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8b62c38d9c524c2e" /><Relationship Type="http://schemas.openxmlformats.org/officeDocument/2006/relationships/extended-properties" Target="/docProps/app.xml" Id="Rf8379c9ef71341c1" /><Relationship Type="http://schemas.openxmlformats.org/officeDocument/2006/relationships/officeDocument" Target="/ppt/presentation.xml" Id="R97c1f2435c0f430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38332ee2f1a42cd"/>
  </p:sldMasterIdLst>
  <p:notesMasterIdLst>
    <p:notesMasterId xmlns:r="http://schemas.openxmlformats.org/officeDocument/2006/relationships" r:id="Rc0f8ab56ab964e15"/>
  </p:notesMasterIdLst>
  <p:sldIdLst>
    <p:sldId xmlns:r="http://schemas.openxmlformats.org/officeDocument/2006/relationships" id="256" r:id="Rc0e582599574446f"/>
    <p:sldId xmlns:r="http://schemas.openxmlformats.org/officeDocument/2006/relationships" id="257" r:id="R1c0475eb160c4d3d"/>
    <p:sldId xmlns:r="http://schemas.openxmlformats.org/officeDocument/2006/relationships" id="258" r:id="R9305bd91c8ad4cbe"/>
    <p:sldId xmlns:r="http://schemas.openxmlformats.org/officeDocument/2006/relationships" id="259" r:id="Rfd4727bf0443432b"/>
    <p:sldId xmlns:r="http://schemas.openxmlformats.org/officeDocument/2006/relationships" id="260" r:id="Rcf0500c44ef241ed"/>
    <p:sldId xmlns:r="http://schemas.openxmlformats.org/officeDocument/2006/relationships" id="261" r:id="R3dc48a1fe43a4801"/>
    <p:sldId xmlns:r="http://schemas.openxmlformats.org/officeDocument/2006/relationships" id="262" r:id="R727ad1aa7d824c19"/>
    <p:sldId xmlns:r="http://schemas.openxmlformats.org/officeDocument/2006/relationships" id="263" r:id="R456c286628614147"/>
    <p:sldId xmlns:r="http://schemas.openxmlformats.org/officeDocument/2006/relationships" id="264" r:id="R17e0ef01ba5d4683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8331c9df63f48b3" /><Relationship Type="http://schemas.openxmlformats.org/officeDocument/2006/relationships/slideMaster" Target="/ppt/slideMasters/slideMaster1.xml" Id="R338332ee2f1a42cd" /><Relationship Type="http://schemas.openxmlformats.org/officeDocument/2006/relationships/notesMaster" Target="/ppt/notesMasters/notesMaster1.xml" Id="Rc0f8ab56ab964e15" /><Relationship Type="http://schemas.openxmlformats.org/officeDocument/2006/relationships/presProps" Target="/ppt/presProps.xml" Id="R5022231e1c744fca" /><Relationship Type="http://schemas.openxmlformats.org/officeDocument/2006/relationships/tableStyles" Target="/ppt/tableStyles.xml" Id="Rbadb5d1369754ae7" /><Relationship Type="http://schemas.openxmlformats.org/officeDocument/2006/relationships/slide" Target="/ppt/slides/slide1.xml" Id="Rc0e582599574446f" /><Relationship Type="http://schemas.openxmlformats.org/officeDocument/2006/relationships/slide" Target="/ppt/slides/slide2.xml" Id="R1c0475eb160c4d3d" /><Relationship Type="http://schemas.openxmlformats.org/officeDocument/2006/relationships/slide" Target="/ppt/slides/slide3.xml" Id="R9305bd91c8ad4cbe" /><Relationship Type="http://schemas.openxmlformats.org/officeDocument/2006/relationships/slide" Target="/ppt/slides/slide4.xml" Id="Rfd4727bf0443432b" /><Relationship Type="http://schemas.openxmlformats.org/officeDocument/2006/relationships/slide" Target="/ppt/slides/slide5.xml" Id="Rcf0500c44ef241ed" /><Relationship Type="http://schemas.openxmlformats.org/officeDocument/2006/relationships/slide" Target="/ppt/slides/slide6.xml" Id="R3dc48a1fe43a4801" /><Relationship Type="http://schemas.openxmlformats.org/officeDocument/2006/relationships/slide" Target="/ppt/slides/slide7.xml" Id="R727ad1aa7d824c19" /><Relationship Type="http://schemas.openxmlformats.org/officeDocument/2006/relationships/slide" Target="/ppt/slides/slide8.xml" Id="R456c286628614147" /><Relationship Type="http://schemas.openxmlformats.org/officeDocument/2006/relationships/slide" Target="/ppt/slides/slide9.xml" Id="R17e0ef01ba5d468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3d227200cf441d4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ecbcbd2328b645fb" /><Relationship Type="http://schemas.openxmlformats.org/officeDocument/2006/relationships/notesMaster" Target="/ppt/notesMasters/notesMaster1.xml" Id="Rc758558bb23b4ca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a4926f0b198455b" /><Relationship Type="http://schemas.openxmlformats.org/officeDocument/2006/relationships/notesMaster" Target="/ppt/notesMasters/notesMaster1.xml" Id="Rf66e318d857f438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4c5ebab9415e4640" /><Relationship Type="http://schemas.openxmlformats.org/officeDocument/2006/relationships/notesMaster" Target="/ppt/notesMasters/notesMaster1.xml" Id="R08207e754fe8478e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512330a51a7427c" /><Relationship Type="http://schemas.openxmlformats.org/officeDocument/2006/relationships/notesMaster" Target="/ppt/notesMasters/notesMaster1.xml" Id="R34ef3899fa044aa2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9d2e99323e64059" /><Relationship Type="http://schemas.openxmlformats.org/officeDocument/2006/relationships/notesMaster" Target="/ppt/notesMasters/notesMaster1.xml" Id="Re7c405f0f8c04e98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cc628c2b345e4d7f" /><Relationship Type="http://schemas.openxmlformats.org/officeDocument/2006/relationships/notesMaster" Target="/ppt/notesMasters/notesMaster1.xml" Id="Rc7d517c55d87474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d57b73c995e4da6" /><Relationship Type="http://schemas.openxmlformats.org/officeDocument/2006/relationships/notesMaster" Target="/ppt/notesMasters/notesMaster1.xml" Id="Rebde764dfc6640b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33664db52c134fe6" /><Relationship Type="http://schemas.openxmlformats.org/officeDocument/2006/relationships/notesMaster" Target="/ppt/notesMasters/notesMaster1.xml" Id="Rb9f1d29a18de4ebc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1e282dd5e049417c" /><Relationship Type="http://schemas.openxmlformats.org/officeDocument/2006/relationships/notesMaster" Target="/ppt/notesMasters/notesMaster1.xml" Id="R4906684ed2ee4cd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Arrive: 3 minutes. Total lesson: 40 minutes.</a:t>
            </a:r>
          </a:p>
          <a:p xmlns:a="http://schemas.openxmlformats.org/drawingml/2006/main">
            <a:r>
              <a:t>Outcome: Evaluate an archive record and distinguish evidence from authority.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A passenger list cannot establish everyone's feelings.</a:t>
            </a:r>
          </a:p>
          <a:p xmlns:a="http://schemas.openxmlformats.org/drawingml/2006/main">
            <a:r>
              <a:t>Task answers: Passenger list; 1948; useful for recorded passengers/journey details. | Accept a supported specific claim and a limit about motives, experiences or missing voices. | A1: Christian sacred text/Jesus’ teaching; fair treatment follows the stated reciprocal rule. B1: humanist ethical explanation; considering the volunteer’s experience and wellbeing can support inclusion. Application is our reasoned inference, not a reported event.</a:t>
            </a:r>
          </a:p>
          <a:p xmlns:a="http://schemas.openxmlformats.org/drawingml/2006/main">
            <a:r>
              <a:t>Watch for: A primary source is not automatically complete or neutral. A belief source is not a passenger record.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SOURCE CARD describing an archival original: The National Archives passenger list.</a:t>
            </a:r>
          </a:p>
          <a:p xmlns:a="http://schemas.openxmlformats.org/drawingml/2006/main">
            <a:r>
              <a:t>School curriculum: LAUNCH Weekly Autumn SOW: Humanities C48; RE C202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https://www.biblegateway.com/passage/?search=Matthew+7:12&amp;version=KJV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Read the source: 5 minutes. Total lesson: 40 minutes.</a:t>
            </a:r>
          </a:p>
          <a:p xmlns:a="http://schemas.openxmlformats.org/drawingml/2006/main">
            <a:r>
              <a:t>Outcome: Evaluate an archive record and distinguish evidence from authority.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A passenger list cannot establish everyone's feelings.</a:t>
            </a:r>
          </a:p>
          <a:p xmlns:a="http://schemas.openxmlformats.org/drawingml/2006/main">
            <a:r>
              <a:t>Task answers: Passenger list; 1948; useful for recorded passengers/journey details. | Accept a supported specific claim and a limit about motives, experiences or missing voices. | A1: Christian sacred text/Jesus’ teaching; fair treatment follows the stated reciprocal rule. B1: humanist ethical explanation; considering the volunteer’s experience and wellbeing can support inclusion. Application is our reasoned inference, not a reported event.</a:t>
            </a:r>
          </a:p>
          <a:p xmlns:a="http://schemas.openxmlformats.org/drawingml/2006/main">
            <a:r>
              <a:t>Watch for: A primary source is not automatically complete or neutral. A belief source is not a passenger record.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SOURCE CARD describing an archival original: The National Archives passenger list.</a:t>
            </a:r>
          </a:p>
          <a:p xmlns:a="http://schemas.openxmlformats.org/drawingml/2006/main">
            <a:r>
              <a:t>School curriculum: LAUNCH Weekly Autumn SOW: Humanities C48; RE C202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https://www.biblegateway.com/passage/?search=Matthew+7:12&amp;version=KJV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Watch a model: 5 minutes. Total lesson: 40 minutes.</a:t>
            </a:r>
          </a:p>
          <a:p xmlns:a="http://schemas.openxmlformats.org/drawingml/2006/main">
            <a:r>
              <a:t>Outcome: Evaluate an archive record and distinguish evidence from authority.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A passenger list cannot establish everyone's feelings.</a:t>
            </a:r>
          </a:p>
          <a:p xmlns:a="http://schemas.openxmlformats.org/drawingml/2006/main">
            <a:r>
              <a:t>Task answers: Passenger list; 1948; useful for recorded passengers/journey details. | Accept a supported specific claim and a limit about motives, experiences or missing voices. | A1: Christian sacred text/Jesus’ teaching; fair treatment follows the stated reciprocal rule. B1: humanist ethical explanation; considering the volunteer’s experience and wellbeing can support inclusion. Application is our reasoned inference, not a reported event.</a:t>
            </a:r>
          </a:p>
          <a:p xmlns:a="http://schemas.openxmlformats.org/drawingml/2006/main">
            <a:r>
              <a:t>Watch for: A primary source is not automatically complete or neutral. A belief source is not a passenger record.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SOURCE CARD describing an archival original: The National Archives passenger list.</a:t>
            </a:r>
          </a:p>
          <a:p xmlns:a="http://schemas.openxmlformats.org/drawingml/2006/main">
            <a:r>
              <a:t>School curriculum: LAUNCH Weekly Autumn SOW: Humanities C48; RE C202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https://www.biblegateway.com/passage/?search=Matthew+7:12&amp;version=KJV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Choose: 4 minutes. Total lesson: 40 minutes.</a:t>
            </a:r>
          </a:p>
          <a:p xmlns:a="http://schemas.openxmlformats.org/drawingml/2006/main">
            <a:r>
              <a:t>Outcome: Evaluate an archive record and distinguish evidence from authority.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A passenger list cannot establish everyone's feelings.</a:t>
            </a:r>
          </a:p>
          <a:p xmlns:a="http://schemas.openxmlformats.org/drawingml/2006/main">
            <a:r>
              <a:t>Task answers: Passenger list; 1948; useful for recorded passengers/journey details. | Accept a supported specific claim and a limit about motives, experiences or missing voices. | A1: Christian sacred text/Jesus’ teaching; fair treatment follows the stated reciprocal rule. B1: humanist ethical explanation; considering the volunteer’s experience and wellbeing can support inclusion. Application is our reasoned inference, not a reported event.</a:t>
            </a:r>
          </a:p>
          <a:p xmlns:a="http://schemas.openxmlformats.org/drawingml/2006/main">
            <a:r>
              <a:t>Watch for: A primary source is not automatically complete or neutral. A belief source is not a passenger record.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SOURCE CARD describing an archival original: The National Archives passenger list.</a:t>
            </a:r>
          </a:p>
          <a:p xmlns:a="http://schemas.openxmlformats.org/drawingml/2006/main">
            <a:r>
              <a:t>School curriculum: LAUNCH Weekly Autumn SOW: Humanities C48; RE C202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https://www.biblegateway.com/passage/?search=Matthew+7:12&amp;version=KJV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Check: 3 minutes. Total lesson: 40 minutes.</a:t>
            </a:r>
          </a:p>
          <a:p xmlns:a="http://schemas.openxmlformats.org/drawingml/2006/main">
            <a:r>
              <a:t>Outcome: Evaluate an archive record and distinguish evidence from authority.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A passenger list cannot establish everyone's feelings.</a:t>
            </a:r>
          </a:p>
          <a:p xmlns:a="http://schemas.openxmlformats.org/drawingml/2006/main">
            <a:r>
              <a:t>Task answers: Passenger list; 1948; useful for recorded passengers/journey details. | Accept a supported specific claim and a limit about motives, experiences or missing voices. | A1: Christian sacred text/Jesus’ teaching; fair treatment follows the stated reciprocal rule. B1: humanist ethical explanation; considering the volunteer’s experience and wellbeing can support inclusion. Application is our reasoned inference, not a reported event.</a:t>
            </a:r>
          </a:p>
          <a:p xmlns:a="http://schemas.openxmlformats.org/drawingml/2006/main">
            <a:r>
              <a:t>Watch for: A primary source is not automatically complete or neutral. A belief source is not a passenger record.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SOURCE CARD describing an archival original: The National Archives passenger list.</a:t>
            </a:r>
          </a:p>
          <a:p xmlns:a="http://schemas.openxmlformats.org/drawingml/2006/main">
            <a:r>
              <a:t>School curriculum: LAUNCH Weekly Autumn SOW: Humanities C48; RE C202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https://www.biblegateway.com/passage/?search=Matthew+7:12&amp;version=KJV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Your evidence: 12 minutes. Total lesson: 40 minutes.</a:t>
            </a:r>
          </a:p>
          <a:p xmlns:a="http://schemas.openxmlformats.org/drawingml/2006/main">
            <a:r>
              <a:t>Outcome: Evaluate an archive record and distinguish evidence from authority.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A passenger list cannot establish everyone's feelings.</a:t>
            </a:r>
          </a:p>
          <a:p xmlns:a="http://schemas.openxmlformats.org/drawingml/2006/main">
            <a:r>
              <a:t>Task answers: Passenger list; 1948; useful for recorded passengers/journey details. | Accept a supported specific claim and a limit about motives, experiences or missing voices. | A1: Christian sacred text/Jesus’ teaching; fair treatment follows the stated reciprocal rule. B1: humanist ethical explanation; considering the volunteer’s experience and wellbeing can support inclusion. Application is our reasoned inference, not a reported event.</a:t>
            </a:r>
          </a:p>
          <a:p xmlns:a="http://schemas.openxmlformats.org/drawingml/2006/main">
            <a:r>
              <a:t>Watch for: A primary source is not automatically complete or neutral. A belief source is not a passenger record.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SOURCE CARD describing an archival original: The National Archives passenger list.</a:t>
            </a:r>
          </a:p>
          <a:p xmlns:a="http://schemas.openxmlformats.org/drawingml/2006/main">
            <a:r>
              <a:t>School curriculum: LAUNCH Weekly Autumn SOW: Humanities C48; RE C202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https://www.biblegateway.com/passage/?search=Matthew+7:12&amp;version=KJV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Your evidence: 12 minutes. Total lesson: 40 minutes.</a:t>
            </a:r>
          </a:p>
          <a:p xmlns:a="http://schemas.openxmlformats.org/drawingml/2006/main">
            <a:r>
              <a:t>Outcome: Evaluate an archive record and distinguish evidence from authority.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A passenger list cannot establish everyone's feelings.</a:t>
            </a:r>
          </a:p>
          <a:p xmlns:a="http://schemas.openxmlformats.org/drawingml/2006/main">
            <a:r>
              <a:t>Task answers: Passenger list; 1948; useful for recorded passengers/journey details. | Accept a supported specific claim and a limit about motives, experiences or missing voices. | A1: Christian sacred text/Jesus’ teaching; fair treatment follows the stated reciprocal rule. B1: humanist ethical explanation; considering the volunteer’s experience and wellbeing can support inclusion. Application is our reasoned inference, not a reported event.</a:t>
            </a:r>
          </a:p>
          <a:p xmlns:a="http://schemas.openxmlformats.org/drawingml/2006/main">
            <a:r>
              <a:t>Watch for: A primary source is not automatically complete or neutral. A belief source is not a passenger record.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SOURCE CARD describing an archival original: The National Archives passenger list.</a:t>
            </a:r>
          </a:p>
          <a:p xmlns:a="http://schemas.openxmlformats.org/drawingml/2006/main">
            <a:r>
              <a:t>School curriculum: LAUNCH Weekly Autumn SOW: Humanities C48; RE C202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https://www.biblegateway.com/passage/?search=Matthew+7:12&amp;version=KJV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Improve: 5 minutes. Total lesson: 40 minutes.</a:t>
            </a:r>
          </a:p>
          <a:p xmlns:a="http://schemas.openxmlformats.org/drawingml/2006/main">
            <a:r>
              <a:t>Outcome: Evaluate an archive record and distinguish evidence from authority.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A passenger list cannot establish everyone's feelings.</a:t>
            </a:r>
          </a:p>
          <a:p xmlns:a="http://schemas.openxmlformats.org/drawingml/2006/main">
            <a:r>
              <a:t>Task answers: Passenger list; 1948; useful for recorded passengers/journey details. | Accept a supported specific claim and a limit about motives, experiences or missing voices. | A1: Christian sacred text/Jesus’ teaching; fair treatment follows the stated reciprocal rule. B1: humanist ethical explanation; considering the volunteer’s experience and wellbeing can support inclusion. Application is our reasoned inference, not a reported event.</a:t>
            </a:r>
          </a:p>
          <a:p xmlns:a="http://schemas.openxmlformats.org/drawingml/2006/main">
            <a:r>
              <a:t>Watch for: A primary source is not automatically complete or neutral. A belief source is not a passenger record.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SOURCE CARD describing an archival original: The National Archives passenger list.</a:t>
            </a:r>
          </a:p>
          <a:p xmlns:a="http://schemas.openxmlformats.org/drawingml/2006/main">
            <a:r>
              <a:t>School curriculum: LAUNCH Weekly Autumn SOW: Humanities C48; RE C202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https://www.biblegateway.com/passage/?search=Matthew+7:12&amp;version=KJV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Reflect: 3 minutes. Total lesson: 40 minutes.</a:t>
            </a:r>
          </a:p>
          <a:p xmlns:a="http://schemas.openxmlformats.org/drawingml/2006/main">
            <a:r>
              <a:t>Outcome: Evaluate an archive record and distinguish evidence from authority.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C. A passenger list cannot establish everyone's feelings.</a:t>
            </a:r>
          </a:p>
          <a:p xmlns:a="http://schemas.openxmlformats.org/drawingml/2006/main">
            <a:r>
              <a:t>Task answers: Passenger list; 1948; useful for recorded passengers/journey details. | Accept a supported specific claim and a limit about motives, experiences or missing voices. | A1: Christian sacred text/Jesus’ teaching; fair treatment follows the stated reciprocal rule. B1: humanist ethical explanation; considering the volunteer’s experience and wellbeing can support inclusion. Application is our reasoned inference, not a reported event.</a:t>
            </a:r>
          </a:p>
          <a:p xmlns:a="http://schemas.openxmlformats.org/drawingml/2006/main">
            <a:r>
              <a:t>Watch for: A primary source is not automatically complete or neutral. A belief source is not a passenger record.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SOURCE CARD describing an archival original: The National Archives passenger list.</a:t>
            </a:r>
          </a:p>
          <a:p xmlns:a="http://schemas.openxmlformats.org/drawingml/2006/main">
            <a:r>
              <a:t>School curriculum: LAUNCH Weekly Autumn SOW: Humanities C48; RE C202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https://www.biblegateway.com/passage/?search=Matthew+7:12&amp;version=KJV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5cce0b7cb1084ee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3b75df38dbad4b4a" /><Relationship Type="http://schemas.openxmlformats.org/officeDocument/2006/relationships/slideLayout" Target="/ppt/slideLayouts/slideLayout1.xml" Id="Rfec53966d951480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fec53966d951480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a2c05cf5eb4843" /><Relationship Type="http://schemas.openxmlformats.org/officeDocument/2006/relationships/image" Target="/ppt/media/image.png" Id="Rdceb23af7f254628" /><Relationship Type="http://schemas.openxmlformats.org/officeDocument/2006/relationships/notesSlide" Target="/ppt/notesSlides/notesSlide1.xml" Id="Ra1e56f6246ef4db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39b79eecb244f3" /><Relationship Type="http://schemas.openxmlformats.org/officeDocument/2006/relationships/notesSlide" Target="/ppt/notesSlides/notesSlide2.xml" Id="Rf9330432c233465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43e38b5a4e4fa7" /><Relationship Type="http://schemas.openxmlformats.org/officeDocument/2006/relationships/notesSlide" Target="/ppt/notesSlides/notesSlide3.xml" Id="R926d344f2605476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9e9d03d6f4c4394" /><Relationship Type="http://schemas.openxmlformats.org/officeDocument/2006/relationships/notesSlide" Target="/ppt/notesSlides/notesSlide4.xml" Id="R38079721cee340e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9a4ba4621846da" /><Relationship Type="http://schemas.openxmlformats.org/officeDocument/2006/relationships/notesSlide" Target="/ppt/notesSlides/notesSlide5.xml" Id="R3e680774ae6c400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89d1dfcb96e4a2c" /><Relationship Type="http://schemas.openxmlformats.org/officeDocument/2006/relationships/notesSlide" Target="/ppt/notesSlides/notesSlide6.xml" Id="Rd487db334e51452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d54f8ae63842f9" /><Relationship Type="http://schemas.openxmlformats.org/officeDocument/2006/relationships/notesSlide" Target="/ppt/notesSlides/notesSlide7.xml" Id="R025fcb00f1df41d1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47151d0c0e04cb5" /><Relationship Type="http://schemas.openxmlformats.org/officeDocument/2006/relationships/notesSlide" Target="/ppt/notesSlides/notesSlide8.xml" Id="R93d85691d3b6469c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d1cb114ab84689" /><Relationship Type="http://schemas.openxmlformats.org/officeDocument/2006/relationships/notesSlide" Target="/ppt/notesSlides/notesSlide9.xml" Id="Rec9bc70bf229421a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259">
            <a:extLst xmlns:a="http://schemas.openxmlformats.org/drawingml/2006/main">
              <a:ext uri="{FF2B5EF4-FFF2-40B4-BE49-F238E27FC236}">
                <a16:creationId xmlns:a16="http://schemas.microsoft.com/office/drawing/2014/main" id="{5BBEA6A0-92A9-4734-AB80-25F4C86A8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260">
            <a:extLst xmlns:a="http://schemas.openxmlformats.org/drawingml/2006/main">
              <a:ext uri="{FF2B5EF4-FFF2-40B4-BE49-F238E27FC236}">
                <a16:creationId xmlns:a16="http://schemas.microsoft.com/office/drawing/2014/main" id="{A98DD65A-C0F6-43F7-AEF3-8D24A5C954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3</a:t>
            </a:r>
          </a:p>
        </p:txBody>
      </p:sp>
      <p:sp>
        <p:nvSpPr>
          <p:cNvPr id="3" name="shape-261">
            <a:extLst xmlns:a="http://schemas.openxmlformats.org/drawingml/2006/main">
              <a:ext uri="{FF2B5EF4-FFF2-40B4-BE49-F238E27FC236}">
                <a16:creationId xmlns:a16="http://schemas.microsoft.com/office/drawing/2014/main" id="{ED237226-BD04-4737-BE36-8E90BBF2E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can a source prove?</a:t>
            </a:r>
          </a:p>
        </p:txBody>
      </p:sp>
      <p:sp>
        <p:nvSpPr>
          <p:cNvPr id="4" name="shape-262">
            <a:extLst xmlns:a="http://schemas.openxmlformats.org/drawingml/2006/main">
              <a:ext uri="{FF2B5EF4-FFF2-40B4-BE49-F238E27FC236}">
                <a16:creationId xmlns:a16="http://schemas.microsoft.com/office/drawing/2014/main" id="{4B08B550-5B00-4E5D-9B95-B8DF38BAA0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63">
            <a:extLst xmlns:a="http://schemas.openxmlformats.org/drawingml/2006/main">
              <a:ext uri="{FF2B5EF4-FFF2-40B4-BE49-F238E27FC236}">
                <a16:creationId xmlns:a16="http://schemas.microsoft.com/office/drawing/2014/main" id="{282AAE37-7893-4BDF-8210-36263D41D4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64">
            <a:extLst xmlns:a="http://schemas.openxmlformats.org/drawingml/2006/main">
              <a:ext uri="{FF2B5EF4-FFF2-40B4-BE49-F238E27FC236}">
                <a16:creationId xmlns:a16="http://schemas.microsoft.com/office/drawing/2014/main" id="{B425E54F-1C86-4322-9EA8-CA3B9205B3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265">
            <a:extLst xmlns:a="http://schemas.openxmlformats.org/drawingml/2006/main">
              <a:ext uri="{FF2B5EF4-FFF2-40B4-BE49-F238E27FC236}">
                <a16:creationId xmlns:a16="http://schemas.microsoft.com/office/drawing/2014/main" id="{F9239105-7662-4A27-A9CC-F4CF6F01E2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Evaluate an archive record and distinguish evidence from authority.</a:t>
            </a:r>
          </a:p>
        </p:txBody>
      </p:sp>
      <p:sp>
        <p:nvSpPr>
          <p:cNvPr id="8" name="shape-266">
            <a:extLst xmlns:a="http://schemas.openxmlformats.org/drawingml/2006/main">
              <a:ext uri="{FF2B5EF4-FFF2-40B4-BE49-F238E27FC236}">
                <a16:creationId xmlns:a16="http://schemas.microsoft.com/office/drawing/2014/main" id="{7E279212-4C38-4098-B17D-02DE1165FD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ceb23af7f254628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36713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267">
            <a:extLst xmlns:a="http://schemas.openxmlformats.org/drawingml/2006/main">
              <a:ext uri="{FF2B5EF4-FFF2-40B4-BE49-F238E27FC236}">
                <a16:creationId xmlns:a16="http://schemas.microsoft.com/office/drawing/2014/main" id="{EC85AFF0-75D7-4CE9-A3E9-1C2C67E216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268">
            <a:extLst xmlns:a="http://schemas.openxmlformats.org/drawingml/2006/main">
              <a:ext uri="{FF2B5EF4-FFF2-40B4-BE49-F238E27FC236}">
                <a16:creationId xmlns:a16="http://schemas.microsoft.com/office/drawing/2014/main" id="{ADC62472-ED3F-4EFE-AEEB-5D5FA3ACB8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3</a:t>
            </a:r>
          </a:p>
        </p:txBody>
      </p:sp>
      <p:sp>
        <p:nvSpPr>
          <p:cNvPr id="3" name="shape-269">
            <a:extLst xmlns:a="http://schemas.openxmlformats.org/drawingml/2006/main">
              <a:ext uri="{FF2B5EF4-FFF2-40B4-BE49-F238E27FC236}">
                <a16:creationId xmlns:a16="http://schemas.microsoft.com/office/drawing/2014/main" id="{2BA6DBA8-02A6-43E2-B899-24E3DE6E59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270">
            <a:extLst xmlns:a="http://schemas.openxmlformats.org/drawingml/2006/main">
              <a:ext uri="{FF2B5EF4-FFF2-40B4-BE49-F238E27FC236}">
                <a16:creationId xmlns:a16="http://schemas.microsoft.com/office/drawing/2014/main" id="{D487EA64-EDE7-47C8-9439-5C251437DF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71">
            <a:extLst xmlns:a="http://schemas.openxmlformats.org/drawingml/2006/main">
              <a:ext uri="{FF2B5EF4-FFF2-40B4-BE49-F238E27FC236}">
                <a16:creationId xmlns:a16="http://schemas.microsoft.com/office/drawing/2014/main" id="{0970B61A-7610-44C2-B74E-E8742DAC1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72">
            <a:extLst xmlns:a="http://schemas.openxmlformats.org/drawingml/2006/main">
              <a:ext uri="{FF2B5EF4-FFF2-40B4-BE49-F238E27FC236}">
                <a16:creationId xmlns:a16="http://schemas.microsoft.com/office/drawing/2014/main" id="{F472F70F-6EC8-40B4-9BD8-DA5065BE2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273">
            <a:extLst xmlns:a="http://schemas.openxmlformats.org/drawingml/2006/main">
              <a:ext uri="{FF2B5EF4-FFF2-40B4-BE49-F238E27FC236}">
                <a16:creationId xmlns:a16="http://schemas.microsoft.com/office/drawing/2014/main" id="{0BE13362-897D-46E1-B7B3-FD7DC715AE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SECONDARY SOURCE CARD describing an archival original: The National Archives passenger list.</a:t>
            </a:r>
          </a:p>
        </p:txBody>
      </p:sp>
      <p:sp>
        <p:nvSpPr>
          <p:cNvPr id="8" name="shape-274">
            <a:extLst xmlns:a="http://schemas.openxmlformats.org/drawingml/2006/main">
              <a:ext uri="{FF2B5EF4-FFF2-40B4-BE49-F238E27FC236}">
                <a16:creationId xmlns:a16="http://schemas.microsoft.com/office/drawing/2014/main" id="{B4AA75C5-EE1E-4B11-86F2-4879F86C3A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275">
            <a:extLst xmlns:a="http://schemas.openxmlformats.org/drawingml/2006/main">
              <a:ext uri="{FF2B5EF4-FFF2-40B4-BE49-F238E27FC236}">
                <a16:creationId xmlns:a16="http://schemas.microsoft.com/office/drawing/2014/main" id="{B89161FB-A985-49D9-A0B6-F5473CCFB4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Archive record: passenger list for Empire Windrush, arrival in Britain, June 1948.</a:t>
            </a:r>
          </a:p>
        </p:txBody>
      </p:sp>
      <p:sp>
        <p:nvSpPr>
          <p:cNvPr id="10" name="shape-276">
            <a:extLst xmlns:a="http://schemas.openxmlformats.org/drawingml/2006/main">
              <a:ext uri="{FF2B5EF4-FFF2-40B4-BE49-F238E27FC236}">
                <a16:creationId xmlns:a16="http://schemas.microsoft.com/office/drawing/2014/main" id="{39D9FAB5-51A6-4E56-AE65-6B537263F9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277">
            <a:extLst xmlns:a="http://schemas.openxmlformats.org/drawingml/2006/main">
              <a:ext uri="{FF2B5EF4-FFF2-40B4-BE49-F238E27FC236}">
                <a16:creationId xmlns:a16="http://schemas.microsoft.com/office/drawing/2014/main" id="{0F79169C-C0AE-4933-B048-C58792617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passenger list records details of passengers and a journey.</a:t>
            </a:r>
          </a:p>
        </p:txBody>
      </p:sp>
      <p:sp>
        <p:nvSpPr>
          <p:cNvPr id="12" name="shape-278">
            <a:extLst xmlns:a="http://schemas.openxmlformats.org/drawingml/2006/main">
              <a:ext uri="{FF2B5EF4-FFF2-40B4-BE49-F238E27FC236}">
                <a16:creationId xmlns:a16="http://schemas.microsoft.com/office/drawing/2014/main" id="{E4D5D276-9428-4A0C-9FEC-5BED14E4FF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279">
            <a:extLst xmlns:a="http://schemas.openxmlformats.org/drawingml/2006/main">
              <a:ext uri="{FF2B5EF4-FFF2-40B4-BE49-F238E27FC236}">
                <a16:creationId xmlns:a16="http://schemas.microsoft.com/office/drawing/2014/main" id="{B2F72CDF-A9C6-48C6-822C-5A10F91BAA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It does not, by itself, explain every passenger's motives or feelings.</a:t>
            </a:r>
          </a:p>
        </p:txBody>
      </p:sp>
      <p:sp>
        <p:nvSpPr>
          <p:cNvPr id="14" name="shape-280">
            <a:extLst xmlns:a="http://schemas.openxmlformats.org/drawingml/2006/main">
              <a:ext uri="{FF2B5EF4-FFF2-40B4-BE49-F238E27FC236}">
                <a16:creationId xmlns:a16="http://schemas.microsoft.com/office/drawing/2014/main" id="{801D3E00-B10C-438F-B3B8-364F37D1F2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281">
            <a:extLst xmlns:a="http://schemas.openxmlformats.org/drawingml/2006/main">
              <a:ext uri="{FF2B5EF4-FFF2-40B4-BE49-F238E27FC236}">
                <a16:creationId xmlns:a16="http://schemas.microsoft.com/office/drawing/2014/main" id="{6377A492-A4D7-4CBF-B9CB-EEDC468F7B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Compare with another kind of source before making a wider claim.</a:t>
            </a:r>
          </a:p>
        </p:txBody>
      </p:sp>
    </p:spTree>
    <p:extLst>
      <p:ext uri="{BB962C8B-B14F-4D97-AF65-F5344CB8AC3E}">
        <p14:creationId xmlns:p14="http://schemas.microsoft.com/office/powerpoint/2010/main" val="22541187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282">
            <a:extLst xmlns:a="http://schemas.openxmlformats.org/drawingml/2006/main">
              <a:ext uri="{FF2B5EF4-FFF2-40B4-BE49-F238E27FC236}">
                <a16:creationId xmlns:a16="http://schemas.microsoft.com/office/drawing/2014/main" id="{649B0EC9-2997-4DF9-BEF2-0183ECF84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283">
            <a:extLst xmlns:a="http://schemas.openxmlformats.org/drawingml/2006/main">
              <a:ext uri="{FF2B5EF4-FFF2-40B4-BE49-F238E27FC236}">
                <a16:creationId xmlns:a16="http://schemas.microsoft.com/office/drawing/2014/main" id="{13D3C9F4-E88F-4116-8994-75D00D8272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3</a:t>
            </a:r>
          </a:p>
        </p:txBody>
      </p:sp>
      <p:sp>
        <p:nvSpPr>
          <p:cNvPr id="3" name="shape-284">
            <a:extLst xmlns:a="http://schemas.openxmlformats.org/drawingml/2006/main">
              <a:ext uri="{FF2B5EF4-FFF2-40B4-BE49-F238E27FC236}">
                <a16:creationId xmlns:a16="http://schemas.microsoft.com/office/drawing/2014/main" id="{AEEA8C29-5AA8-405A-A653-EF12ED0E35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285">
            <a:extLst xmlns:a="http://schemas.openxmlformats.org/drawingml/2006/main">
              <a:ext uri="{FF2B5EF4-FFF2-40B4-BE49-F238E27FC236}">
                <a16:creationId xmlns:a16="http://schemas.microsoft.com/office/drawing/2014/main" id="{ECF21270-005C-40D7-BE45-95FFBD2E25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86">
            <a:extLst xmlns:a="http://schemas.openxmlformats.org/drawingml/2006/main">
              <a:ext uri="{FF2B5EF4-FFF2-40B4-BE49-F238E27FC236}">
                <a16:creationId xmlns:a16="http://schemas.microsoft.com/office/drawing/2014/main" id="{0FDB18E0-2513-443C-9F78-3F40D2628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87">
            <a:extLst xmlns:a="http://schemas.openxmlformats.org/drawingml/2006/main">
              <a:ext uri="{FF2B5EF4-FFF2-40B4-BE49-F238E27FC236}">
                <a16:creationId xmlns:a16="http://schemas.microsoft.com/office/drawing/2014/main" id="{777E0A01-10E5-4303-9F04-4113E2DB4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288">
            <a:extLst xmlns:a="http://schemas.openxmlformats.org/drawingml/2006/main">
              <a:ext uri="{FF2B5EF4-FFF2-40B4-BE49-F238E27FC236}">
                <a16:creationId xmlns:a16="http://schemas.microsoft.com/office/drawing/2014/main" id="{2DFE1DCE-2FFE-4C2D-9FC7-2D630AA936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289">
            <a:extLst xmlns:a="http://schemas.openxmlformats.org/drawingml/2006/main">
              <a:ext uri="{FF2B5EF4-FFF2-40B4-BE49-F238E27FC236}">
                <a16:creationId xmlns:a16="http://schemas.microsoft.com/office/drawing/2014/main" id="{8A1C9909-B316-4BF8-8362-7116207A8C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Useful for a passenger or journey question: the record was made for the voyage.</a:t>
            </a:r>
          </a:p>
        </p:txBody>
      </p:sp>
      <p:sp>
        <p:nvSpPr>
          <p:cNvPr id="9" name="shape-290">
            <a:extLst xmlns:a="http://schemas.openxmlformats.org/drawingml/2006/main">
              <a:ext uri="{FF2B5EF4-FFF2-40B4-BE49-F238E27FC236}">
                <a16:creationId xmlns:a16="http://schemas.microsoft.com/office/drawing/2014/main" id="{CE7D729C-A87C-42BE-AA43-D2BC470D70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291">
            <a:extLst xmlns:a="http://schemas.openxmlformats.org/drawingml/2006/main">
              <a:ext uri="{FF2B5EF4-FFF2-40B4-BE49-F238E27FC236}">
                <a16:creationId xmlns:a16="http://schemas.microsoft.com/office/drawing/2014/main" id="{531301E5-EBA2-4508-9203-EBEB9415ED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Limited for a feelings question: administrative details are not a full personal account.</a:t>
            </a:r>
          </a:p>
        </p:txBody>
      </p:sp>
      <p:sp>
        <p:nvSpPr>
          <p:cNvPr id="11" name="shape-292">
            <a:extLst xmlns:a="http://schemas.openxmlformats.org/drawingml/2006/main">
              <a:ext uri="{FF2B5EF4-FFF2-40B4-BE49-F238E27FC236}">
                <a16:creationId xmlns:a16="http://schemas.microsoft.com/office/drawing/2014/main" id="{FA5B074C-A670-43F0-A7CB-8F813D48E7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588372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293">
            <a:extLst xmlns:a="http://schemas.openxmlformats.org/drawingml/2006/main">
              <a:ext uri="{FF2B5EF4-FFF2-40B4-BE49-F238E27FC236}">
                <a16:creationId xmlns:a16="http://schemas.microsoft.com/office/drawing/2014/main" id="{E816AD0F-5FE4-4068-8CF0-261DB9C3B0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294">
            <a:extLst xmlns:a="http://schemas.openxmlformats.org/drawingml/2006/main">
              <a:ext uri="{FF2B5EF4-FFF2-40B4-BE49-F238E27FC236}">
                <a16:creationId xmlns:a16="http://schemas.microsoft.com/office/drawing/2014/main" id="{BF8B9B5C-572D-42BF-9ABB-AF15AE4C21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3</a:t>
            </a:r>
          </a:p>
        </p:txBody>
      </p:sp>
      <p:sp>
        <p:nvSpPr>
          <p:cNvPr id="3" name="shape-295">
            <a:extLst xmlns:a="http://schemas.openxmlformats.org/drawingml/2006/main">
              <a:ext uri="{FF2B5EF4-FFF2-40B4-BE49-F238E27FC236}">
                <a16:creationId xmlns:a16="http://schemas.microsoft.com/office/drawing/2014/main" id="{09290C3B-FC95-4AE3-BF94-DFBBD8E9AC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296">
            <a:extLst xmlns:a="http://schemas.openxmlformats.org/drawingml/2006/main">
              <a:ext uri="{FF2B5EF4-FFF2-40B4-BE49-F238E27FC236}">
                <a16:creationId xmlns:a16="http://schemas.microsoft.com/office/drawing/2014/main" id="{0F047F09-D37A-4B5C-BF98-781929156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97">
            <a:extLst xmlns:a="http://schemas.openxmlformats.org/drawingml/2006/main">
              <a:ext uri="{FF2B5EF4-FFF2-40B4-BE49-F238E27FC236}">
                <a16:creationId xmlns:a16="http://schemas.microsoft.com/office/drawing/2014/main" id="{96C14ECB-FA7A-4406-957C-A53938FB7D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98">
            <a:extLst xmlns:a="http://schemas.openxmlformats.org/drawingml/2006/main">
              <a:ext uri="{FF2B5EF4-FFF2-40B4-BE49-F238E27FC236}">
                <a16:creationId xmlns:a16="http://schemas.microsoft.com/office/drawing/2014/main" id="{CE688C21-E276-4D17-8745-0F3CEFE849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299">
            <a:extLst xmlns:a="http://schemas.openxmlformats.org/drawingml/2006/main">
              <a:ext uri="{FF2B5EF4-FFF2-40B4-BE49-F238E27FC236}">
                <a16:creationId xmlns:a16="http://schemas.microsoft.com/office/drawing/2014/main" id="{D08BCECE-D071-4780-8608-AA79885860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claim goes beyond the list?</a:t>
            </a:r>
          </a:p>
        </p:txBody>
      </p:sp>
      <p:sp>
        <p:nvSpPr>
          <p:cNvPr id="8" name="shape-300">
            <a:extLst xmlns:a="http://schemas.openxmlformats.org/drawingml/2006/main">
              <a:ext uri="{FF2B5EF4-FFF2-40B4-BE49-F238E27FC236}">
                <a16:creationId xmlns:a16="http://schemas.microsoft.com/office/drawing/2014/main" id="{3FDF0750-92B5-475A-B0BA-41A5D039F5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301">
            <a:extLst xmlns:a="http://schemas.openxmlformats.org/drawingml/2006/main">
              <a:ext uri="{FF2B5EF4-FFF2-40B4-BE49-F238E27FC236}">
                <a16:creationId xmlns:a16="http://schemas.microsoft.com/office/drawing/2014/main" id="{A774283D-5E55-4E2E-A14D-C01E5837A8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It records passengers.</a:t>
            </a:r>
          </a:p>
        </p:txBody>
      </p:sp>
      <p:sp>
        <p:nvSpPr>
          <p:cNvPr id="10" name="shape-302">
            <a:extLst xmlns:a="http://schemas.openxmlformats.org/drawingml/2006/main">
              <a:ext uri="{FF2B5EF4-FFF2-40B4-BE49-F238E27FC236}">
                <a16:creationId xmlns:a16="http://schemas.microsoft.com/office/drawing/2014/main" id="{76C93510-7D53-424E-B755-24A8014BD6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303">
            <a:extLst xmlns:a="http://schemas.openxmlformats.org/drawingml/2006/main">
              <a:ext uri="{FF2B5EF4-FFF2-40B4-BE49-F238E27FC236}">
                <a16:creationId xmlns:a16="http://schemas.microsoft.com/office/drawing/2014/main" id="{1622099E-7065-48E2-8BD6-7D677F5203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It is linked to the 1948 journey.</a:t>
            </a:r>
          </a:p>
        </p:txBody>
      </p:sp>
      <p:sp>
        <p:nvSpPr>
          <p:cNvPr id="12" name="shape-304">
            <a:extLst xmlns:a="http://schemas.openxmlformats.org/drawingml/2006/main">
              <a:ext uri="{FF2B5EF4-FFF2-40B4-BE49-F238E27FC236}">
                <a16:creationId xmlns:a16="http://schemas.microsoft.com/office/drawing/2014/main" id="{A4339B31-CC71-4C26-BAE9-A3C8672740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305">
            <a:extLst xmlns:a="http://schemas.openxmlformats.org/drawingml/2006/main">
              <a:ext uri="{FF2B5EF4-FFF2-40B4-BE49-F238E27FC236}">
                <a16:creationId xmlns:a16="http://schemas.microsoft.com/office/drawing/2014/main" id="{3157EA0E-E2DE-4B99-B426-1877190B9C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Every passenger felt the same.</a:t>
            </a:r>
          </a:p>
        </p:txBody>
      </p:sp>
      <p:sp>
        <p:nvSpPr>
          <p:cNvPr id="14" name="shape-306">
            <a:extLst xmlns:a="http://schemas.openxmlformats.org/drawingml/2006/main">
              <a:ext uri="{FF2B5EF4-FFF2-40B4-BE49-F238E27FC236}">
                <a16:creationId xmlns:a16="http://schemas.microsoft.com/office/drawing/2014/main" id="{3C805115-C952-4F93-9C0C-77AE673984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398425532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307">
            <a:extLst xmlns:a="http://schemas.openxmlformats.org/drawingml/2006/main">
              <a:ext uri="{FF2B5EF4-FFF2-40B4-BE49-F238E27FC236}">
                <a16:creationId xmlns:a16="http://schemas.microsoft.com/office/drawing/2014/main" id="{517329EF-3F8B-4B93-93B4-7326E657BD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308">
            <a:extLst xmlns:a="http://schemas.openxmlformats.org/drawingml/2006/main">
              <a:ext uri="{FF2B5EF4-FFF2-40B4-BE49-F238E27FC236}">
                <a16:creationId xmlns:a16="http://schemas.microsoft.com/office/drawing/2014/main" id="{C6FBD531-3E7F-4B7A-9C63-5151A85839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3</a:t>
            </a:r>
          </a:p>
        </p:txBody>
      </p:sp>
      <p:sp>
        <p:nvSpPr>
          <p:cNvPr id="3" name="shape-309">
            <a:extLst xmlns:a="http://schemas.openxmlformats.org/drawingml/2006/main">
              <a:ext uri="{FF2B5EF4-FFF2-40B4-BE49-F238E27FC236}">
                <a16:creationId xmlns:a16="http://schemas.microsoft.com/office/drawing/2014/main" id="{AB0EC595-E6D1-4839-8DB5-F7306B25D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310">
            <a:extLst xmlns:a="http://schemas.openxmlformats.org/drawingml/2006/main">
              <a:ext uri="{FF2B5EF4-FFF2-40B4-BE49-F238E27FC236}">
                <a16:creationId xmlns:a16="http://schemas.microsoft.com/office/drawing/2014/main" id="{947F6F88-4154-4D88-8626-E405C31629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11">
            <a:extLst xmlns:a="http://schemas.openxmlformats.org/drawingml/2006/main">
              <a:ext uri="{FF2B5EF4-FFF2-40B4-BE49-F238E27FC236}">
                <a16:creationId xmlns:a16="http://schemas.microsoft.com/office/drawing/2014/main" id="{52879AC8-A0C4-4E88-88F3-3F50E3165B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12">
            <a:extLst xmlns:a="http://schemas.openxmlformats.org/drawingml/2006/main">
              <a:ext uri="{FF2B5EF4-FFF2-40B4-BE49-F238E27FC236}">
                <a16:creationId xmlns:a16="http://schemas.microsoft.com/office/drawing/2014/main" id="{C6C0EB7B-4F29-40B8-8502-868DA82D9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313">
            <a:extLst xmlns:a="http://schemas.openxmlformats.org/drawingml/2006/main">
              <a:ext uri="{FF2B5EF4-FFF2-40B4-BE49-F238E27FC236}">
                <a16:creationId xmlns:a16="http://schemas.microsoft.com/office/drawing/2014/main" id="{57B8B778-2949-459F-9041-8AAB5DA94F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C</a:t>
            </a:r>
          </a:p>
        </p:txBody>
      </p:sp>
      <p:sp>
        <p:nvSpPr>
          <p:cNvPr id="8" name="shape-314">
            <a:extLst xmlns:a="http://schemas.openxmlformats.org/drawingml/2006/main">
              <a:ext uri="{FF2B5EF4-FFF2-40B4-BE49-F238E27FC236}">
                <a16:creationId xmlns:a16="http://schemas.microsoft.com/office/drawing/2014/main" id="{A114C3A4-731B-4238-A292-681D230CD7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passenger list cannot establish everyone's feelings.</a:t>
            </a:r>
          </a:p>
        </p:txBody>
      </p:sp>
      <p:sp>
        <p:nvSpPr>
          <p:cNvPr id="9" name="shape-315">
            <a:extLst xmlns:a="http://schemas.openxmlformats.org/drawingml/2006/main">
              <a:ext uri="{FF2B5EF4-FFF2-40B4-BE49-F238E27FC236}">
                <a16:creationId xmlns:a16="http://schemas.microsoft.com/office/drawing/2014/main" id="{8D5024AE-1599-4525-9A4D-346E07C9AF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138458240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shape-316">
            <a:extLst xmlns:a="http://schemas.openxmlformats.org/drawingml/2006/main">
              <a:ext uri="{FF2B5EF4-FFF2-40B4-BE49-F238E27FC236}">
                <a16:creationId xmlns:a16="http://schemas.microsoft.com/office/drawing/2014/main" id="{50E4360E-9FA1-443A-947E-D2FE5FEE8D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317">
            <a:extLst xmlns:a="http://schemas.openxmlformats.org/drawingml/2006/main">
              <a:ext uri="{FF2B5EF4-FFF2-40B4-BE49-F238E27FC236}">
                <a16:creationId xmlns:a16="http://schemas.microsoft.com/office/drawing/2014/main" id="{67CCADE9-4F1F-46B2-88F9-4A41FCBB59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3</a:t>
            </a:r>
          </a:p>
        </p:txBody>
      </p:sp>
      <p:sp>
        <p:nvSpPr>
          <p:cNvPr id="3" name="shape-318">
            <a:extLst xmlns:a="http://schemas.openxmlformats.org/drawingml/2006/main">
              <a:ext uri="{FF2B5EF4-FFF2-40B4-BE49-F238E27FC236}">
                <a16:creationId xmlns:a16="http://schemas.microsoft.com/office/drawing/2014/main" id="{3140F525-6E04-46B8-9783-A5DF06CCF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Beliefs and values</a:t>
            </a:r>
          </a:p>
        </p:txBody>
      </p:sp>
      <p:sp>
        <p:nvSpPr>
          <p:cNvPr id="4" name="shape-319">
            <a:extLst xmlns:a="http://schemas.openxmlformats.org/drawingml/2006/main">
              <a:ext uri="{FF2B5EF4-FFF2-40B4-BE49-F238E27FC236}">
                <a16:creationId xmlns:a16="http://schemas.microsoft.com/office/drawing/2014/main" id="{BCB4B0B7-A010-40C7-AD72-39C7659084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20">
            <a:extLst xmlns:a="http://schemas.openxmlformats.org/drawingml/2006/main">
              <a:ext uri="{FF2B5EF4-FFF2-40B4-BE49-F238E27FC236}">
                <a16:creationId xmlns:a16="http://schemas.microsoft.com/office/drawing/2014/main" id="{55484DB8-1ECB-44DF-915E-36EDAFBC19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21">
            <a:extLst xmlns:a="http://schemas.openxmlformats.org/drawingml/2006/main">
              <a:ext uri="{FF2B5EF4-FFF2-40B4-BE49-F238E27FC236}">
                <a16:creationId xmlns:a16="http://schemas.microsoft.com/office/drawing/2014/main" id="{9BD6C46A-38EA-4211-AD4E-D2AA741F3E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Source board · within lesson time</a:t>
            </a:r>
          </a:p>
        </p:txBody>
      </p:sp>
      <p:sp>
        <p:nvSpPr>
          <p:cNvPr id="7" name="shape-322">
            <a:extLst xmlns:a="http://schemas.openxmlformats.org/drawingml/2006/main">
              <a:ext uri="{FF2B5EF4-FFF2-40B4-BE49-F238E27FC236}">
                <a16:creationId xmlns:a16="http://schemas.microsoft.com/office/drawing/2014/main" id="{03584EEE-66F6-4F30-B930-E3F9B9D3BE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47875"/>
            <a:ext cx="10763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 SOURCE SUMMARIES / FICTIONAL APPLICATIONS — see staff references.</a:t>
            </a:r>
          </a:p>
        </p:txBody>
      </p:sp>
      <p:sp>
        <p:nvSpPr>
          <p:cNvPr id="8" name="shape-323">
            <a:extLst xmlns:a="http://schemas.openxmlformats.org/drawingml/2006/main">
              <a:ext uri="{FF2B5EF4-FFF2-40B4-BE49-F238E27FC236}">
                <a16:creationId xmlns:a16="http://schemas.microsoft.com/office/drawing/2014/main" id="{ACA0880D-0AEE-41F3-A870-0A8890E26B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289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324">
            <a:extLst xmlns:a="http://schemas.openxmlformats.org/drawingml/2006/main">
              <a:ext uri="{FF2B5EF4-FFF2-40B4-BE49-F238E27FC236}">
                <a16:creationId xmlns:a16="http://schemas.microsoft.com/office/drawing/2014/main" id="{B2BFFA61-B4A7-4D03-8194-723D54E059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2892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A1. Matthew 7:12 presents Jesus teaching people to treat others as they would wish to be treated. This is a paraphrase of a Christian sacred text.</a:t>
            </a:r>
          </a:p>
        </p:txBody>
      </p:sp>
      <p:sp>
        <p:nvSpPr>
          <p:cNvPr id="10" name="shape-325">
            <a:extLst xmlns:a="http://schemas.openxmlformats.org/drawingml/2006/main">
              <a:ext uri="{FF2B5EF4-FFF2-40B4-BE49-F238E27FC236}">
                <a16:creationId xmlns:a16="http://schemas.microsoft.com/office/drawing/2014/main" id="{BC72BCD6-0960-4CCB-ACB8-AF59BDB058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766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326">
            <a:extLst xmlns:a="http://schemas.openxmlformats.org/drawingml/2006/main">
              <a:ext uri="{FF2B5EF4-FFF2-40B4-BE49-F238E27FC236}">
                <a16:creationId xmlns:a16="http://schemas.microsoft.com/office/drawing/2014/main" id="{E48001E9-1DC4-48E5-9303-9A00905534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87667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B1. Humanists UK describes ethical decisions using reason, empathy and concern for wellbeing. This is a summary from a non-religious organisation.</a:t>
            </a:r>
          </a:p>
        </p:txBody>
      </p:sp>
      <p:sp>
        <p:nvSpPr>
          <p:cNvPr id="12" name="shape-327">
            <a:extLst xmlns:a="http://schemas.openxmlformats.org/drawingml/2006/main">
              <a:ext uri="{FF2B5EF4-FFF2-40B4-BE49-F238E27FC236}">
                <a16:creationId xmlns:a16="http://schemas.microsoft.com/office/drawing/2014/main" id="{E2B491C1-786D-46D3-BB58-AF39BAD9A4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9244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328">
            <a:extLst xmlns:a="http://schemas.openxmlformats.org/drawingml/2006/main">
              <a:ext uri="{FF2B5EF4-FFF2-40B4-BE49-F238E27FC236}">
                <a16:creationId xmlns:a16="http://schemas.microsoft.com/office/drawing/2014/main" id="{C723FDAF-5D19-4589-B9A9-25C62366EF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92442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F1. Fictional application: a community display team decides whether a new volunteer should have a way to contribute.</a:t>
            </a:r>
          </a:p>
        </p:txBody>
      </p:sp>
    </p:spTree>
    <p:extLst>
      <p:ext uri="{BB962C8B-B14F-4D97-AF65-F5344CB8AC3E}">
        <p14:creationId xmlns:p14="http://schemas.microsoft.com/office/powerpoint/2010/main" val="154669765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329">
            <a:extLst xmlns:a="http://schemas.openxmlformats.org/drawingml/2006/main">
              <a:ext uri="{FF2B5EF4-FFF2-40B4-BE49-F238E27FC236}">
                <a16:creationId xmlns:a16="http://schemas.microsoft.com/office/drawing/2014/main" id="{346C27B1-5214-4C28-B382-F69FD02E24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330">
            <a:extLst xmlns:a="http://schemas.openxmlformats.org/drawingml/2006/main">
              <a:ext uri="{FF2B5EF4-FFF2-40B4-BE49-F238E27FC236}">
                <a16:creationId xmlns:a16="http://schemas.microsoft.com/office/drawing/2014/main" id="{2F303F2D-7107-4E8A-A885-02E18B210F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3</a:t>
            </a:r>
          </a:p>
        </p:txBody>
      </p:sp>
      <p:sp>
        <p:nvSpPr>
          <p:cNvPr id="3" name="shape-331">
            <a:extLst xmlns:a="http://schemas.openxmlformats.org/drawingml/2006/main">
              <a:ext uri="{FF2B5EF4-FFF2-40B4-BE49-F238E27FC236}">
                <a16:creationId xmlns:a16="http://schemas.microsoft.com/office/drawing/2014/main" id="{8D59CC25-3EEA-4F86-973C-77CE20EEC7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332">
            <a:extLst xmlns:a="http://schemas.openxmlformats.org/drawingml/2006/main">
              <a:ext uri="{FF2B5EF4-FFF2-40B4-BE49-F238E27FC236}">
                <a16:creationId xmlns:a16="http://schemas.microsoft.com/office/drawing/2014/main" id="{3E229582-EFF0-4980-B724-62CCC4E312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33">
            <a:extLst xmlns:a="http://schemas.openxmlformats.org/drawingml/2006/main">
              <a:ext uri="{FF2B5EF4-FFF2-40B4-BE49-F238E27FC236}">
                <a16:creationId xmlns:a16="http://schemas.microsoft.com/office/drawing/2014/main" id="{1071F9A4-6052-4456-8A7D-3A99892F52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34">
            <a:extLst xmlns:a="http://schemas.openxmlformats.org/drawingml/2006/main">
              <a:ext uri="{FF2B5EF4-FFF2-40B4-BE49-F238E27FC236}">
                <a16:creationId xmlns:a16="http://schemas.microsoft.com/office/drawing/2014/main" id="{B6D9C484-62E2-4A01-AE82-93F4C8F8C4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335">
            <a:extLst xmlns:a="http://schemas.openxmlformats.org/drawingml/2006/main">
              <a:ext uri="{FF2B5EF4-FFF2-40B4-BE49-F238E27FC236}">
                <a16:creationId xmlns:a16="http://schemas.microsoft.com/office/drawing/2014/main" id="{EA330F2D-F39F-4395-B986-A4F795395B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336">
            <a:extLst xmlns:a="http://schemas.openxmlformats.org/drawingml/2006/main">
              <a:ext uri="{FF2B5EF4-FFF2-40B4-BE49-F238E27FC236}">
                <a16:creationId xmlns:a16="http://schemas.microsoft.com/office/drawing/2014/main" id="{33FA8955-7C28-4617-9F7D-237AE85168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Record what the source is, when it was made and what it is useful for.</a:t>
            </a:r>
          </a:p>
        </p:txBody>
      </p:sp>
      <p:sp>
        <p:nvSpPr>
          <p:cNvPr id="9" name="shape-337">
            <a:extLst xmlns:a="http://schemas.openxmlformats.org/drawingml/2006/main">
              <a:ext uri="{FF2B5EF4-FFF2-40B4-BE49-F238E27FC236}">
                <a16:creationId xmlns:a16="http://schemas.microsoft.com/office/drawing/2014/main" id="{6136486E-D1A4-4B98-8CD6-79ED84740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338">
            <a:extLst xmlns:a="http://schemas.openxmlformats.org/drawingml/2006/main">
              <a:ext uri="{FF2B5EF4-FFF2-40B4-BE49-F238E27FC236}">
                <a16:creationId xmlns:a16="http://schemas.microsoft.com/office/drawing/2014/main" id="{FDDE3275-F255-4104-95D0-0F1BDA3503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a judgement with one supported claim and one limit.</a:t>
            </a:r>
          </a:p>
        </p:txBody>
      </p:sp>
      <p:sp>
        <p:nvSpPr>
          <p:cNvPr id="11" name="shape-339">
            <a:extLst xmlns:a="http://schemas.openxmlformats.org/drawingml/2006/main">
              <a:ext uri="{FF2B5EF4-FFF2-40B4-BE49-F238E27FC236}">
                <a16:creationId xmlns:a16="http://schemas.microsoft.com/office/drawing/2014/main" id="{7ABB665B-D93F-4B55-95DD-ADD85BFA2E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340">
            <a:extLst xmlns:a="http://schemas.openxmlformats.org/drawingml/2006/main">
              <a:ext uri="{FF2B5EF4-FFF2-40B4-BE49-F238E27FC236}">
                <a16:creationId xmlns:a16="http://schemas.microsoft.com/office/drawing/2014/main" id="{8D55F070-BC0C-40C6-88A9-58BB705A7D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Name each source type. Explain how A1 and B1 could support a fair way for the fictional volunteer to contribute.</a:t>
            </a:r>
          </a:p>
        </p:txBody>
      </p:sp>
    </p:spTree>
    <p:extLst>
      <p:ext uri="{BB962C8B-B14F-4D97-AF65-F5344CB8AC3E}">
        <p14:creationId xmlns:p14="http://schemas.microsoft.com/office/powerpoint/2010/main" val="112023669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341">
            <a:extLst xmlns:a="http://schemas.openxmlformats.org/drawingml/2006/main">
              <a:ext uri="{FF2B5EF4-FFF2-40B4-BE49-F238E27FC236}">
                <a16:creationId xmlns:a16="http://schemas.microsoft.com/office/drawing/2014/main" id="{98A8CE69-15DE-47ED-A09D-854D4D6AF0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342">
            <a:extLst xmlns:a="http://schemas.openxmlformats.org/drawingml/2006/main">
              <a:ext uri="{FF2B5EF4-FFF2-40B4-BE49-F238E27FC236}">
                <a16:creationId xmlns:a16="http://schemas.microsoft.com/office/drawing/2014/main" id="{3FAEAD86-8193-4999-8C16-02BF1DBAC3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3</a:t>
            </a:r>
          </a:p>
        </p:txBody>
      </p:sp>
      <p:sp>
        <p:nvSpPr>
          <p:cNvPr id="3" name="shape-343">
            <a:extLst xmlns:a="http://schemas.openxmlformats.org/drawingml/2006/main">
              <a:ext uri="{FF2B5EF4-FFF2-40B4-BE49-F238E27FC236}">
                <a16:creationId xmlns:a16="http://schemas.microsoft.com/office/drawing/2014/main" id="{DEEA3424-49C2-485D-B46C-0E0131154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344">
            <a:extLst xmlns:a="http://schemas.openxmlformats.org/drawingml/2006/main">
              <a:ext uri="{FF2B5EF4-FFF2-40B4-BE49-F238E27FC236}">
                <a16:creationId xmlns:a16="http://schemas.microsoft.com/office/drawing/2014/main" id="{B987EA63-1BF3-4157-8ED6-A7707192E4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45">
            <a:extLst xmlns:a="http://schemas.openxmlformats.org/drawingml/2006/main">
              <a:ext uri="{FF2B5EF4-FFF2-40B4-BE49-F238E27FC236}">
                <a16:creationId xmlns:a16="http://schemas.microsoft.com/office/drawing/2014/main" id="{8EAFF983-3543-4604-8560-14859A6AF7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46">
            <a:extLst xmlns:a="http://schemas.openxmlformats.org/drawingml/2006/main">
              <a:ext uri="{FF2B5EF4-FFF2-40B4-BE49-F238E27FC236}">
                <a16:creationId xmlns:a16="http://schemas.microsoft.com/office/drawing/2014/main" id="{294C1D27-B5DB-4EAA-B8F9-0ACED79F0A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347">
            <a:extLst xmlns:a="http://schemas.openxmlformats.org/drawingml/2006/main">
              <a:ext uri="{FF2B5EF4-FFF2-40B4-BE49-F238E27FC236}">
                <a16:creationId xmlns:a16="http://schemas.microsoft.com/office/drawing/2014/main" id="{B9773FED-706E-4C3D-B460-5A4C315C4C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348">
            <a:extLst xmlns:a="http://schemas.openxmlformats.org/drawingml/2006/main">
              <a:ext uri="{FF2B5EF4-FFF2-40B4-BE49-F238E27FC236}">
                <a16:creationId xmlns:a16="http://schemas.microsoft.com/office/drawing/2014/main" id="{648D31D7-7D73-42FE-8D8B-65858601C6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349">
            <a:extLst xmlns:a="http://schemas.openxmlformats.org/drawingml/2006/main">
              <a:ext uri="{FF2B5EF4-FFF2-40B4-BE49-F238E27FC236}">
                <a16:creationId xmlns:a16="http://schemas.microsoft.com/office/drawing/2014/main" id="{625FF5AF-97D7-408B-9D6B-05D16174F3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40181966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350">
            <a:extLst xmlns:a="http://schemas.openxmlformats.org/drawingml/2006/main">
              <a:ext uri="{FF2B5EF4-FFF2-40B4-BE49-F238E27FC236}">
                <a16:creationId xmlns:a16="http://schemas.microsoft.com/office/drawing/2014/main" id="{88D7EDDD-AC51-4D28-AD93-4B196A99CD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351">
            <a:extLst xmlns:a="http://schemas.openxmlformats.org/drawingml/2006/main">
              <a:ext uri="{FF2B5EF4-FFF2-40B4-BE49-F238E27FC236}">
                <a16:creationId xmlns:a16="http://schemas.microsoft.com/office/drawing/2014/main" id="{27EF5F55-89A3-4218-AAD5-5E4CD7BD4C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3</a:t>
            </a:r>
          </a:p>
        </p:txBody>
      </p:sp>
      <p:sp>
        <p:nvSpPr>
          <p:cNvPr id="3" name="shape-352">
            <a:extLst xmlns:a="http://schemas.openxmlformats.org/drawingml/2006/main">
              <a:ext uri="{FF2B5EF4-FFF2-40B4-BE49-F238E27FC236}">
                <a16:creationId xmlns:a16="http://schemas.microsoft.com/office/drawing/2014/main" id="{8E18A002-82A1-4399-AAEF-8A9B3C778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353">
            <a:extLst xmlns:a="http://schemas.openxmlformats.org/drawingml/2006/main">
              <a:ext uri="{FF2B5EF4-FFF2-40B4-BE49-F238E27FC236}">
                <a16:creationId xmlns:a16="http://schemas.microsoft.com/office/drawing/2014/main" id="{597BD080-0160-4A9F-ADE6-050223CB5A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54">
            <a:extLst xmlns:a="http://schemas.openxmlformats.org/drawingml/2006/main">
              <a:ext uri="{FF2B5EF4-FFF2-40B4-BE49-F238E27FC236}">
                <a16:creationId xmlns:a16="http://schemas.microsoft.com/office/drawing/2014/main" id="{AD6C7928-3EA3-42D0-B610-8B5332D9D3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55">
            <a:extLst xmlns:a="http://schemas.openxmlformats.org/drawingml/2006/main">
              <a:ext uri="{FF2B5EF4-FFF2-40B4-BE49-F238E27FC236}">
                <a16:creationId xmlns:a16="http://schemas.microsoft.com/office/drawing/2014/main" id="{056CE8D4-A1AD-42E5-9BE6-B1F7D1E499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356">
            <a:extLst xmlns:a="http://schemas.openxmlformats.org/drawingml/2006/main">
              <a:ext uri="{FF2B5EF4-FFF2-40B4-BE49-F238E27FC236}">
                <a16:creationId xmlns:a16="http://schemas.microsoft.com/office/drawing/2014/main" id="{17103501-8E22-4867-8CFC-6073532FA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Useful for what? What else would you need?</a:t>
            </a:r>
          </a:p>
        </p:txBody>
      </p:sp>
      <p:sp>
        <p:nvSpPr>
          <p:cNvPr id="8" name="shape-357">
            <a:extLst xmlns:a="http://schemas.openxmlformats.org/drawingml/2006/main">
              <a:ext uri="{FF2B5EF4-FFF2-40B4-BE49-F238E27FC236}">
                <a16:creationId xmlns:a16="http://schemas.microsoft.com/office/drawing/2014/main" id="{C020A37A-8BDA-4812-BAF2-D1891C5A7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8451997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2026-09-05T19:32:19.9210000Z</dcterms:created>
  <dcterms:modified xsi:type="dcterms:W3CDTF">2026-09-05T19:32:19.9210000Z</dcterms:modified>
</coreProperties>
</file>