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0464198dbc34c8c" /><Relationship Type="http://schemas.openxmlformats.org/officeDocument/2006/relationships/extended-properties" Target="/docProps/app.xml" Id="Rc5de37d062d44a97" /><Relationship Type="http://schemas.openxmlformats.org/officeDocument/2006/relationships/officeDocument" Target="/ppt/presentation.xml" Id="Re0c855cd47b444e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633ebf0909640c9"/>
  </p:sldMasterIdLst>
  <p:notesMasterIdLst>
    <p:notesMasterId xmlns:r="http://schemas.openxmlformats.org/officeDocument/2006/relationships" r:id="R977e2f426a79402f"/>
  </p:notesMasterIdLst>
  <p:sldIdLst>
    <p:sldId xmlns:r="http://schemas.openxmlformats.org/officeDocument/2006/relationships" id="256" r:id="R12bbeb9d52fe4d94"/>
    <p:sldId xmlns:r="http://schemas.openxmlformats.org/officeDocument/2006/relationships" id="257" r:id="R1ab0f2760adb45d5"/>
    <p:sldId xmlns:r="http://schemas.openxmlformats.org/officeDocument/2006/relationships" id="258" r:id="Rec5d1649f4c6471b"/>
    <p:sldId xmlns:r="http://schemas.openxmlformats.org/officeDocument/2006/relationships" id="259" r:id="R5dce34a724194077"/>
    <p:sldId xmlns:r="http://schemas.openxmlformats.org/officeDocument/2006/relationships" id="260" r:id="Rab1f159a3756479f"/>
    <p:sldId xmlns:r="http://schemas.openxmlformats.org/officeDocument/2006/relationships" id="261" r:id="R8b1dd4fe79034ee6"/>
    <p:sldId xmlns:r="http://schemas.openxmlformats.org/officeDocument/2006/relationships" id="262" r:id="R6932ea297eb847d7"/>
    <p:sldId xmlns:r="http://schemas.openxmlformats.org/officeDocument/2006/relationships" id="263" r:id="Rd03ee38d97dd4667"/>
    <p:sldId xmlns:r="http://schemas.openxmlformats.org/officeDocument/2006/relationships" id="264" r:id="Rc83357c5169c4d5e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69c080ceb14840c9" /><Relationship Type="http://schemas.openxmlformats.org/officeDocument/2006/relationships/slideMaster" Target="/ppt/slideMasters/slideMaster1.xml" Id="R4633ebf0909640c9" /><Relationship Type="http://schemas.openxmlformats.org/officeDocument/2006/relationships/notesMaster" Target="/ppt/notesMasters/notesMaster1.xml" Id="R977e2f426a79402f" /><Relationship Type="http://schemas.openxmlformats.org/officeDocument/2006/relationships/presProps" Target="/ppt/presProps.xml" Id="R71ec7bf1f673436b" /><Relationship Type="http://schemas.openxmlformats.org/officeDocument/2006/relationships/tableStyles" Target="/ppt/tableStyles.xml" Id="R33fda163224341d5" /><Relationship Type="http://schemas.openxmlformats.org/officeDocument/2006/relationships/slide" Target="/ppt/slides/slide1.xml" Id="R12bbeb9d52fe4d94" /><Relationship Type="http://schemas.openxmlformats.org/officeDocument/2006/relationships/slide" Target="/ppt/slides/slide2.xml" Id="R1ab0f2760adb45d5" /><Relationship Type="http://schemas.openxmlformats.org/officeDocument/2006/relationships/slide" Target="/ppt/slides/slide3.xml" Id="Rec5d1649f4c6471b" /><Relationship Type="http://schemas.openxmlformats.org/officeDocument/2006/relationships/slide" Target="/ppt/slides/slide4.xml" Id="R5dce34a724194077" /><Relationship Type="http://schemas.openxmlformats.org/officeDocument/2006/relationships/slide" Target="/ppt/slides/slide5.xml" Id="Rab1f159a3756479f" /><Relationship Type="http://schemas.openxmlformats.org/officeDocument/2006/relationships/slide" Target="/ppt/slides/slide6.xml" Id="R8b1dd4fe79034ee6" /><Relationship Type="http://schemas.openxmlformats.org/officeDocument/2006/relationships/slide" Target="/ppt/slides/slide7.xml" Id="R6932ea297eb847d7" /><Relationship Type="http://schemas.openxmlformats.org/officeDocument/2006/relationships/slide" Target="/ppt/slides/slide8.xml" Id="Rd03ee38d97dd4667" /><Relationship Type="http://schemas.openxmlformats.org/officeDocument/2006/relationships/slide" Target="/ppt/slides/slide9.xml" Id="Rc83357c5169c4d5e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d4606ce39fc0421c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6a51449782a428a" /><Relationship Type="http://schemas.openxmlformats.org/officeDocument/2006/relationships/notesMaster" Target="/ppt/notesMasters/notesMaster1.xml" Id="R5506d2355461432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285daa1268774b48" /><Relationship Type="http://schemas.openxmlformats.org/officeDocument/2006/relationships/notesMaster" Target="/ppt/notesMasters/notesMaster1.xml" Id="R8af84c929dbf40dd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925a64a7d24e43d8" /><Relationship Type="http://schemas.openxmlformats.org/officeDocument/2006/relationships/notesMaster" Target="/ppt/notesMasters/notesMaster1.xml" Id="R1e5222df26f94567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ad7c3fa61d8c4160" /><Relationship Type="http://schemas.openxmlformats.org/officeDocument/2006/relationships/notesMaster" Target="/ppt/notesMasters/notesMaster1.xml" Id="R75bd0bc6944541cd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9f1a89554b14303" /><Relationship Type="http://schemas.openxmlformats.org/officeDocument/2006/relationships/notesMaster" Target="/ppt/notesMasters/notesMaster1.xml" Id="R30b241a4bf0842b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edea1842ca4495a" /><Relationship Type="http://schemas.openxmlformats.org/officeDocument/2006/relationships/notesMaster" Target="/ppt/notesMasters/notesMaster1.xml" Id="R9d74087d12594e48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a96ea2a102b54e72" /><Relationship Type="http://schemas.openxmlformats.org/officeDocument/2006/relationships/notesMaster" Target="/ppt/notesMasters/notesMaster1.xml" Id="R7b6ae16eb31a4c00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a42a00af35841f1" /><Relationship Type="http://schemas.openxmlformats.org/officeDocument/2006/relationships/notesMaster" Target="/ppt/notesMasters/notesMaster1.xml" Id="R0fe6ac4a994c49b1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3e51cd9d9e764b6b" /><Relationship Type="http://schemas.openxmlformats.org/officeDocument/2006/relationships/notesMaster" Target="/ppt/notesMasters/notesMaster1.xml" Id="R42ed896314c4486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Arrive: 3 minutes. Total lesson: 40 minutes.</a:t>
            </a:r>
          </a:p>
          <a:p xmlns:a="http://schemas.openxmlformats.org/drawingml/2006/main">
            <a:r>
              <a:t>Outcome: Order events and explain a change while comparing shared values.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selected timeline is incomplete; gaps are not evidence of no change.</a:t>
            </a:r>
          </a:p>
          <a:p xmlns:a="http://schemas.openxmlformats.org/drawingml/2006/main">
            <a:r>
              <a:t>Task answers: 1948 Windrush; 1963 Bristol campaign; 1965 Race Relations Act. | Accept supported campaign/legal change; avoid claiming all racism ended. | Peace is a defensible shared aim in this application. A1 can guide a Christian through Jesus’ teaching; B1 can guide a humanist through concern for experiences and consequences. Do not claim the sources prove every believer attends the Day of Peace.</a:t>
            </a:r>
          </a:p>
          <a:p xmlns:a="http://schemas.openxmlformats.org/drawingml/2006/main">
            <a:r>
              <a:t>Watch for: Time gaps do not prove continuity. Shared values do not mean identical beliefs.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C49; RE C203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Read the source: 5 minutes. Total lesson: 40 minutes.</a:t>
            </a:r>
          </a:p>
          <a:p xmlns:a="http://schemas.openxmlformats.org/drawingml/2006/main">
            <a:r>
              <a:t>Outcome: Order events and explain a change while comparing shared values.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selected timeline is incomplete; gaps are not evidence of no change.</a:t>
            </a:r>
          </a:p>
          <a:p xmlns:a="http://schemas.openxmlformats.org/drawingml/2006/main">
            <a:r>
              <a:t>Task answers: 1948 Windrush; 1963 Bristol campaign; 1965 Race Relations Act. | Accept supported campaign/legal change; avoid claiming all racism ended. | Peace is a defensible shared aim in this application. A1 can guide a Christian through Jesus’ teaching; B1 can guide a humanist through concern for experiences and consequences. Do not claim the sources prove every believer attends the Day of Peace.</a:t>
            </a:r>
          </a:p>
          <a:p xmlns:a="http://schemas.openxmlformats.org/drawingml/2006/main">
            <a:r>
              <a:t>Watch for: Time gaps do not prove continuity. Shared values do not mean identical beliefs.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C49; RE C203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Watch a model: 5 minutes. Total lesson: 40 minutes.</a:t>
            </a:r>
          </a:p>
          <a:p xmlns:a="http://schemas.openxmlformats.org/drawingml/2006/main">
            <a:r>
              <a:t>Outcome: Order events and explain a change while comparing shared values.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selected timeline is incomplete; gaps are not evidence of no change.</a:t>
            </a:r>
          </a:p>
          <a:p xmlns:a="http://schemas.openxmlformats.org/drawingml/2006/main">
            <a:r>
              <a:t>Task answers: 1948 Windrush; 1963 Bristol campaign; 1965 Race Relations Act. | Accept supported campaign/legal change; avoid claiming all racism ended. | Peace is a defensible shared aim in this application. A1 can guide a Christian through Jesus’ teaching; B1 can guide a humanist through concern for experiences and consequences. Do not claim the sources prove every believer attends the Day of Peace.</a:t>
            </a:r>
          </a:p>
          <a:p xmlns:a="http://schemas.openxmlformats.org/drawingml/2006/main">
            <a:r>
              <a:t>Watch for: Time gaps do not prove continuity. Shared values do not mean identical beliefs.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C49; RE C203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Choose: 4 minutes. Total lesson: 40 minutes.</a:t>
            </a:r>
          </a:p>
          <a:p xmlns:a="http://schemas.openxmlformats.org/drawingml/2006/main">
            <a:r>
              <a:t>Outcome: Order events and explain a change while comparing shared values.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selected timeline is incomplete; gaps are not evidence of no change.</a:t>
            </a:r>
          </a:p>
          <a:p xmlns:a="http://schemas.openxmlformats.org/drawingml/2006/main">
            <a:r>
              <a:t>Task answers: 1948 Windrush; 1963 Bristol campaign; 1965 Race Relations Act. | Accept supported campaign/legal change; avoid claiming all racism ended. | Peace is a defensible shared aim in this application. A1 can guide a Christian through Jesus’ teaching; B1 can guide a humanist through concern for experiences and consequences. Do not claim the sources prove every believer attends the Day of Peace.</a:t>
            </a:r>
          </a:p>
          <a:p xmlns:a="http://schemas.openxmlformats.org/drawingml/2006/main">
            <a:r>
              <a:t>Watch for: Time gaps do not prove continuity. Shared values do not mean identical beliefs.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C49; RE C203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Check: 3 minutes. Total lesson: 40 minutes.</a:t>
            </a:r>
          </a:p>
          <a:p xmlns:a="http://schemas.openxmlformats.org/drawingml/2006/main">
            <a:r>
              <a:t>Outcome: Order events and explain a change while comparing shared values.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selected timeline is incomplete; gaps are not evidence of no change.</a:t>
            </a:r>
          </a:p>
          <a:p xmlns:a="http://schemas.openxmlformats.org/drawingml/2006/main">
            <a:r>
              <a:t>Task answers: 1948 Windrush; 1963 Bristol campaign; 1965 Race Relations Act. | Accept supported campaign/legal change; avoid claiming all racism ended. | Peace is a defensible shared aim in this application. A1 can guide a Christian through Jesus’ teaching; B1 can guide a humanist through concern for experiences and consequences. Do not claim the sources prove every believer attends the Day of Peace.</a:t>
            </a:r>
          </a:p>
          <a:p xmlns:a="http://schemas.openxmlformats.org/drawingml/2006/main">
            <a:r>
              <a:t>Watch for: Time gaps do not prove continuity. Shared values do not mean identical beliefs.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C49; RE C203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Order events and explain a change while comparing shared values.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selected timeline is incomplete; gaps are not evidence of no change.</a:t>
            </a:r>
          </a:p>
          <a:p xmlns:a="http://schemas.openxmlformats.org/drawingml/2006/main">
            <a:r>
              <a:t>Task answers: 1948 Windrush; 1963 Bristol campaign; 1965 Race Relations Act. | Accept supported campaign/legal change; avoid claiming all racism ended. | Peace is a defensible shared aim in this application. A1 can guide a Christian through Jesus’ teaching; B1 can guide a humanist through concern for experiences and consequences. Do not claim the sources prove every believer attends the Day of Peace.</a:t>
            </a:r>
          </a:p>
          <a:p xmlns:a="http://schemas.openxmlformats.org/drawingml/2006/main">
            <a:r>
              <a:t>Watch for: Time gaps do not prove continuity. Shared values do not mean identical beliefs.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C49; RE C203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Order events and explain a change while comparing shared values.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selected timeline is incomplete; gaps are not evidence of no change.</a:t>
            </a:r>
          </a:p>
          <a:p xmlns:a="http://schemas.openxmlformats.org/drawingml/2006/main">
            <a:r>
              <a:t>Task answers: 1948 Windrush; 1963 Bristol campaign; 1965 Race Relations Act. | Accept supported campaign/legal change; avoid claiming all racism ended. | Peace is a defensible shared aim in this application. A1 can guide a Christian through Jesus’ teaching; B1 can guide a humanist through concern for experiences and consequences. Do not claim the sources prove every believer attends the Day of Peace.</a:t>
            </a:r>
          </a:p>
          <a:p xmlns:a="http://schemas.openxmlformats.org/drawingml/2006/main">
            <a:r>
              <a:t>Watch for: Time gaps do not prove continuity. Shared values do not mean identical beliefs.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C49; RE C203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Improve: 5 minutes. Total lesson: 40 minutes.</a:t>
            </a:r>
          </a:p>
          <a:p xmlns:a="http://schemas.openxmlformats.org/drawingml/2006/main">
            <a:r>
              <a:t>Outcome: Order events and explain a change while comparing shared values.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selected timeline is incomplete; gaps are not evidence of no change.</a:t>
            </a:r>
          </a:p>
          <a:p xmlns:a="http://schemas.openxmlformats.org/drawingml/2006/main">
            <a:r>
              <a:t>Task answers: 1948 Windrush; 1963 Bristol campaign; 1965 Race Relations Act. | Accept supported campaign/legal change; avoid claiming all racism ended. | Peace is a defensible shared aim in this application. A1 can guide a Christian through Jesus’ teaching; B1 can guide a humanist through concern for experiences and consequences. Do not claim the sources prove every believer attends the Day of Peace.</a:t>
            </a:r>
          </a:p>
          <a:p xmlns:a="http://schemas.openxmlformats.org/drawingml/2006/main">
            <a:r>
              <a:t>Watch for: Time gaps do not prove continuity. Shared values do not mean identical beliefs.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C49; RE C203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Reflect: 3 minutes. Total lesson: 40 minutes.</a:t>
            </a:r>
          </a:p>
          <a:p xmlns:a="http://schemas.openxmlformats.org/drawingml/2006/main">
            <a:r>
              <a:t>Outcome: Order events and explain a change while comparing shared values.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selected timeline is incomplete; gaps are not evidence of no change.</a:t>
            </a:r>
          </a:p>
          <a:p xmlns:a="http://schemas.openxmlformats.org/drawingml/2006/main">
            <a:r>
              <a:t>Task answers: 1948 Windrush; 1963 Bristol campaign; 1965 Race Relations Act. | Accept supported campaign/legal change; avoid claiming all racism ended. | Peace is a defensible shared aim in this application. A1 can guide a Christian through Jesus’ teaching; B1 can guide a humanist through concern for experiences and consequences. Do not claim the sources prove every believer attends the Day of Peace.</a:t>
            </a:r>
          </a:p>
          <a:p xmlns:a="http://schemas.openxmlformats.org/drawingml/2006/main">
            <a:r>
              <a:t>Watch for: Time gaps do not prove continuity. Shared values do not mean identical beliefs.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C49; RE C203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https://www.biblegateway.com/passage/?search=Matthew+5:9&amp;version=KJV</a:t>
            </a:r>
          </a:p>
          <a:p xmlns:a="http://schemas.openxmlformats.org/drawingml/2006/main">
            <a:r>
              <a:t>https://humanists.uk/humanism-explained/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8773f0b61a4243e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1ea2e0cbd92b4097" /><Relationship Type="http://schemas.openxmlformats.org/officeDocument/2006/relationships/slideLayout" Target="/ppt/slideLayouts/slideLayout1.xml" Id="R607201f4135943c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607201f4135943c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ac6012b13df4bf6" /><Relationship Type="http://schemas.openxmlformats.org/officeDocument/2006/relationships/image" Target="/ppt/media/image.png" Id="R60702250e5e24cb6" /><Relationship Type="http://schemas.openxmlformats.org/officeDocument/2006/relationships/notesSlide" Target="/ppt/notesSlides/notesSlide1.xml" Id="R03abee4058264f0e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0cc0fabba2c4a7a" /><Relationship Type="http://schemas.openxmlformats.org/officeDocument/2006/relationships/notesSlide" Target="/ppt/notesSlides/notesSlide2.xml" Id="R3466226bf51e454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31b6a148e64136" /><Relationship Type="http://schemas.openxmlformats.org/officeDocument/2006/relationships/notesSlide" Target="/ppt/notesSlides/notesSlide3.xml" Id="R5aa8f300f9fb4f9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0417dc21f74e60" /><Relationship Type="http://schemas.openxmlformats.org/officeDocument/2006/relationships/notesSlide" Target="/ppt/notesSlides/notesSlide4.xml" Id="Rcadeb3f86ebc41e4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7715a62a25f4a2a" /><Relationship Type="http://schemas.openxmlformats.org/officeDocument/2006/relationships/notesSlide" Target="/ppt/notesSlides/notesSlide5.xml" Id="Re182f8e676b8444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85ff35190241af" /><Relationship Type="http://schemas.openxmlformats.org/officeDocument/2006/relationships/notesSlide" Target="/ppt/notesSlides/notesSlide6.xml" Id="R4f86569a88e84ba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637789564f4eee" /><Relationship Type="http://schemas.openxmlformats.org/officeDocument/2006/relationships/notesSlide" Target="/ppt/notesSlides/notesSlide7.xml" Id="Rf5e975cb9aa24be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6ebcb38981e4108" /><Relationship Type="http://schemas.openxmlformats.org/officeDocument/2006/relationships/notesSlide" Target="/ppt/notesSlides/notesSlide8.xml" Id="R42cad4001c62463e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fad3f22a1d441f" /><Relationship Type="http://schemas.openxmlformats.org/officeDocument/2006/relationships/notesSlide" Target="/ppt/notesSlides/notesSlide9.xml" Id="R9e24b0f6447745ce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">
            <a:extLst xmlns:a="http://schemas.openxmlformats.org/drawingml/2006/main">
              <a:ext uri="{FF2B5EF4-FFF2-40B4-BE49-F238E27FC236}">
                <a16:creationId xmlns:a16="http://schemas.microsoft.com/office/drawing/2014/main" id="{D1D8BA57-8241-4593-AB55-4695FC2684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2">
            <a:extLst xmlns:a="http://schemas.openxmlformats.org/drawingml/2006/main">
              <a:ext uri="{FF2B5EF4-FFF2-40B4-BE49-F238E27FC236}">
                <a16:creationId xmlns:a16="http://schemas.microsoft.com/office/drawing/2014/main" id="{60876C54-54A3-4E3A-B35D-BFC5AF1C21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4</a:t>
            </a:r>
          </a:p>
        </p:txBody>
      </p:sp>
      <p:sp>
        <p:nvSpPr>
          <p:cNvPr id="3" name="shape-3">
            <a:extLst xmlns:a="http://schemas.openxmlformats.org/drawingml/2006/main">
              <a:ext uri="{FF2B5EF4-FFF2-40B4-BE49-F238E27FC236}">
                <a16:creationId xmlns:a16="http://schemas.microsoft.com/office/drawing/2014/main" id="{9366E406-8CF3-4AB3-AF8E-2B42DB0F2A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timeline with a reason</a:t>
            </a:r>
          </a:p>
        </p:txBody>
      </p:sp>
      <p:sp>
        <p:nvSpPr>
          <p:cNvPr id="4" name="shape-4">
            <a:extLst xmlns:a="http://schemas.openxmlformats.org/drawingml/2006/main">
              <a:ext uri="{FF2B5EF4-FFF2-40B4-BE49-F238E27FC236}">
                <a16:creationId xmlns:a16="http://schemas.microsoft.com/office/drawing/2014/main" id="{C8D27358-525C-4638-BBD1-2A9528D72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">
            <a:extLst xmlns:a="http://schemas.openxmlformats.org/drawingml/2006/main">
              <a:ext uri="{FF2B5EF4-FFF2-40B4-BE49-F238E27FC236}">
                <a16:creationId xmlns:a16="http://schemas.microsoft.com/office/drawing/2014/main" id="{FAB1584F-B13F-400B-BC52-AEC160B0E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">
            <a:extLst xmlns:a="http://schemas.openxmlformats.org/drawingml/2006/main">
              <a:ext uri="{FF2B5EF4-FFF2-40B4-BE49-F238E27FC236}">
                <a16:creationId xmlns:a16="http://schemas.microsoft.com/office/drawing/2014/main" id="{B84452E9-1E3D-4000-976A-2273802A42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7">
            <a:extLst xmlns:a="http://schemas.openxmlformats.org/drawingml/2006/main">
              <a:ext uri="{FF2B5EF4-FFF2-40B4-BE49-F238E27FC236}">
                <a16:creationId xmlns:a16="http://schemas.microsoft.com/office/drawing/2014/main" id="{7839CEFC-C6F8-4204-A742-07B2396FC4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Order events and explain a change while comparing shared values.</a:t>
            </a:r>
          </a:p>
        </p:txBody>
      </p:sp>
      <p:sp>
        <p:nvSpPr>
          <p:cNvPr id="8" name="shape-8">
            <a:extLst xmlns:a="http://schemas.openxmlformats.org/drawingml/2006/main">
              <a:ext uri="{FF2B5EF4-FFF2-40B4-BE49-F238E27FC236}">
                <a16:creationId xmlns:a16="http://schemas.microsoft.com/office/drawing/2014/main" id="{244693BF-A7EB-4759-A0A4-B6C2121AF1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0702250e5e24cb6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9765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9">
            <a:extLst xmlns:a="http://schemas.openxmlformats.org/drawingml/2006/main">
              <a:ext uri="{FF2B5EF4-FFF2-40B4-BE49-F238E27FC236}">
                <a16:creationId xmlns:a16="http://schemas.microsoft.com/office/drawing/2014/main" id="{DCE672CD-7BE2-417B-BBF0-6415D85BB9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10">
            <a:extLst xmlns:a="http://schemas.openxmlformats.org/drawingml/2006/main">
              <a:ext uri="{FF2B5EF4-FFF2-40B4-BE49-F238E27FC236}">
                <a16:creationId xmlns:a16="http://schemas.microsoft.com/office/drawing/2014/main" id="{78572F93-830C-4E45-B2C0-A00D5F04D8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4</a:t>
            </a:r>
          </a:p>
        </p:txBody>
      </p:sp>
      <p:sp>
        <p:nvSpPr>
          <p:cNvPr id="3" name="shape-11">
            <a:extLst xmlns:a="http://schemas.openxmlformats.org/drawingml/2006/main">
              <a:ext uri="{FF2B5EF4-FFF2-40B4-BE49-F238E27FC236}">
                <a16:creationId xmlns:a16="http://schemas.microsoft.com/office/drawing/2014/main" id="{133DEF64-2DB8-4C08-B652-553FD99856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12">
            <a:extLst xmlns:a="http://schemas.openxmlformats.org/drawingml/2006/main">
              <a:ext uri="{FF2B5EF4-FFF2-40B4-BE49-F238E27FC236}">
                <a16:creationId xmlns:a16="http://schemas.microsoft.com/office/drawing/2014/main" id="{EA6C3FFA-3E13-4BE7-8B8E-0DD5184D55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3">
            <a:extLst xmlns:a="http://schemas.openxmlformats.org/drawingml/2006/main">
              <a:ext uri="{FF2B5EF4-FFF2-40B4-BE49-F238E27FC236}">
                <a16:creationId xmlns:a16="http://schemas.microsoft.com/office/drawing/2014/main" id="{8D37CBCB-331D-4F0A-B867-38D63E313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4">
            <a:extLst xmlns:a="http://schemas.openxmlformats.org/drawingml/2006/main">
              <a:ext uri="{FF2B5EF4-FFF2-40B4-BE49-F238E27FC236}">
                <a16:creationId xmlns:a16="http://schemas.microsoft.com/office/drawing/2014/main" id="{C343EDE6-94E6-4A4F-9CA3-956F2A9645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15">
            <a:extLst xmlns:a="http://schemas.openxmlformats.org/drawingml/2006/main">
              <a:ext uri="{FF2B5EF4-FFF2-40B4-BE49-F238E27FC236}">
                <a16:creationId xmlns:a16="http://schemas.microsoft.com/office/drawing/2014/main" id="{857482F3-287C-484C-B8B4-D013029CCB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SECONDARY TEACHING SUMMARY: The National Archives and UK Parliament.</a:t>
            </a:r>
          </a:p>
        </p:txBody>
      </p:sp>
      <p:sp>
        <p:nvSpPr>
          <p:cNvPr id="8" name="shape-16">
            <a:extLst xmlns:a="http://schemas.openxmlformats.org/drawingml/2006/main">
              <a:ext uri="{FF2B5EF4-FFF2-40B4-BE49-F238E27FC236}">
                <a16:creationId xmlns:a16="http://schemas.microsoft.com/office/drawing/2014/main" id="{69920F8B-75E9-4737-8508-FD4541523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7">
            <a:extLst xmlns:a="http://schemas.openxmlformats.org/drawingml/2006/main">
              <a:ext uri="{FF2B5EF4-FFF2-40B4-BE49-F238E27FC236}">
                <a16:creationId xmlns:a16="http://schemas.microsoft.com/office/drawing/2014/main" id="{DFE54898-E54B-4780-BFBD-8F1179A70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In 1948, Empire Windrush brought passengers from the Caribbean to Britain.</a:t>
            </a:r>
          </a:p>
        </p:txBody>
      </p:sp>
      <p:sp>
        <p:nvSpPr>
          <p:cNvPr id="10" name="shape-18">
            <a:extLst xmlns:a="http://schemas.openxmlformats.org/drawingml/2006/main">
              <a:ext uri="{FF2B5EF4-FFF2-40B4-BE49-F238E27FC236}">
                <a16:creationId xmlns:a16="http://schemas.microsoft.com/office/drawing/2014/main" id="{6CE70284-AB73-4D7B-92F9-22E1F17BD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9">
            <a:extLst xmlns:a="http://schemas.openxmlformats.org/drawingml/2006/main">
              <a:ext uri="{FF2B5EF4-FFF2-40B4-BE49-F238E27FC236}">
                <a16:creationId xmlns:a16="http://schemas.microsoft.com/office/drawing/2014/main" id="{45954C41-A1D7-4116-9128-F446D813EC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In 1963, Bristol campaigners opposed a bus company's racial discrimination.</a:t>
            </a:r>
          </a:p>
        </p:txBody>
      </p:sp>
      <p:sp>
        <p:nvSpPr>
          <p:cNvPr id="12" name="shape-20">
            <a:extLst xmlns:a="http://schemas.openxmlformats.org/drawingml/2006/main">
              <a:ext uri="{FF2B5EF4-FFF2-40B4-BE49-F238E27FC236}">
                <a16:creationId xmlns:a16="http://schemas.microsoft.com/office/drawing/2014/main" id="{B0AABDAF-3BBA-49D1-806A-0EA157A248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21">
            <a:extLst xmlns:a="http://schemas.openxmlformats.org/drawingml/2006/main">
              <a:ext uri="{FF2B5EF4-FFF2-40B4-BE49-F238E27FC236}">
                <a16:creationId xmlns:a16="http://schemas.microsoft.com/office/drawing/2014/main" id="{750FD4DA-A0C2-42DD-B2FB-00B519C8C8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Paul Stephenson and other organisers helped lead that campaign.</a:t>
            </a:r>
          </a:p>
        </p:txBody>
      </p:sp>
      <p:sp>
        <p:nvSpPr>
          <p:cNvPr id="14" name="shape-22">
            <a:extLst xmlns:a="http://schemas.openxmlformats.org/drawingml/2006/main">
              <a:ext uri="{FF2B5EF4-FFF2-40B4-BE49-F238E27FC236}">
                <a16:creationId xmlns:a16="http://schemas.microsoft.com/office/drawing/2014/main" id="{E99C8A63-7DCA-4458-B4D3-BD88578124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23">
            <a:extLst xmlns:a="http://schemas.openxmlformats.org/drawingml/2006/main">
              <a:ext uri="{FF2B5EF4-FFF2-40B4-BE49-F238E27FC236}">
                <a16:creationId xmlns:a16="http://schemas.microsoft.com/office/drawing/2014/main" id="{C74E1AD3-4F33-4B7B-8C26-374B2B4BC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D. The 1965 Race Relations Act prohibited racial discrimination in some public places.</a:t>
            </a:r>
          </a:p>
        </p:txBody>
      </p:sp>
    </p:spTree>
    <p:extLst>
      <p:ext uri="{BB962C8B-B14F-4D97-AF65-F5344CB8AC3E}">
        <p14:creationId xmlns:p14="http://schemas.microsoft.com/office/powerpoint/2010/main" val="19875926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24">
            <a:extLst xmlns:a="http://schemas.openxmlformats.org/drawingml/2006/main">
              <a:ext uri="{FF2B5EF4-FFF2-40B4-BE49-F238E27FC236}">
                <a16:creationId xmlns:a16="http://schemas.microsoft.com/office/drawing/2014/main" id="{618F4321-90E4-4257-952A-FB02EDB0B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25">
            <a:extLst xmlns:a="http://schemas.openxmlformats.org/drawingml/2006/main">
              <a:ext uri="{FF2B5EF4-FFF2-40B4-BE49-F238E27FC236}">
                <a16:creationId xmlns:a16="http://schemas.microsoft.com/office/drawing/2014/main" id="{41860A31-99B7-4AFC-BFC7-D18A65F211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4</a:t>
            </a:r>
          </a:p>
        </p:txBody>
      </p:sp>
      <p:sp>
        <p:nvSpPr>
          <p:cNvPr id="3" name="shape-26">
            <a:extLst xmlns:a="http://schemas.openxmlformats.org/drawingml/2006/main">
              <a:ext uri="{FF2B5EF4-FFF2-40B4-BE49-F238E27FC236}">
                <a16:creationId xmlns:a16="http://schemas.microsoft.com/office/drawing/2014/main" id="{49ADAD82-FDB8-49B5-B65E-7FD544F650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27">
            <a:extLst xmlns:a="http://schemas.openxmlformats.org/drawingml/2006/main">
              <a:ext uri="{FF2B5EF4-FFF2-40B4-BE49-F238E27FC236}">
                <a16:creationId xmlns:a16="http://schemas.microsoft.com/office/drawing/2014/main" id="{E98DBED4-45FC-4075-8FC9-21FDE7509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8">
            <a:extLst xmlns:a="http://schemas.openxmlformats.org/drawingml/2006/main">
              <a:ext uri="{FF2B5EF4-FFF2-40B4-BE49-F238E27FC236}">
                <a16:creationId xmlns:a16="http://schemas.microsoft.com/office/drawing/2014/main" id="{5D8D28B3-11CA-465F-A0A0-92DEBF2AB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9">
            <a:extLst xmlns:a="http://schemas.openxmlformats.org/drawingml/2006/main">
              <a:ext uri="{FF2B5EF4-FFF2-40B4-BE49-F238E27FC236}">
                <a16:creationId xmlns:a16="http://schemas.microsoft.com/office/drawing/2014/main" id="{CA2E0148-D3B2-471C-B083-6AD4EB6F9C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30">
            <a:extLst xmlns:a="http://schemas.openxmlformats.org/drawingml/2006/main">
              <a:ext uri="{FF2B5EF4-FFF2-40B4-BE49-F238E27FC236}">
                <a16:creationId xmlns:a16="http://schemas.microsoft.com/office/drawing/2014/main" id="{93C72F3D-A29F-4AA8-842A-DDA0D3AD52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31">
            <a:extLst xmlns:a="http://schemas.openxmlformats.org/drawingml/2006/main">
              <a:ext uri="{FF2B5EF4-FFF2-40B4-BE49-F238E27FC236}">
                <a16:creationId xmlns:a16="http://schemas.microsoft.com/office/drawing/2014/main" id="{840A8122-5074-44A1-A2D4-86C9D2455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Put events in chronological order; add a reason each event matters.</a:t>
            </a:r>
          </a:p>
        </p:txBody>
      </p:sp>
      <p:sp>
        <p:nvSpPr>
          <p:cNvPr id="9" name="shape-32">
            <a:extLst xmlns:a="http://schemas.openxmlformats.org/drawingml/2006/main">
              <a:ext uri="{FF2B5EF4-FFF2-40B4-BE49-F238E27FC236}">
                <a16:creationId xmlns:a16="http://schemas.microsoft.com/office/drawing/2014/main" id="{21C2AF3D-7E7D-495C-8C2D-9392110A5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33">
            <a:extLst xmlns:a="http://schemas.openxmlformats.org/drawingml/2006/main">
              <a:ext uri="{FF2B5EF4-FFF2-40B4-BE49-F238E27FC236}">
                <a16:creationId xmlns:a16="http://schemas.microsoft.com/office/drawing/2014/main" id="{9DE296B5-F7D1-4B5D-AB48-D2E55958B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gap between our selected events does not prove that nothing happened.</a:t>
            </a:r>
          </a:p>
        </p:txBody>
      </p:sp>
      <p:sp>
        <p:nvSpPr>
          <p:cNvPr id="11" name="shape-34">
            <a:extLst xmlns:a="http://schemas.openxmlformats.org/drawingml/2006/main">
              <a:ext uri="{FF2B5EF4-FFF2-40B4-BE49-F238E27FC236}">
                <a16:creationId xmlns:a16="http://schemas.microsoft.com/office/drawing/2014/main" id="{BDBAD02C-302A-4263-836F-E541BB1DD9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35028140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35">
            <a:extLst xmlns:a="http://schemas.openxmlformats.org/drawingml/2006/main">
              <a:ext uri="{FF2B5EF4-FFF2-40B4-BE49-F238E27FC236}">
                <a16:creationId xmlns:a16="http://schemas.microsoft.com/office/drawing/2014/main" id="{E7AA6B8D-6BC8-4A56-B53F-7DB5E1513C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36">
            <a:extLst xmlns:a="http://schemas.openxmlformats.org/drawingml/2006/main">
              <a:ext uri="{FF2B5EF4-FFF2-40B4-BE49-F238E27FC236}">
                <a16:creationId xmlns:a16="http://schemas.microsoft.com/office/drawing/2014/main" id="{C6DBF849-25EE-412A-BA99-CEAFC4EC98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4</a:t>
            </a:r>
          </a:p>
        </p:txBody>
      </p:sp>
      <p:sp>
        <p:nvSpPr>
          <p:cNvPr id="3" name="shape-37">
            <a:extLst xmlns:a="http://schemas.openxmlformats.org/drawingml/2006/main">
              <a:ext uri="{FF2B5EF4-FFF2-40B4-BE49-F238E27FC236}">
                <a16:creationId xmlns:a16="http://schemas.microsoft.com/office/drawing/2014/main" id="{98B4A0BB-E176-421F-8658-EDABCB5ECE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38">
            <a:extLst xmlns:a="http://schemas.openxmlformats.org/drawingml/2006/main">
              <a:ext uri="{FF2B5EF4-FFF2-40B4-BE49-F238E27FC236}">
                <a16:creationId xmlns:a16="http://schemas.microsoft.com/office/drawing/2014/main" id="{D9925DC5-4EEB-48F8-8A37-411D2D9AC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9">
            <a:extLst xmlns:a="http://schemas.openxmlformats.org/drawingml/2006/main">
              <a:ext uri="{FF2B5EF4-FFF2-40B4-BE49-F238E27FC236}">
                <a16:creationId xmlns:a16="http://schemas.microsoft.com/office/drawing/2014/main" id="{D7E22161-F462-4767-83C4-EED19B4EDE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0">
            <a:extLst xmlns:a="http://schemas.openxmlformats.org/drawingml/2006/main">
              <a:ext uri="{FF2B5EF4-FFF2-40B4-BE49-F238E27FC236}">
                <a16:creationId xmlns:a16="http://schemas.microsoft.com/office/drawing/2014/main" id="{819EC94F-ABCE-4C02-A2C6-688C619C4A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41">
            <a:extLst xmlns:a="http://schemas.openxmlformats.org/drawingml/2006/main">
              <a:ext uri="{FF2B5EF4-FFF2-40B4-BE49-F238E27FC236}">
                <a16:creationId xmlns:a16="http://schemas.microsoft.com/office/drawing/2014/main" id="{2A931546-2222-4390-91E9-AC5223F253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does a gap between our selected dates prove?</a:t>
            </a:r>
          </a:p>
        </p:txBody>
      </p:sp>
      <p:sp>
        <p:nvSpPr>
          <p:cNvPr id="8" name="shape-42">
            <a:extLst xmlns:a="http://schemas.openxmlformats.org/drawingml/2006/main">
              <a:ext uri="{FF2B5EF4-FFF2-40B4-BE49-F238E27FC236}">
                <a16:creationId xmlns:a16="http://schemas.microsoft.com/office/drawing/2014/main" id="{347E44EE-AB53-4E27-A93D-797D50A567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43">
            <a:extLst xmlns:a="http://schemas.openxmlformats.org/drawingml/2006/main">
              <a:ext uri="{FF2B5EF4-FFF2-40B4-BE49-F238E27FC236}">
                <a16:creationId xmlns:a16="http://schemas.microsoft.com/office/drawing/2014/main" id="{5E685687-F404-458A-AB24-098A7A3962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Nothing changed.</a:t>
            </a:r>
          </a:p>
        </p:txBody>
      </p:sp>
      <p:sp>
        <p:nvSpPr>
          <p:cNvPr id="10" name="shape-44">
            <a:extLst xmlns:a="http://schemas.openxmlformats.org/drawingml/2006/main">
              <a:ext uri="{FF2B5EF4-FFF2-40B4-BE49-F238E27FC236}">
                <a16:creationId xmlns:a16="http://schemas.microsoft.com/office/drawing/2014/main" id="{DD914D5D-1B75-4928-BB82-6875D0D61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45">
            <a:extLst xmlns:a="http://schemas.openxmlformats.org/drawingml/2006/main">
              <a:ext uri="{FF2B5EF4-FFF2-40B4-BE49-F238E27FC236}">
                <a16:creationId xmlns:a16="http://schemas.microsoft.com/office/drawing/2014/main" id="{47E21274-9905-432A-B9C8-9522429E4C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Our selection contains no event there.</a:t>
            </a:r>
          </a:p>
        </p:txBody>
      </p:sp>
      <p:sp>
        <p:nvSpPr>
          <p:cNvPr id="12" name="shape-46">
            <a:extLst xmlns:a="http://schemas.openxmlformats.org/drawingml/2006/main">
              <a:ext uri="{FF2B5EF4-FFF2-40B4-BE49-F238E27FC236}">
                <a16:creationId xmlns:a16="http://schemas.microsoft.com/office/drawing/2014/main" id="{B3F2A81E-87A2-43B4-89F4-A0DE4F49A7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47">
            <a:extLst xmlns:a="http://schemas.openxmlformats.org/drawingml/2006/main">
              <a:ext uri="{FF2B5EF4-FFF2-40B4-BE49-F238E27FC236}">
                <a16:creationId xmlns:a16="http://schemas.microsoft.com/office/drawing/2014/main" id="{FBE30E58-195C-4967-9581-BD44EDD98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Everyone agreed.</a:t>
            </a:r>
          </a:p>
        </p:txBody>
      </p:sp>
      <p:sp>
        <p:nvSpPr>
          <p:cNvPr id="14" name="shape-48">
            <a:extLst xmlns:a="http://schemas.openxmlformats.org/drawingml/2006/main">
              <a:ext uri="{FF2B5EF4-FFF2-40B4-BE49-F238E27FC236}">
                <a16:creationId xmlns:a16="http://schemas.microsoft.com/office/drawing/2014/main" id="{50840941-6BDD-46DD-B2C8-D142CDC588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82435707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9">
            <a:extLst xmlns:a="http://schemas.openxmlformats.org/drawingml/2006/main">
              <a:ext uri="{FF2B5EF4-FFF2-40B4-BE49-F238E27FC236}">
                <a16:creationId xmlns:a16="http://schemas.microsoft.com/office/drawing/2014/main" id="{76B8AAF2-2292-4363-8A66-6FFA4239E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50">
            <a:extLst xmlns:a="http://schemas.openxmlformats.org/drawingml/2006/main">
              <a:ext uri="{FF2B5EF4-FFF2-40B4-BE49-F238E27FC236}">
                <a16:creationId xmlns:a16="http://schemas.microsoft.com/office/drawing/2014/main" id="{C74C224D-D618-4F96-BCA4-BE65DFD3D2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4</a:t>
            </a:r>
          </a:p>
        </p:txBody>
      </p:sp>
      <p:sp>
        <p:nvSpPr>
          <p:cNvPr id="3" name="shape-51">
            <a:extLst xmlns:a="http://schemas.openxmlformats.org/drawingml/2006/main">
              <a:ext uri="{FF2B5EF4-FFF2-40B4-BE49-F238E27FC236}">
                <a16:creationId xmlns:a16="http://schemas.microsoft.com/office/drawing/2014/main" id="{91208E4D-D51D-4669-87C7-803D698F4F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52">
            <a:extLst xmlns:a="http://schemas.openxmlformats.org/drawingml/2006/main">
              <a:ext uri="{FF2B5EF4-FFF2-40B4-BE49-F238E27FC236}">
                <a16:creationId xmlns:a16="http://schemas.microsoft.com/office/drawing/2014/main" id="{3703FF8F-BF80-40D6-B3A2-A2C090638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3">
            <a:extLst xmlns:a="http://schemas.openxmlformats.org/drawingml/2006/main">
              <a:ext uri="{FF2B5EF4-FFF2-40B4-BE49-F238E27FC236}">
                <a16:creationId xmlns:a16="http://schemas.microsoft.com/office/drawing/2014/main" id="{3569F4AC-71C5-4C03-BBCC-D1895891F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4">
            <a:extLst xmlns:a="http://schemas.openxmlformats.org/drawingml/2006/main">
              <a:ext uri="{FF2B5EF4-FFF2-40B4-BE49-F238E27FC236}">
                <a16:creationId xmlns:a16="http://schemas.microsoft.com/office/drawing/2014/main" id="{7106D465-CAD5-4637-ACD4-5157DDB584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55">
            <a:extLst xmlns:a="http://schemas.openxmlformats.org/drawingml/2006/main">
              <a:ext uri="{FF2B5EF4-FFF2-40B4-BE49-F238E27FC236}">
                <a16:creationId xmlns:a16="http://schemas.microsoft.com/office/drawing/2014/main" id="{D406423C-B0DE-4629-90C0-7DDBFB42EE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56">
            <a:extLst xmlns:a="http://schemas.openxmlformats.org/drawingml/2006/main">
              <a:ext uri="{FF2B5EF4-FFF2-40B4-BE49-F238E27FC236}">
                <a16:creationId xmlns:a16="http://schemas.microsoft.com/office/drawing/2014/main" id="{1753DC44-7F9F-482B-B98A-4C07D1968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selected timeline is incomplete; gaps are not evidence of no change.</a:t>
            </a:r>
          </a:p>
        </p:txBody>
      </p:sp>
      <p:sp>
        <p:nvSpPr>
          <p:cNvPr id="9" name="shape-57">
            <a:extLst xmlns:a="http://schemas.openxmlformats.org/drawingml/2006/main">
              <a:ext uri="{FF2B5EF4-FFF2-40B4-BE49-F238E27FC236}">
                <a16:creationId xmlns:a16="http://schemas.microsoft.com/office/drawing/2014/main" id="{64C2F6FD-708F-45F8-B580-D7B55EE365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94784120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hape-58">
            <a:extLst xmlns:a="http://schemas.openxmlformats.org/drawingml/2006/main">
              <a:ext uri="{FF2B5EF4-FFF2-40B4-BE49-F238E27FC236}">
                <a16:creationId xmlns:a16="http://schemas.microsoft.com/office/drawing/2014/main" id="{FE11B326-81C5-4063-8EA8-688945601C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59">
            <a:extLst xmlns:a="http://schemas.openxmlformats.org/drawingml/2006/main">
              <a:ext uri="{FF2B5EF4-FFF2-40B4-BE49-F238E27FC236}">
                <a16:creationId xmlns:a16="http://schemas.microsoft.com/office/drawing/2014/main" id="{F24EF2F9-9288-493D-8F7D-477683638D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4</a:t>
            </a:r>
          </a:p>
        </p:txBody>
      </p:sp>
      <p:sp>
        <p:nvSpPr>
          <p:cNvPr id="3" name="shape-60">
            <a:extLst xmlns:a="http://schemas.openxmlformats.org/drawingml/2006/main">
              <a:ext uri="{FF2B5EF4-FFF2-40B4-BE49-F238E27FC236}">
                <a16:creationId xmlns:a16="http://schemas.microsoft.com/office/drawing/2014/main" id="{E8B67F68-2A92-497F-8AE2-C5449E9A9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Beliefs and values</a:t>
            </a:r>
          </a:p>
        </p:txBody>
      </p:sp>
      <p:sp>
        <p:nvSpPr>
          <p:cNvPr id="4" name="shape-61">
            <a:extLst xmlns:a="http://schemas.openxmlformats.org/drawingml/2006/main">
              <a:ext uri="{FF2B5EF4-FFF2-40B4-BE49-F238E27FC236}">
                <a16:creationId xmlns:a16="http://schemas.microsoft.com/office/drawing/2014/main" id="{14B92118-F09D-4BC4-A542-C5D8E35A01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2">
            <a:extLst xmlns:a="http://schemas.openxmlformats.org/drawingml/2006/main">
              <a:ext uri="{FF2B5EF4-FFF2-40B4-BE49-F238E27FC236}">
                <a16:creationId xmlns:a16="http://schemas.microsoft.com/office/drawing/2014/main" id="{730E3C3D-8534-4429-87B1-BA8D14A3B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3">
            <a:extLst xmlns:a="http://schemas.openxmlformats.org/drawingml/2006/main">
              <a:ext uri="{FF2B5EF4-FFF2-40B4-BE49-F238E27FC236}">
                <a16:creationId xmlns:a16="http://schemas.microsoft.com/office/drawing/2014/main" id="{EAFE41C1-4A5F-46D4-A0A7-C8C557F267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Source board · within lesson time</a:t>
            </a:r>
          </a:p>
        </p:txBody>
      </p:sp>
      <p:sp>
        <p:nvSpPr>
          <p:cNvPr id="7" name="shape-64">
            <a:extLst xmlns:a="http://schemas.openxmlformats.org/drawingml/2006/main">
              <a:ext uri="{FF2B5EF4-FFF2-40B4-BE49-F238E27FC236}">
                <a16:creationId xmlns:a16="http://schemas.microsoft.com/office/drawing/2014/main" id="{D0A6DA35-AB9C-44AB-B4A4-847A0DD5EA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47875"/>
            <a:ext cx="10763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 SOURCE SUMMARIES / FICTIONAL APPLICATIONS — see staff references.</a:t>
            </a:r>
          </a:p>
        </p:txBody>
      </p:sp>
      <p:sp>
        <p:nvSpPr>
          <p:cNvPr id="8" name="shape-65">
            <a:extLst xmlns:a="http://schemas.openxmlformats.org/drawingml/2006/main">
              <a:ext uri="{FF2B5EF4-FFF2-40B4-BE49-F238E27FC236}">
                <a16:creationId xmlns:a16="http://schemas.microsoft.com/office/drawing/2014/main" id="{F037F9DE-0A22-4AC1-8026-2767EDBC4C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289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66">
            <a:extLst xmlns:a="http://schemas.openxmlformats.org/drawingml/2006/main">
              <a:ext uri="{FF2B5EF4-FFF2-40B4-BE49-F238E27FC236}">
                <a16:creationId xmlns:a16="http://schemas.microsoft.com/office/drawing/2014/main" id="{170A9618-04E6-4452-BB22-9F50166927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289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A1. Matthew 5:9 presents Jesus praising peacemakers. This paraphrase is from a Christian sacred text.</a:t>
            </a:r>
          </a:p>
        </p:txBody>
      </p:sp>
      <p:sp>
        <p:nvSpPr>
          <p:cNvPr id="10" name="shape-67">
            <a:extLst xmlns:a="http://schemas.openxmlformats.org/drawingml/2006/main">
              <a:ext uri="{FF2B5EF4-FFF2-40B4-BE49-F238E27FC236}">
                <a16:creationId xmlns:a16="http://schemas.microsoft.com/office/drawing/2014/main" id="{54F6005D-B92F-4FEA-AC7F-CD372DF9A5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766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68">
            <a:extLst xmlns:a="http://schemas.openxmlformats.org/drawingml/2006/main">
              <a:ext uri="{FF2B5EF4-FFF2-40B4-BE49-F238E27FC236}">
                <a16:creationId xmlns:a16="http://schemas.microsoft.com/office/drawing/2014/main" id="{03C5B6D4-E3D2-47B4-8455-F4EB86EC2A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87667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B1. Humanists UK explains that empathy and experience can guide decisions. This is a non-religious ethical approach.</a:t>
            </a:r>
          </a:p>
        </p:txBody>
      </p:sp>
      <p:sp>
        <p:nvSpPr>
          <p:cNvPr id="12" name="shape-69">
            <a:extLst xmlns:a="http://schemas.openxmlformats.org/drawingml/2006/main">
              <a:ext uri="{FF2B5EF4-FFF2-40B4-BE49-F238E27FC236}">
                <a16:creationId xmlns:a16="http://schemas.microsoft.com/office/drawing/2014/main" id="{CD9DDD25-5874-434A-AB3A-E4AE3104C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244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70">
            <a:extLst xmlns:a="http://schemas.openxmlformats.org/drawingml/2006/main">
              <a:ext uri="{FF2B5EF4-FFF2-40B4-BE49-F238E27FC236}">
                <a16:creationId xmlns:a16="http://schemas.microsoft.com/office/drawing/2014/main" id="{886F2EF8-AED7-4B77-A199-21EF485FDF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9244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U1. The UN Day of Peace is 21 September. A fictional community event asks visitors to solve disagreements without violence.</a:t>
            </a:r>
          </a:p>
        </p:txBody>
      </p:sp>
    </p:spTree>
    <p:extLst>
      <p:ext uri="{BB962C8B-B14F-4D97-AF65-F5344CB8AC3E}">
        <p14:creationId xmlns:p14="http://schemas.microsoft.com/office/powerpoint/2010/main" val="144081477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71">
            <a:extLst xmlns:a="http://schemas.openxmlformats.org/drawingml/2006/main">
              <a:ext uri="{FF2B5EF4-FFF2-40B4-BE49-F238E27FC236}">
                <a16:creationId xmlns:a16="http://schemas.microsoft.com/office/drawing/2014/main" id="{3A8B8D0F-3849-45F5-B3C7-6C8C72E13B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72">
            <a:extLst xmlns:a="http://schemas.openxmlformats.org/drawingml/2006/main">
              <a:ext uri="{FF2B5EF4-FFF2-40B4-BE49-F238E27FC236}">
                <a16:creationId xmlns:a16="http://schemas.microsoft.com/office/drawing/2014/main" id="{9FBEC418-A735-4500-A775-C46510C6A4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4</a:t>
            </a:r>
          </a:p>
        </p:txBody>
      </p:sp>
      <p:sp>
        <p:nvSpPr>
          <p:cNvPr id="3" name="shape-73">
            <a:extLst xmlns:a="http://schemas.openxmlformats.org/drawingml/2006/main">
              <a:ext uri="{FF2B5EF4-FFF2-40B4-BE49-F238E27FC236}">
                <a16:creationId xmlns:a16="http://schemas.microsoft.com/office/drawing/2014/main" id="{C062B585-F5D8-4C6F-863B-E19E42F7FD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74">
            <a:extLst xmlns:a="http://schemas.openxmlformats.org/drawingml/2006/main">
              <a:ext uri="{FF2B5EF4-FFF2-40B4-BE49-F238E27FC236}">
                <a16:creationId xmlns:a16="http://schemas.microsoft.com/office/drawing/2014/main" id="{930B74B1-997B-4D69-9500-4AEC1F0A7D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5">
            <a:extLst xmlns:a="http://schemas.openxmlformats.org/drawingml/2006/main">
              <a:ext uri="{FF2B5EF4-FFF2-40B4-BE49-F238E27FC236}">
                <a16:creationId xmlns:a16="http://schemas.microsoft.com/office/drawing/2014/main" id="{B49ABF1B-C44D-4211-8673-B6BE9AD63E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6">
            <a:extLst xmlns:a="http://schemas.openxmlformats.org/drawingml/2006/main">
              <a:ext uri="{FF2B5EF4-FFF2-40B4-BE49-F238E27FC236}">
                <a16:creationId xmlns:a16="http://schemas.microsoft.com/office/drawing/2014/main" id="{AE9AE069-0367-4A4F-9A8E-646B700B9A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77">
            <a:extLst xmlns:a="http://schemas.openxmlformats.org/drawingml/2006/main">
              <a:ext uri="{FF2B5EF4-FFF2-40B4-BE49-F238E27FC236}">
                <a16:creationId xmlns:a16="http://schemas.microsoft.com/office/drawing/2014/main" id="{CE11BD76-B4F1-4111-BE6D-AF083FA465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78">
            <a:extLst xmlns:a="http://schemas.openxmlformats.org/drawingml/2006/main">
              <a:ext uri="{FF2B5EF4-FFF2-40B4-BE49-F238E27FC236}">
                <a16:creationId xmlns:a16="http://schemas.microsoft.com/office/drawing/2014/main" id="{77A51A28-F6BF-42D6-87F7-21ED2B034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Order 1948, 1963 and 1965; add a description to each.</a:t>
            </a:r>
          </a:p>
        </p:txBody>
      </p:sp>
      <p:sp>
        <p:nvSpPr>
          <p:cNvPr id="9" name="shape-79">
            <a:extLst xmlns:a="http://schemas.openxmlformats.org/drawingml/2006/main">
              <a:ext uri="{FF2B5EF4-FFF2-40B4-BE49-F238E27FC236}">
                <a16:creationId xmlns:a16="http://schemas.microsoft.com/office/drawing/2014/main" id="{2807AA4E-836F-429F-B409-818436EED5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80">
            <a:extLst xmlns:a="http://schemas.openxmlformats.org/drawingml/2006/main">
              <a:ext uri="{FF2B5EF4-FFF2-40B4-BE49-F238E27FC236}">
                <a16:creationId xmlns:a16="http://schemas.microsoft.com/office/drawing/2014/main" id="{A25D84DA-23FA-446D-B4D1-BD61AA6DCE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one change and justify its place on the timeline.</a:t>
            </a:r>
          </a:p>
        </p:txBody>
      </p:sp>
      <p:sp>
        <p:nvSpPr>
          <p:cNvPr id="11" name="shape-81">
            <a:extLst xmlns:a="http://schemas.openxmlformats.org/drawingml/2006/main">
              <a:ext uri="{FF2B5EF4-FFF2-40B4-BE49-F238E27FC236}">
                <a16:creationId xmlns:a16="http://schemas.microsoft.com/office/drawing/2014/main" id="{38947BA5-D8A4-4FC5-A7EE-2F0611C58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82">
            <a:extLst xmlns:a="http://schemas.openxmlformats.org/drawingml/2006/main">
              <a:ext uri="{FF2B5EF4-FFF2-40B4-BE49-F238E27FC236}">
                <a16:creationId xmlns:a16="http://schemas.microsoft.com/office/drawing/2014/main" id="{C556702C-352D-4745-8ADB-695603607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one shared value and explain how each source could support the fictional event’s aim.</a:t>
            </a:r>
          </a:p>
        </p:txBody>
      </p:sp>
    </p:spTree>
    <p:extLst>
      <p:ext uri="{BB962C8B-B14F-4D97-AF65-F5344CB8AC3E}">
        <p14:creationId xmlns:p14="http://schemas.microsoft.com/office/powerpoint/2010/main" val="1485526121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83">
            <a:extLst xmlns:a="http://schemas.openxmlformats.org/drawingml/2006/main">
              <a:ext uri="{FF2B5EF4-FFF2-40B4-BE49-F238E27FC236}">
                <a16:creationId xmlns:a16="http://schemas.microsoft.com/office/drawing/2014/main" id="{BCDD773B-8F70-4D6F-92B3-F7D07D0B95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84">
            <a:extLst xmlns:a="http://schemas.openxmlformats.org/drawingml/2006/main">
              <a:ext uri="{FF2B5EF4-FFF2-40B4-BE49-F238E27FC236}">
                <a16:creationId xmlns:a16="http://schemas.microsoft.com/office/drawing/2014/main" id="{B5F5F952-4269-4D5A-8771-58A685212D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4</a:t>
            </a:r>
          </a:p>
        </p:txBody>
      </p:sp>
      <p:sp>
        <p:nvSpPr>
          <p:cNvPr id="3" name="shape-85">
            <a:extLst xmlns:a="http://schemas.openxmlformats.org/drawingml/2006/main">
              <a:ext uri="{FF2B5EF4-FFF2-40B4-BE49-F238E27FC236}">
                <a16:creationId xmlns:a16="http://schemas.microsoft.com/office/drawing/2014/main" id="{51465B13-4794-428C-9504-72E3A681E3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86">
            <a:extLst xmlns:a="http://schemas.openxmlformats.org/drawingml/2006/main">
              <a:ext uri="{FF2B5EF4-FFF2-40B4-BE49-F238E27FC236}">
                <a16:creationId xmlns:a16="http://schemas.microsoft.com/office/drawing/2014/main" id="{4EFB40A1-63DB-4CFB-AFB3-F01186A431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7">
            <a:extLst xmlns:a="http://schemas.openxmlformats.org/drawingml/2006/main">
              <a:ext uri="{FF2B5EF4-FFF2-40B4-BE49-F238E27FC236}">
                <a16:creationId xmlns:a16="http://schemas.microsoft.com/office/drawing/2014/main" id="{3AD523CC-4A41-4D56-AB4E-468537575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8">
            <a:extLst xmlns:a="http://schemas.openxmlformats.org/drawingml/2006/main">
              <a:ext uri="{FF2B5EF4-FFF2-40B4-BE49-F238E27FC236}">
                <a16:creationId xmlns:a16="http://schemas.microsoft.com/office/drawing/2014/main" id="{FAFE47DA-FD5B-45E6-B1BF-3D65462A4C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89">
            <a:extLst xmlns:a="http://schemas.openxmlformats.org/drawingml/2006/main">
              <a:ext uri="{FF2B5EF4-FFF2-40B4-BE49-F238E27FC236}">
                <a16:creationId xmlns:a16="http://schemas.microsoft.com/office/drawing/2014/main" id="{EC870010-3260-4534-9B3B-72FCFAAA46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90">
            <a:extLst xmlns:a="http://schemas.openxmlformats.org/drawingml/2006/main">
              <a:ext uri="{FF2B5EF4-FFF2-40B4-BE49-F238E27FC236}">
                <a16:creationId xmlns:a16="http://schemas.microsoft.com/office/drawing/2014/main" id="{A0C084D4-47D9-4A26-8C13-33C43BC8F5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91">
            <a:extLst xmlns:a="http://schemas.openxmlformats.org/drawingml/2006/main">
              <a:ext uri="{FF2B5EF4-FFF2-40B4-BE49-F238E27FC236}">
                <a16:creationId xmlns:a16="http://schemas.microsoft.com/office/drawing/2014/main" id="{CA36C7EC-258B-4326-99E7-4A9A2F1B98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457892908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92">
            <a:extLst xmlns:a="http://schemas.openxmlformats.org/drawingml/2006/main">
              <a:ext uri="{FF2B5EF4-FFF2-40B4-BE49-F238E27FC236}">
                <a16:creationId xmlns:a16="http://schemas.microsoft.com/office/drawing/2014/main" id="{8E180E30-9683-4CA6-B98B-2370660D91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93">
            <a:extLst xmlns:a="http://schemas.openxmlformats.org/drawingml/2006/main">
              <a:ext uri="{FF2B5EF4-FFF2-40B4-BE49-F238E27FC236}">
                <a16:creationId xmlns:a16="http://schemas.microsoft.com/office/drawing/2014/main" id="{CAA70328-D353-4807-B76E-95484EB982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4</a:t>
            </a:r>
          </a:p>
        </p:txBody>
      </p:sp>
      <p:sp>
        <p:nvSpPr>
          <p:cNvPr id="3" name="shape-94">
            <a:extLst xmlns:a="http://schemas.openxmlformats.org/drawingml/2006/main">
              <a:ext uri="{FF2B5EF4-FFF2-40B4-BE49-F238E27FC236}">
                <a16:creationId xmlns:a16="http://schemas.microsoft.com/office/drawing/2014/main" id="{927F214C-9AB0-418A-B023-8562BD29A0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95">
            <a:extLst xmlns:a="http://schemas.openxmlformats.org/drawingml/2006/main">
              <a:ext uri="{FF2B5EF4-FFF2-40B4-BE49-F238E27FC236}">
                <a16:creationId xmlns:a16="http://schemas.microsoft.com/office/drawing/2014/main" id="{A4AD5FB7-63A8-44CF-9890-ED38F06E51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96">
            <a:extLst xmlns:a="http://schemas.openxmlformats.org/drawingml/2006/main">
              <a:ext uri="{FF2B5EF4-FFF2-40B4-BE49-F238E27FC236}">
                <a16:creationId xmlns:a16="http://schemas.microsoft.com/office/drawing/2014/main" id="{0C8626F6-2A57-41B0-946F-CDD83EC15C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97">
            <a:extLst xmlns:a="http://schemas.openxmlformats.org/drawingml/2006/main">
              <a:ext uri="{FF2B5EF4-FFF2-40B4-BE49-F238E27FC236}">
                <a16:creationId xmlns:a16="http://schemas.microsoft.com/office/drawing/2014/main" id="{8E3BF507-D850-478B-BFA1-C8ADF3FF10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98">
            <a:extLst xmlns:a="http://schemas.openxmlformats.org/drawingml/2006/main">
              <a:ext uri="{FF2B5EF4-FFF2-40B4-BE49-F238E27FC236}">
                <a16:creationId xmlns:a16="http://schemas.microsoft.com/office/drawing/2014/main" id="{453EFB94-FBFF-42E0-822B-45EB1311C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event, one reason, one limit of this timeline.</a:t>
            </a:r>
          </a:p>
        </p:txBody>
      </p:sp>
      <p:sp>
        <p:nvSpPr>
          <p:cNvPr id="8" name="shape-99">
            <a:extLst xmlns:a="http://schemas.openxmlformats.org/drawingml/2006/main">
              <a:ext uri="{FF2B5EF4-FFF2-40B4-BE49-F238E27FC236}">
                <a16:creationId xmlns:a16="http://schemas.microsoft.com/office/drawing/2014/main" id="{CCC99FF0-16A0-4C2A-B7FF-6FCE74BBD8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5022998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2026-09-05T19:35:21.1650000Z</dcterms:created>
  <dcterms:modified xsi:type="dcterms:W3CDTF">2026-09-05T19:35:21.1650000Z</dcterms:modified>
</coreProperties>
</file>