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34606fc052ef49a8" /><Relationship Type="http://schemas.openxmlformats.org/officeDocument/2006/relationships/extended-properties" Target="/docProps/app.xml" Id="Radb7be564eaf4ee6" /><Relationship Type="http://schemas.openxmlformats.org/officeDocument/2006/relationships/officeDocument" Target="/ppt/presentation.xml" Id="R12488df8e8d64b33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7faf58ac30f54922"/>
  </p:sldMasterIdLst>
  <p:notesMasterIdLst>
    <p:notesMasterId xmlns:r="http://schemas.openxmlformats.org/officeDocument/2006/relationships" r:id="R8543deb64bac4db6"/>
  </p:notesMasterIdLst>
  <p:sldIdLst>
    <p:sldId xmlns:r="http://schemas.openxmlformats.org/officeDocument/2006/relationships" id="256" r:id="R55706570870b4156"/>
    <p:sldId xmlns:r="http://schemas.openxmlformats.org/officeDocument/2006/relationships" id="257" r:id="Rfb1d060306eb4e82"/>
    <p:sldId xmlns:r="http://schemas.openxmlformats.org/officeDocument/2006/relationships" id="258" r:id="R29c3a5dd2ebd41c0"/>
    <p:sldId xmlns:r="http://schemas.openxmlformats.org/officeDocument/2006/relationships" id="259" r:id="Rfe5835788fd34660"/>
    <p:sldId xmlns:r="http://schemas.openxmlformats.org/officeDocument/2006/relationships" id="260" r:id="Ra5745c72e4c74489"/>
    <p:sldId xmlns:r="http://schemas.openxmlformats.org/officeDocument/2006/relationships" id="261" r:id="R0d558a110f31485e"/>
    <p:sldId xmlns:r="http://schemas.openxmlformats.org/officeDocument/2006/relationships" id="262" r:id="R6263c4cea8344a35"/>
    <p:sldId xmlns:r="http://schemas.openxmlformats.org/officeDocument/2006/relationships" id="263" r:id="Rdfdc8eae33d249dd"/>
    <p:sldId xmlns:r="http://schemas.openxmlformats.org/officeDocument/2006/relationships" id="264" r:id="Re00c475ed7784aad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8e6788f7cc244ad0" /><Relationship Type="http://schemas.openxmlformats.org/officeDocument/2006/relationships/slideMaster" Target="/ppt/slideMasters/slideMaster1.xml" Id="R7faf58ac30f54922" /><Relationship Type="http://schemas.openxmlformats.org/officeDocument/2006/relationships/notesMaster" Target="/ppt/notesMasters/notesMaster1.xml" Id="R8543deb64bac4db6" /><Relationship Type="http://schemas.openxmlformats.org/officeDocument/2006/relationships/presProps" Target="/ppt/presProps.xml" Id="Ra5a4e7433c9f45d0" /><Relationship Type="http://schemas.openxmlformats.org/officeDocument/2006/relationships/tableStyles" Target="/ppt/tableStyles.xml" Id="Rb3d315e3cc084e5a" /><Relationship Type="http://schemas.openxmlformats.org/officeDocument/2006/relationships/slide" Target="/ppt/slides/slide1.xml" Id="R55706570870b4156" /><Relationship Type="http://schemas.openxmlformats.org/officeDocument/2006/relationships/slide" Target="/ppt/slides/slide2.xml" Id="Rfb1d060306eb4e82" /><Relationship Type="http://schemas.openxmlformats.org/officeDocument/2006/relationships/slide" Target="/ppt/slides/slide3.xml" Id="R29c3a5dd2ebd41c0" /><Relationship Type="http://schemas.openxmlformats.org/officeDocument/2006/relationships/slide" Target="/ppt/slides/slide4.xml" Id="Rfe5835788fd34660" /><Relationship Type="http://schemas.openxmlformats.org/officeDocument/2006/relationships/slide" Target="/ppt/slides/slide5.xml" Id="Ra5745c72e4c74489" /><Relationship Type="http://schemas.openxmlformats.org/officeDocument/2006/relationships/slide" Target="/ppt/slides/slide6.xml" Id="R0d558a110f31485e" /><Relationship Type="http://schemas.openxmlformats.org/officeDocument/2006/relationships/slide" Target="/ppt/slides/slide7.xml" Id="R6263c4cea8344a35" /><Relationship Type="http://schemas.openxmlformats.org/officeDocument/2006/relationships/slide" Target="/ppt/slides/slide8.xml" Id="Rdfdc8eae33d249dd" /><Relationship Type="http://schemas.openxmlformats.org/officeDocument/2006/relationships/slide" Target="/ppt/slides/slide9.xml" Id="Re00c475ed7784aad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99db749c684e4268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833c72edb4c5425b" /><Relationship Type="http://schemas.openxmlformats.org/officeDocument/2006/relationships/notesMaster" Target="/ppt/notesMasters/notesMaster1.xml" Id="Rf4133e6e00784f35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1dd953cb13ae41ff" /><Relationship Type="http://schemas.openxmlformats.org/officeDocument/2006/relationships/notesMaster" Target="/ppt/notesMasters/notesMaster1.xml" Id="Ra005256ae60c4d0e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8d09d3b970d44805" /><Relationship Type="http://schemas.openxmlformats.org/officeDocument/2006/relationships/notesMaster" Target="/ppt/notesMasters/notesMaster1.xml" Id="Rb82d223cae14435c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21d34c04bb664e79" /><Relationship Type="http://schemas.openxmlformats.org/officeDocument/2006/relationships/notesMaster" Target="/ppt/notesMasters/notesMaster1.xml" Id="R32d270ef597049a5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4775215bee49491f" /><Relationship Type="http://schemas.openxmlformats.org/officeDocument/2006/relationships/notesMaster" Target="/ppt/notesMasters/notesMaster1.xml" Id="R862a8d5b79814b56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ea4ee0e1b4844ae5" /><Relationship Type="http://schemas.openxmlformats.org/officeDocument/2006/relationships/notesMaster" Target="/ppt/notesMasters/notesMaster1.xml" Id="R48999af751d8449f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ebed2d3238dd40f0" /><Relationship Type="http://schemas.openxmlformats.org/officeDocument/2006/relationships/notesMaster" Target="/ppt/notesMasters/notesMaster1.xml" Id="R0cb76f472dae458d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c05d1583be2f4123" /><Relationship Type="http://schemas.openxmlformats.org/officeDocument/2006/relationships/notesMaster" Target="/ppt/notesMasters/notesMaster1.xml" Id="Rc06f140add9c4e90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65f91f56f18448a5" /><Relationship Type="http://schemas.openxmlformats.org/officeDocument/2006/relationships/notesMaster" Target="/ppt/notesMasters/notesMaster1.xml" Id="Rc486a38c863f4746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Arrive: 3 minutes. Total lesson: 40 minutes.</a:t>
            </a:r>
          </a:p>
          <a:p xmlns:a="http://schemas.openxmlformats.org/drawingml/2006/main">
            <a:r>
              <a:t>Outcome: Complete a source judgement and a reasoned belief-and-identity response.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A reasoned example does not erase variation within groups.</a:t>
            </a:r>
          </a:p>
          <a:p xmlns:a="http://schemas.openxmlformats.org/drawingml/2006/main">
            <a:r>
              <a:t>Task answers: Credit an accurate claim, two facts and reasoned links about campaigns or legal change. | Useful for key events and dates; limited for participants’ voices, every cause and the full impact. Link the judgement to the historical question. | A1 identifies a religious source; B1 a non-religious one. The same action does not establish identical belief. Credit accurate source identification, supported comparison and a clearly signalled inference; do not demand personal-faith disclosure.</a:t>
            </a:r>
          </a:p>
          <a:p xmlns:a="http://schemas.openxmlformats.org/drawingml/2006/main">
            <a:r>
              <a:t>Watch for: Split the 40 minutes across both outcomes. This is curriculum evidence, not an external qualification result.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LAUNCH Weekly Autumn SOW: Humanities C52; RE C206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https://www.churchofengland.org/faith-life/what-we-believe/advent-and-christmas/advent-and-christmas-theme-gift-christmas</a:t>
            </a:r>
          </a:p>
          <a:p xmlns:a="http://schemas.openxmlformats.org/drawingml/2006/main">
            <a:r>
              <a:t>https://humanists.uk/humanism/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Read the source: 5 minutes. Total lesson: 40 minutes.</a:t>
            </a:r>
          </a:p>
          <a:p xmlns:a="http://schemas.openxmlformats.org/drawingml/2006/main">
            <a:r>
              <a:t>Outcome: Complete a source judgement and a reasoned belief-and-identity response.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A reasoned example does not erase variation within groups.</a:t>
            </a:r>
          </a:p>
          <a:p xmlns:a="http://schemas.openxmlformats.org/drawingml/2006/main">
            <a:r>
              <a:t>Task answers: Credit an accurate claim, two facts and reasoned links about campaigns or legal change. | Useful for key events and dates; limited for participants’ voices, every cause and the full impact. Link the judgement to the historical question. | A1 identifies a religious source; B1 a non-religious one. The same action does not establish identical belief. Credit accurate source identification, supported comparison and a clearly signalled inference; do not demand personal-faith disclosure.</a:t>
            </a:r>
          </a:p>
          <a:p xmlns:a="http://schemas.openxmlformats.org/drawingml/2006/main">
            <a:r>
              <a:t>Watch for: Split the 40 minutes across both outcomes. This is curriculum evidence, not an external qualification result.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LAUNCH Weekly Autumn SOW: Humanities C52; RE C206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https://www.churchofengland.org/faith-life/what-we-believe/advent-and-christmas/advent-and-christmas-theme-gift-christmas</a:t>
            </a:r>
          </a:p>
          <a:p xmlns:a="http://schemas.openxmlformats.org/drawingml/2006/main">
            <a:r>
              <a:t>https://humanists.uk/humanism/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Watch a model: 5 minutes. Total lesson: 40 minutes.</a:t>
            </a:r>
          </a:p>
          <a:p xmlns:a="http://schemas.openxmlformats.org/drawingml/2006/main">
            <a:r>
              <a:t>Outcome: Complete a source judgement and a reasoned belief-and-identity response.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A reasoned example does not erase variation within groups.</a:t>
            </a:r>
          </a:p>
          <a:p xmlns:a="http://schemas.openxmlformats.org/drawingml/2006/main">
            <a:r>
              <a:t>Task answers: Credit an accurate claim, two facts and reasoned links about campaigns or legal change. | Useful for key events and dates; limited for participants’ voices, every cause and the full impact. Link the judgement to the historical question. | A1 identifies a religious source; B1 a non-religious one. The same action does not establish identical belief. Credit accurate source identification, supported comparison and a clearly signalled inference; do not demand personal-faith disclosure.</a:t>
            </a:r>
          </a:p>
          <a:p xmlns:a="http://schemas.openxmlformats.org/drawingml/2006/main">
            <a:r>
              <a:t>Watch for: Split the 40 minutes across both outcomes. This is curriculum evidence, not an external qualification result.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LAUNCH Weekly Autumn SOW: Humanities C52; RE C206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https://www.churchofengland.org/faith-life/what-we-believe/advent-and-christmas/advent-and-christmas-theme-gift-christmas</a:t>
            </a:r>
          </a:p>
          <a:p xmlns:a="http://schemas.openxmlformats.org/drawingml/2006/main">
            <a:r>
              <a:t>https://humanists.uk/humanism/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Choose: 4 minutes. Total lesson: 40 minutes.</a:t>
            </a:r>
          </a:p>
          <a:p xmlns:a="http://schemas.openxmlformats.org/drawingml/2006/main">
            <a:r>
              <a:t>Outcome: Complete a source judgement and a reasoned belief-and-identity response.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A reasoned example does not erase variation within groups.</a:t>
            </a:r>
          </a:p>
          <a:p xmlns:a="http://schemas.openxmlformats.org/drawingml/2006/main">
            <a:r>
              <a:t>Task answers: Credit an accurate claim, two facts and reasoned links about campaigns or legal change. | Useful for key events and dates; limited for participants’ voices, every cause and the full impact. Link the judgement to the historical question. | A1 identifies a religious source; B1 a non-religious one. The same action does not establish identical belief. Credit accurate source identification, supported comparison and a clearly signalled inference; do not demand personal-faith disclosure.</a:t>
            </a:r>
          </a:p>
          <a:p xmlns:a="http://schemas.openxmlformats.org/drawingml/2006/main">
            <a:r>
              <a:t>Watch for: Split the 40 minutes across both outcomes. This is curriculum evidence, not an external qualification result.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LAUNCH Weekly Autumn SOW: Humanities C52; RE C206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https://www.churchofengland.org/faith-life/what-we-believe/advent-and-christmas/advent-and-christmas-theme-gift-christmas</a:t>
            </a:r>
          </a:p>
          <a:p xmlns:a="http://schemas.openxmlformats.org/drawingml/2006/main">
            <a:r>
              <a:t>https://humanists.uk/humanism/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Check: 3 minutes. Total lesson: 40 minutes.</a:t>
            </a:r>
          </a:p>
          <a:p xmlns:a="http://schemas.openxmlformats.org/drawingml/2006/main">
            <a:r>
              <a:t>Outcome: Complete a source judgement and a reasoned belief-and-identity response.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A reasoned example does not erase variation within groups.</a:t>
            </a:r>
          </a:p>
          <a:p xmlns:a="http://schemas.openxmlformats.org/drawingml/2006/main">
            <a:r>
              <a:t>Task answers: Credit an accurate claim, two facts and reasoned links about campaigns or legal change. | Useful for key events and dates; limited for participants’ voices, every cause and the full impact. Link the judgement to the historical question. | A1 identifies a religious source; B1 a non-religious one. The same action does not establish identical belief. Credit accurate source identification, supported comparison and a clearly signalled inference; do not demand personal-faith disclosure.</a:t>
            </a:r>
          </a:p>
          <a:p xmlns:a="http://schemas.openxmlformats.org/drawingml/2006/main">
            <a:r>
              <a:t>Watch for: Split the 40 minutes across both outcomes. This is curriculum evidence, not an external qualification result.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LAUNCH Weekly Autumn SOW: Humanities C52; RE C206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https://www.churchofengland.org/faith-life/what-we-believe/advent-and-christmas/advent-and-christmas-theme-gift-christmas</a:t>
            </a:r>
          </a:p>
          <a:p xmlns:a="http://schemas.openxmlformats.org/drawingml/2006/main">
            <a:r>
              <a:t>https://humanists.uk/humanism/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Your evidence: 12 minutes. Total lesson: 40 minutes.</a:t>
            </a:r>
          </a:p>
          <a:p xmlns:a="http://schemas.openxmlformats.org/drawingml/2006/main">
            <a:r>
              <a:t>Outcome: Complete a source judgement and a reasoned belief-and-identity response.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A reasoned example does not erase variation within groups.</a:t>
            </a:r>
          </a:p>
          <a:p xmlns:a="http://schemas.openxmlformats.org/drawingml/2006/main">
            <a:r>
              <a:t>Task answers: Credit an accurate claim, two facts and reasoned links about campaigns or legal change. | Useful for key events and dates; limited for participants’ voices, every cause and the full impact. Link the judgement to the historical question. | A1 identifies a religious source; B1 a non-religious one. The same action does not establish identical belief. Credit accurate source identification, supported comparison and a clearly signalled inference; do not demand personal-faith disclosure.</a:t>
            </a:r>
          </a:p>
          <a:p xmlns:a="http://schemas.openxmlformats.org/drawingml/2006/main">
            <a:r>
              <a:t>Watch for: Split the 40 minutes across both outcomes. This is curriculum evidence, not an external qualification result.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LAUNCH Weekly Autumn SOW: Humanities C52; RE C206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https://www.churchofengland.org/faith-life/what-we-believe/advent-and-christmas/advent-and-christmas-theme-gift-christmas</a:t>
            </a:r>
          </a:p>
          <a:p xmlns:a="http://schemas.openxmlformats.org/drawingml/2006/main">
            <a:r>
              <a:t>https://humanists.uk/humanism/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Your evidence: 12 minutes. Total lesson: 40 minutes.</a:t>
            </a:r>
          </a:p>
          <a:p xmlns:a="http://schemas.openxmlformats.org/drawingml/2006/main">
            <a:r>
              <a:t>Outcome: Complete a source judgement and a reasoned belief-and-identity response.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A reasoned example does not erase variation within groups.</a:t>
            </a:r>
          </a:p>
          <a:p xmlns:a="http://schemas.openxmlformats.org/drawingml/2006/main">
            <a:r>
              <a:t>Task answers: Credit an accurate claim, two facts and reasoned links about campaigns or legal change. | Useful for key events and dates; limited for participants’ voices, every cause and the full impact. Link the judgement to the historical question. | A1 identifies a religious source; B1 a non-religious one. The same action does not establish identical belief. Credit accurate source identification, supported comparison and a clearly signalled inference; do not demand personal-faith disclosure.</a:t>
            </a:r>
          </a:p>
          <a:p xmlns:a="http://schemas.openxmlformats.org/drawingml/2006/main">
            <a:r>
              <a:t>Watch for: Split the 40 minutes across both outcomes. This is curriculum evidence, not an external qualification result.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LAUNCH Weekly Autumn SOW: Humanities C52; RE C206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https://www.churchofengland.org/faith-life/what-we-believe/advent-and-christmas/advent-and-christmas-theme-gift-christmas</a:t>
            </a:r>
          </a:p>
          <a:p xmlns:a="http://schemas.openxmlformats.org/drawingml/2006/main">
            <a:r>
              <a:t>https://humanists.uk/humanism/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Improve: 5 minutes. Total lesson: 40 minutes.</a:t>
            </a:r>
          </a:p>
          <a:p xmlns:a="http://schemas.openxmlformats.org/drawingml/2006/main">
            <a:r>
              <a:t>Outcome: Complete a source judgement and a reasoned belief-and-identity response.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A reasoned example does not erase variation within groups.</a:t>
            </a:r>
          </a:p>
          <a:p xmlns:a="http://schemas.openxmlformats.org/drawingml/2006/main">
            <a:r>
              <a:t>Task answers: Credit an accurate claim, two facts and reasoned links about campaigns or legal change. | Useful for key events and dates; limited for participants’ voices, every cause and the full impact. Link the judgement to the historical question. | A1 identifies a religious source; B1 a non-religious one. The same action does not establish identical belief. Credit accurate source identification, supported comparison and a clearly signalled inference; do not demand personal-faith disclosure.</a:t>
            </a:r>
          </a:p>
          <a:p xmlns:a="http://schemas.openxmlformats.org/drawingml/2006/main">
            <a:r>
              <a:t>Watch for: Split the 40 minutes across both outcomes. This is curriculum evidence, not an external qualification result.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LAUNCH Weekly Autumn SOW: Humanities C52; RE C206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https://www.churchofengland.org/faith-life/what-we-believe/advent-and-christmas/advent-and-christmas-theme-gift-christmas</a:t>
            </a:r>
          </a:p>
          <a:p xmlns:a="http://schemas.openxmlformats.org/drawingml/2006/main">
            <a:r>
              <a:t>https://humanists.uk/humanism/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10:10–10:50. Reflect: 3 minutes. Total lesson: 40 minutes.</a:t>
            </a:r>
          </a:p>
          <a:p xmlns:a="http://schemas.openxmlformats.org/drawingml/2006/main">
            <a:r>
              <a:t>Outcome: Complete a source judgement and a reasoned belief-and-identity response.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A reasoned example does not erase variation within groups.</a:t>
            </a:r>
          </a:p>
          <a:p xmlns:a="http://schemas.openxmlformats.org/drawingml/2006/main">
            <a:r>
              <a:t>Task answers: Credit an accurate claim, two facts and reasoned links about campaigns or legal change. | Useful for key events and dates; limited for participants’ voices, every cause and the full impact. Link the judgement to the historical question. | A1 identifies a religious source; B1 a non-religious one. The same action does not establish identical belief. Credit accurate source identification, supported comparison and a clearly signalled inference; do not demand personal-faith disclosure.</a:t>
            </a:r>
          </a:p>
          <a:p xmlns:a="http://schemas.openxmlformats.org/drawingml/2006/main">
            <a:r>
              <a:t>Watch for: Split the 40 minutes across both outcomes. This is curriculum evidence, not an external qualification result.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The National Archives and UK Parliament.</a:t>
            </a:r>
          </a:p>
          <a:p xmlns:a="http://schemas.openxmlformats.org/drawingml/2006/main">
            <a:r>
              <a:t>School curriculum: LAUNCH Weekly Autumn SOW: Humanities C52; RE C206</a:t>
            </a:r>
          </a:p>
          <a:p xmlns:a="http://schemas.openxmlformats.org/drawingml/2006/main">
            <a:r>
              <a:t>Source material: User-supplied Humanities packs, September 2026; Humanities KS4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https://www.churchofengland.org/faith-life/what-we-believe/advent-and-christmas/advent-and-christmas-theme-gift-christmas</a:t>
            </a:r>
          </a:p>
          <a:p xmlns:a="http://schemas.openxmlformats.org/drawingml/2006/main">
            <a:r>
              <a:t>https://humanists.uk/humanism/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f7bc27fce3e4367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ae8e16020c6146e1" /><Relationship Type="http://schemas.openxmlformats.org/officeDocument/2006/relationships/slideLayout" Target="/ppt/slideLayouts/slideLayout1.xml" Id="Re42457021a0e4cbb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e42457021a0e4cbb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fecddbb28e847c1" /><Relationship Type="http://schemas.openxmlformats.org/officeDocument/2006/relationships/image" Target="/ppt/media/image.png" Id="R249476ee560a4aaf" /><Relationship Type="http://schemas.openxmlformats.org/officeDocument/2006/relationships/notesSlide" Target="/ppt/notesSlides/notesSlide1.xml" Id="Rd1a88e2aa0924f35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0dbbd369d484f95" /><Relationship Type="http://schemas.openxmlformats.org/officeDocument/2006/relationships/notesSlide" Target="/ppt/notesSlides/notesSlide2.xml" Id="Rdd2d0845ef464948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dd6bb4e3b034324" /><Relationship Type="http://schemas.openxmlformats.org/officeDocument/2006/relationships/notesSlide" Target="/ppt/notesSlides/notesSlide3.xml" Id="R6698e60ff9844dfb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f79492edad24f55" /><Relationship Type="http://schemas.openxmlformats.org/officeDocument/2006/relationships/notesSlide" Target="/ppt/notesSlides/notesSlide4.xml" Id="Rc6227a7fd91347c0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ab5207ac8144d95" /><Relationship Type="http://schemas.openxmlformats.org/officeDocument/2006/relationships/notesSlide" Target="/ppt/notesSlides/notesSlide5.xml" Id="Rafbd00425808493e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aa8490036aa474a" /><Relationship Type="http://schemas.openxmlformats.org/officeDocument/2006/relationships/notesSlide" Target="/ppt/notesSlides/notesSlide6.xml" Id="Rb0c64e25f1ee4aa1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6c17a2d2132435d" /><Relationship Type="http://schemas.openxmlformats.org/officeDocument/2006/relationships/notesSlide" Target="/ppt/notesSlides/notesSlide7.xml" Id="Ra6530b2e091d442d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6b3ce0d9e0b4179" /><Relationship Type="http://schemas.openxmlformats.org/officeDocument/2006/relationships/notesSlide" Target="/ppt/notesSlides/notesSlide8.xml" Id="Re3c546b6b9cd47d6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ac72799ac96146aa" /><Relationship Type="http://schemas.openxmlformats.org/officeDocument/2006/relationships/notesSlide" Target="/ppt/notesSlides/notesSlide9.xml" Id="R184509c88c8d4c18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655">
            <a:extLst xmlns:a="http://schemas.openxmlformats.org/drawingml/2006/main">
              <a:ext uri="{FF2B5EF4-FFF2-40B4-BE49-F238E27FC236}">
                <a16:creationId xmlns:a16="http://schemas.microsoft.com/office/drawing/2014/main" id="{27AD19C4-46DD-4932-A8F6-AD1D655D3B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656">
            <a:extLst xmlns:a="http://schemas.openxmlformats.org/drawingml/2006/main">
              <a:ext uri="{FF2B5EF4-FFF2-40B4-BE49-F238E27FC236}">
                <a16:creationId xmlns:a16="http://schemas.microsoft.com/office/drawing/2014/main" id="{7BDD23D0-C459-483A-BC73-FE403C1611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7</a:t>
            </a:r>
          </a:p>
        </p:txBody>
      </p:sp>
      <p:sp>
        <p:nvSpPr>
          <p:cNvPr id="3" name="shape-657">
            <a:extLst xmlns:a="http://schemas.openxmlformats.org/drawingml/2006/main">
              <a:ext uri="{FF2B5EF4-FFF2-40B4-BE49-F238E27FC236}">
                <a16:creationId xmlns:a16="http://schemas.microsoft.com/office/drawing/2014/main" id="{C84EFAA3-0BBE-4F22-846C-8F0800A3F9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45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45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Two enquiries, clear evidence</a:t>
            </a:r>
          </a:p>
        </p:txBody>
      </p:sp>
      <p:sp>
        <p:nvSpPr>
          <p:cNvPr id="4" name="shape-658">
            <a:extLst xmlns:a="http://schemas.openxmlformats.org/drawingml/2006/main">
              <a:ext uri="{FF2B5EF4-FFF2-40B4-BE49-F238E27FC236}">
                <a16:creationId xmlns:a16="http://schemas.microsoft.com/office/drawing/2014/main" id="{18EEA38E-D1F0-4A5A-A40B-4068D5E4A3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659">
            <a:extLst xmlns:a="http://schemas.openxmlformats.org/drawingml/2006/main">
              <a:ext uri="{FF2B5EF4-FFF2-40B4-BE49-F238E27FC236}">
                <a16:creationId xmlns:a16="http://schemas.microsoft.com/office/drawing/2014/main" id="{25BF2C6D-417F-457B-8929-386AF02ABD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660">
            <a:extLst xmlns:a="http://schemas.openxmlformats.org/drawingml/2006/main">
              <a:ext uri="{FF2B5EF4-FFF2-40B4-BE49-F238E27FC236}">
                <a16:creationId xmlns:a16="http://schemas.microsoft.com/office/drawing/2014/main" id="{76EE0FCC-A4EF-4CE8-A225-A106242DA9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Arrive  ·  3 min  ·  1/8 stages</a:t>
            </a:r>
          </a:p>
        </p:txBody>
      </p:sp>
      <p:sp>
        <p:nvSpPr>
          <p:cNvPr id="7" name="shape-661">
            <a:extLst xmlns:a="http://schemas.openxmlformats.org/drawingml/2006/main">
              <a:ext uri="{FF2B5EF4-FFF2-40B4-BE49-F238E27FC236}">
                <a16:creationId xmlns:a16="http://schemas.microsoft.com/office/drawing/2014/main" id="{AD17480B-973C-4A96-80CA-980F7BAB09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628900"/>
            <a:ext cx="7734300" cy="1600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Complete a source judgement and a reasoned belief-and-identity response.</a:t>
            </a:r>
          </a:p>
        </p:txBody>
      </p:sp>
      <p:sp>
        <p:nvSpPr>
          <p:cNvPr id="8" name="shape-662">
            <a:extLst xmlns:a="http://schemas.openxmlformats.org/drawingml/2006/main">
              <a:ext uri="{FF2B5EF4-FFF2-40B4-BE49-F238E27FC236}">
                <a16:creationId xmlns:a16="http://schemas.microsoft.com/office/drawing/2014/main" id="{304DE1C3-7F62-46F9-B3D8-2B71719B33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695825"/>
            <a:ext cx="82867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Think, point, speak, draw or write.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You may pass or ask for a quiet start.</a:t>
            </a:r>
          </a:p>
        </p:txBody>
      </p:sp>
      <p:pic>
        <p:nvPicPr>
          <p:cNvPr id="1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249476ee560a4aaf"/>
          <a:stretch xmlns:a="http://schemas.openxmlformats.org/drawingml/2006/main"/>
        </p:blipFill>
        <p:spPr>
          <a:xfrm xmlns:a="http://schemas.openxmlformats.org/drawingml/2006/main">
            <a:off x="9525000" y="2809875"/>
            <a:ext cx="1562100" cy="156210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345822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shape-663">
            <a:extLst xmlns:a="http://schemas.openxmlformats.org/drawingml/2006/main">
              <a:ext uri="{FF2B5EF4-FFF2-40B4-BE49-F238E27FC236}">
                <a16:creationId xmlns:a16="http://schemas.microsoft.com/office/drawing/2014/main" id="{3EA1B848-1B20-41CE-99A0-5BB6E11F4E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664">
            <a:extLst xmlns:a="http://schemas.openxmlformats.org/drawingml/2006/main">
              <a:ext uri="{FF2B5EF4-FFF2-40B4-BE49-F238E27FC236}">
                <a16:creationId xmlns:a16="http://schemas.microsoft.com/office/drawing/2014/main" id="{02D2F1EC-B9C7-4182-89A7-FA78596D84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7</a:t>
            </a:r>
          </a:p>
        </p:txBody>
      </p:sp>
      <p:sp>
        <p:nvSpPr>
          <p:cNvPr id="3" name="shape-665">
            <a:extLst xmlns:a="http://schemas.openxmlformats.org/drawingml/2006/main">
              <a:ext uri="{FF2B5EF4-FFF2-40B4-BE49-F238E27FC236}">
                <a16:creationId xmlns:a16="http://schemas.microsoft.com/office/drawing/2014/main" id="{C59E223C-C73A-4418-905F-B8B0A06D3E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Read the source</a:t>
            </a:r>
          </a:p>
        </p:txBody>
      </p:sp>
      <p:sp>
        <p:nvSpPr>
          <p:cNvPr id="4" name="shape-666">
            <a:extLst xmlns:a="http://schemas.openxmlformats.org/drawingml/2006/main">
              <a:ext uri="{FF2B5EF4-FFF2-40B4-BE49-F238E27FC236}">
                <a16:creationId xmlns:a16="http://schemas.microsoft.com/office/drawing/2014/main" id="{11A703EB-65A7-49C8-94A3-A3C56641FF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667">
            <a:extLst xmlns:a="http://schemas.openxmlformats.org/drawingml/2006/main">
              <a:ext uri="{FF2B5EF4-FFF2-40B4-BE49-F238E27FC236}">
                <a16:creationId xmlns:a16="http://schemas.microsoft.com/office/drawing/2014/main" id="{699D7574-3033-4901-A6C7-76D7437AA2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668">
            <a:extLst xmlns:a="http://schemas.openxmlformats.org/drawingml/2006/main">
              <a:ext uri="{FF2B5EF4-FFF2-40B4-BE49-F238E27FC236}">
                <a16:creationId xmlns:a16="http://schemas.microsoft.com/office/drawing/2014/main" id="{0B012576-8554-40BF-A2FA-7B80A2AA92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Read the source  ·  5 min  ·  2/8 stages</a:t>
            </a:r>
          </a:p>
        </p:txBody>
      </p:sp>
      <p:sp>
        <p:nvSpPr>
          <p:cNvPr id="7" name="shape-669">
            <a:extLst xmlns:a="http://schemas.openxmlformats.org/drawingml/2006/main">
              <a:ext uri="{FF2B5EF4-FFF2-40B4-BE49-F238E27FC236}">
                <a16:creationId xmlns:a16="http://schemas.microsoft.com/office/drawing/2014/main" id="{A6D775C3-988E-4185-9DD8-68E6BE14F5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2047875"/>
            <a:ext cx="10810875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7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SECONDARY TEACHING SUMMARY: The National Archives and UK Parliament.</a:t>
            </a:r>
          </a:p>
        </p:txBody>
      </p:sp>
      <p:sp>
        <p:nvSpPr>
          <p:cNvPr id="8" name="shape-670">
            <a:extLst xmlns:a="http://schemas.openxmlformats.org/drawingml/2006/main">
              <a:ext uri="{FF2B5EF4-FFF2-40B4-BE49-F238E27FC236}">
                <a16:creationId xmlns:a16="http://schemas.microsoft.com/office/drawing/2014/main" id="{3648F12E-A36C-4EDC-993D-AEEB7FB020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8765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671">
            <a:extLst xmlns:a="http://schemas.openxmlformats.org/drawingml/2006/main">
              <a:ext uri="{FF2B5EF4-FFF2-40B4-BE49-F238E27FC236}">
                <a16:creationId xmlns:a16="http://schemas.microsoft.com/office/drawing/2014/main" id="{F9329947-DABB-4973-B46F-944C1243CE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8765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A. In 1948, Empire Windrush brought passengers from the Caribbean to Britain.</a:t>
            </a:r>
          </a:p>
        </p:txBody>
      </p:sp>
      <p:sp>
        <p:nvSpPr>
          <p:cNvPr id="10" name="shape-672">
            <a:extLst xmlns:a="http://schemas.openxmlformats.org/drawingml/2006/main">
              <a:ext uri="{FF2B5EF4-FFF2-40B4-BE49-F238E27FC236}">
                <a16:creationId xmlns:a16="http://schemas.microsoft.com/office/drawing/2014/main" id="{1CD35E3D-B0AF-4DF9-AA2B-C717A5BC20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57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673">
            <a:extLst xmlns:a="http://schemas.openxmlformats.org/drawingml/2006/main">
              <a:ext uri="{FF2B5EF4-FFF2-40B4-BE49-F238E27FC236}">
                <a16:creationId xmlns:a16="http://schemas.microsoft.com/office/drawing/2014/main" id="{28E2AFC0-38AB-4ECD-BCE7-F1BE73616C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576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B. In 1963, Bristol campaigners opposed a bus company's racial discrimination.</a:t>
            </a:r>
          </a:p>
        </p:txBody>
      </p:sp>
      <p:sp>
        <p:nvSpPr>
          <p:cNvPr id="12" name="shape-674">
            <a:extLst xmlns:a="http://schemas.openxmlformats.org/drawingml/2006/main">
              <a:ext uri="{FF2B5EF4-FFF2-40B4-BE49-F238E27FC236}">
                <a16:creationId xmlns:a16="http://schemas.microsoft.com/office/drawing/2014/main" id="{0E167B86-F257-417F-9DF2-D52112A8F4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4386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675">
            <a:extLst xmlns:a="http://schemas.openxmlformats.org/drawingml/2006/main">
              <a:ext uri="{FF2B5EF4-FFF2-40B4-BE49-F238E27FC236}">
                <a16:creationId xmlns:a16="http://schemas.microsoft.com/office/drawing/2014/main" id="{996BAEE6-99E2-40B8-A8EA-3924014E1B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4386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C. Paul Stephenson and other organisers helped lead that campaign.</a:t>
            </a:r>
          </a:p>
        </p:txBody>
      </p:sp>
      <p:sp>
        <p:nvSpPr>
          <p:cNvPr id="14" name="shape-676">
            <a:extLst xmlns:a="http://schemas.openxmlformats.org/drawingml/2006/main">
              <a:ext uri="{FF2B5EF4-FFF2-40B4-BE49-F238E27FC236}">
                <a16:creationId xmlns:a16="http://schemas.microsoft.com/office/drawing/2014/main" id="{44687B75-A20E-4AAB-BA80-9F30CDB2E4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219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5" name="shape-677">
            <a:extLst xmlns:a="http://schemas.openxmlformats.org/drawingml/2006/main">
              <a:ext uri="{FF2B5EF4-FFF2-40B4-BE49-F238E27FC236}">
                <a16:creationId xmlns:a16="http://schemas.microsoft.com/office/drawing/2014/main" id="{C5225F56-786D-4C86-85C4-A3D1B5DAEF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52197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D. The 1965 Race Relations Act prohibited racial discrimination in some public places.</a:t>
            </a:r>
          </a:p>
        </p:txBody>
      </p:sp>
    </p:spTree>
    <p:extLst>
      <p:ext uri="{BB962C8B-B14F-4D97-AF65-F5344CB8AC3E}">
        <p14:creationId xmlns:p14="http://schemas.microsoft.com/office/powerpoint/2010/main" val="1569006641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shape-678">
            <a:extLst xmlns:a="http://schemas.openxmlformats.org/drawingml/2006/main">
              <a:ext uri="{FF2B5EF4-FFF2-40B4-BE49-F238E27FC236}">
                <a16:creationId xmlns:a16="http://schemas.microsoft.com/office/drawing/2014/main" id="{59025D93-7075-4963-A887-389487AA3B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679">
            <a:extLst xmlns:a="http://schemas.openxmlformats.org/drawingml/2006/main">
              <a:ext uri="{FF2B5EF4-FFF2-40B4-BE49-F238E27FC236}">
                <a16:creationId xmlns:a16="http://schemas.microsoft.com/office/drawing/2014/main" id="{62371F86-7423-4B6C-8244-BBBC241F0F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7</a:t>
            </a:r>
          </a:p>
        </p:txBody>
      </p:sp>
      <p:sp>
        <p:nvSpPr>
          <p:cNvPr id="3" name="shape-680">
            <a:extLst xmlns:a="http://schemas.openxmlformats.org/drawingml/2006/main">
              <a:ext uri="{FF2B5EF4-FFF2-40B4-BE49-F238E27FC236}">
                <a16:creationId xmlns:a16="http://schemas.microsoft.com/office/drawing/2014/main" id="{A9F7039C-5E36-4D75-B752-0E9C416E07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Watch the reasoning</a:t>
            </a:r>
          </a:p>
        </p:txBody>
      </p:sp>
      <p:sp>
        <p:nvSpPr>
          <p:cNvPr id="4" name="shape-681">
            <a:extLst xmlns:a="http://schemas.openxmlformats.org/drawingml/2006/main">
              <a:ext uri="{FF2B5EF4-FFF2-40B4-BE49-F238E27FC236}">
                <a16:creationId xmlns:a16="http://schemas.microsoft.com/office/drawing/2014/main" id="{62DE027C-6323-4B15-B030-E1B95D1309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682">
            <a:extLst xmlns:a="http://schemas.openxmlformats.org/drawingml/2006/main">
              <a:ext uri="{FF2B5EF4-FFF2-40B4-BE49-F238E27FC236}">
                <a16:creationId xmlns:a16="http://schemas.microsoft.com/office/drawing/2014/main" id="{3A08E508-DE1E-4287-B223-4E0F4771FB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683">
            <a:extLst xmlns:a="http://schemas.openxmlformats.org/drawingml/2006/main">
              <a:ext uri="{FF2B5EF4-FFF2-40B4-BE49-F238E27FC236}">
                <a16:creationId xmlns:a16="http://schemas.microsoft.com/office/drawing/2014/main" id="{A54FC444-C0D1-4D3C-A92B-0D554CFC55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Watch a model  ·  5 min  ·  3/8 stages</a:t>
            </a:r>
          </a:p>
        </p:txBody>
      </p:sp>
      <p:sp>
        <p:nvSpPr>
          <p:cNvPr id="7" name="shape-684">
            <a:extLst xmlns:a="http://schemas.openxmlformats.org/drawingml/2006/main">
              <a:ext uri="{FF2B5EF4-FFF2-40B4-BE49-F238E27FC236}">
                <a16:creationId xmlns:a16="http://schemas.microsoft.com/office/drawing/2014/main" id="{A4F2773A-088B-4333-BC66-B0F4295823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812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685">
            <a:extLst xmlns:a="http://schemas.openxmlformats.org/drawingml/2006/main">
              <a:ext uri="{FF2B5EF4-FFF2-40B4-BE49-F238E27FC236}">
                <a16:creationId xmlns:a16="http://schemas.microsoft.com/office/drawing/2014/main" id="{2954271B-C512-433A-8DBF-3F6D06D14A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381250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Section A: How did people challenge unfair treatment in Britain?</a:t>
            </a:r>
          </a:p>
        </p:txBody>
      </p:sp>
      <p:sp>
        <p:nvSpPr>
          <p:cNvPr id="9" name="shape-686">
            <a:extLst xmlns:a="http://schemas.openxmlformats.org/drawingml/2006/main">
              <a:ext uri="{FF2B5EF4-FFF2-40B4-BE49-F238E27FC236}">
                <a16:creationId xmlns:a16="http://schemas.microsoft.com/office/drawing/2014/main" id="{DF679793-EE26-4970-95BA-C80F0712BF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6712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687">
            <a:extLst xmlns:a="http://schemas.openxmlformats.org/drawingml/2006/main">
              <a:ext uri="{FF2B5EF4-FFF2-40B4-BE49-F238E27FC236}">
                <a16:creationId xmlns:a16="http://schemas.microsoft.com/office/drawing/2014/main" id="{E8D8ABA1-4BCA-4203-A0F2-0798AC5391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67125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Section B: How can values shape belonging? Use a stated example, not a guess about someone.</a:t>
            </a:r>
          </a:p>
        </p:txBody>
      </p:sp>
      <p:sp>
        <p:nvSpPr>
          <p:cNvPr id="11" name="shape-688">
            <a:extLst xmlns:a="http://schemas.openxmlformats.org/drawingml/2006/main">
              <a:ext uri="{FF2B5EF4-FFF2-40B4-BE49-F238E27FC236}">
                <a16:creationId xmlns:a16="http://schemas.microsoft.com/office/drawing/2014/main" id="{E6CA23BC-7C11-4A7C-910D-B266B4B9D3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23975" y="5286375"/>
            <a:ext cx="100012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Point to the detail that supports the answer.</a:t>
            </a:r>
          </a:p>
        </p:txBody>
      </p:sp>
    </p:spTree>
    <p:extLst>
      <p:ext uri="{BB962C8B-B14F-4D97-AF65-F5344CB8AC3E}">
        <p14:creationId xmlns:p14="http://schemas.microsoft.com/office/powerpoint/2010/main" val="39270205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shape-689">
            <a:extLst xmlns:a="http://schemas.openxmlformats.org/drawingml/2006/main">
              <a:ext uri="{FF2B5EF4-FFF2-40B4-BE49-F238E27FC236}">
                <a16:creationId xmlns:a16="http://schemas.microsoft.com/office/drawing/2014/main" id="{AC173B07-11C3-4420-9C00-9C547D7BA8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690">
            <a:extLst xmlns:a="http://schemas.openxmlformats.org/drawingml/2006/main">
              <a:ext uri="{FF2B5EF4-FFF2-40B4-BE49-F238E27FC236}">
                <a16:creationId xmlns:a16="http://schemas.microsoft.com/office/drawing/2014/main" id="{2BEE799F-FC77-4325-AE10-2A0D3C0648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7</a:t>
            </a:r>
          </a:p>
        </p:txBody>
      </p:sp>
      <p:sp>
        <p:nvSpPr>
          <p:cNvPr id="3" name="shape-691">
            <a:extLst xmlns:a="http://schemas.openxmlformats.org/drawingml/2006/main">
              <a:ext uri="{FF2B5EF4-FFF2-40B4-BE49-F238E27FC236}">
                <a16:creationId xmlns:a16="http://schemas.microsoft.com/office/drawing/2014/main" id="{D7F45DA8-E48B-4B0A-A50F-2BA912CB62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a decision</a:t>
            </a:r>
          </a:p>
        </p:txBody>
      </p:sp>
      <p:sp>
        <p:nvSpPr>
          <p:cNvPr id="4" name="shape-692">
            <a:extLst xmlns:a="http://schemas.openxmlformats.org/drawingml/2006/main">
              <a:ext uri="{FF2B5EF4-FFF2-40B4-BE49-F238E27FC236}">
                <a16:creationId xmlns:a16="http://schemas.microsoft.com/office/drawing/2014/main" id="{9E467450-0DE7-47B3-9AE0-B540B00E03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693">
            <a:extLst xmlns:a="http://schemas.openxmlformats.org/drawingml/2006/main">
              <a:ext uri="{FF2B5EF4-FFF2-40B4-BE49-F238E27FC236}">
                <a16:creationId xmlns:a16="http://schemas.microsoft.com/office/drawing/2014/main" id="{8978F22C-4587-4E5C-B4F3-0B240A3CA9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694">
            <a:extLst xmlns:a="http://schemas.openxmlformats.org/drawingml/2006/main">
              <a:ext uri="{FF2B5EF4-FFF2-40B4-BE49-F238E27FC236}">
                <a16:creationId xmlns:a16="http://schemas.microsoft.com/office/drawing/2014/main" id="{E0259D08-AF3F-4AF3-8AF3-5A991B6013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Choose  ·  4 min  ·  4/8 stages</a:t>
            </a:r>
          </a:p>
        </p:txBody>
      </p:sp>
      <p:sp>
        <p:nvSpPr>
          <p:cNvPr id="7" name="shape-695">
            <a:extLst xmlns:a="http://schemas.openxmlformats.org/drawingml/2006/main">
              <a:ext uri="{FF2B5EF4-FFF2-40B4-BE49-F238E27FC236}">
                <a16:creationId xmlns:a16="http://schemas.microsoft.com/office/drawing/2014/main" id="{932DBF02-0C5C-40FF-B027-5CD80FE96F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143125"/>
            <a:ext cx="10763250" cy="1028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Which response respects the evidence?</a:t>
            </a:r>
          </a:p>
        </p:txBody>
      </p:sp>
      <p:sp>
        <p:nvSpPr>
          <p:cNvPr id="8" name="shape-696">
            <a:extLst xmlns:a="http://schemas.openxmlformats.org/drawingml/2006/main">
              <a:ext uri="{FF2B5EF4-FFF2-40B4-BE49-F238E27FC236}">
                <a16:creationId xmlns:a16="http://schemas.microsoft.com/office/drawing/2014/main" id="{CF34966B-0001-45D6-8ED3-84959E45BA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3718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697">
            <a:extLst xmlns:a="http://schemas.openxmlformats.org/drawingml/2006/main">
              <a:ext uri="{FF2B5EF4-FFF2-40B4-BE49-F238E27FC236}">
                <a16:creationId xmlns:a16="http://schemas.microsoft.com/office/drawing/2014/main" id="{E273ABF9-D2DA-499A-A78F-CE3E0BC3E8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37185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A. Everyone in a group thinks alike.</a:t>
            </a:r>
          </a:p>
        </p:txBody>
      </p:sp>
      <p:sp>
        <p:nvSpPr>
          <p:cNvPr id="10" name="shape-698">
            <a:extLst xmlns:a="http://schemas.openxmlformats.org/drawingml/2006/main">
              <a:ext uri="{FF2B5EF4-FFF2-40B4-BE49-F238E27FC236}">
                <a16:creationId xmlns:a16="http://schemas.microsoft.com/office/drawing/2014/main" id="{A67F3AFB-E9DC-4E4C-B1BB-A042F59C5E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10527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699">
            <a:extLst xmlns:a="http://schemas.openxmlformats.org/drawingml/2006/main">
              <a:ext uri="{FF2B5EF4-FFF2-40B4-BE49-F238E27FC236}">
                <a16:creationId xmlns:a16="http://schemas.microsoft.com/office/drawing/2014/main" id="{302FC842-6A04-46E0-85A9-ECA6CFD404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105275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B. A stated value can guide an action; people within groups differ.</a:t>
            </a:r>
          </a:p>
        </p:txBody>
      </p:sp>
      <p:sp>
        <p:nvSpPr>
          <p:cNvPr id="12" name="shape-700">
            <a:extLst xmlns:a="http://schemas.openxmlformats.org/drawingml/2006/main">
              <a:ext uri="{FF2B5EF4-FFF2-40B4-BE49-F238E27FC236}">
                <a16:creationId xmlns:a16="http://schemas.microsoft.com/office/drawing/2014/main" id="{D429A5CA-D927-414A-802A-69FCA5A3FA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838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701">
            <a:extLst xmlns:a="http://schemas.openxmlformats.org/drawingml/2006/main">
              <a:ext uri="{FF2B5EF4-FFF2-40B4-BE49-F238E27FC236}">
                <a16:creationId xmlns:a16="http://schemas.microsoft.com/office/drawing/2014/main" id="{2DEFDFC7-3F9C-4890-A337-06B66CB887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83870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C. Identity tells us all someone's beliefs.</a:t>
            </a:r>
          </a:p>
        </p:txBody>
      </p:sp>
      <p:sp>
        <p:nvSpPr>
          <p:cNvPr id="14" name="shape-702">
            <a:extLst xmlns:a="http://schemas.openxmlformats.org/drawingml/2006/main">
              <a:ext uri="{FF2B5EF4-FFF2-40B4-BE49-F238E27FC236}">
                <a16:creationId xmlns:a16="http://schemas.microsoft.com/office/drawing/2014/main" id="{7AC7D076-FA16-46AC-9351-8CB96A64E4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5695950"/>
            <a:ext cx="10477500" cy="3524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8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Choose first. Give a reason before checking.</a:t>
            </a:r>
          </a:p>
        </p:txBody>
      </p:sp>
    </p:spTree>
    <p:extLst>
      <p:ext uri="{BB962C8B-B14F-4D97-AF65-F5344CB8AC3E}">
        <p14:creationId xmlns:p14="http://schemas.microsoft.com/office/powerpoint/2010/main" val="1630228605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703">
            <a:extLst xmlns:a="http://schemas.openxmlformats.org/drawingml/2006/main">
              <a:ext uri="{FF2B5EF4-FFF2-40B4-BE49-F238E27FC236}">
                <a16:creationId xmlns:a16="http://schemas.microsoft.com/office/drawing/2014/main" id="{A8C0E75A-0336-4116-965E-C2CF2F6A26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704">
            <a:extLst xmlns:a="http://schemas.openxmlformats.org/drawingml/2006/main">
              <a:ext uri="{FF2B5EF4-FFF2-40B4-BE49-F238E27FC236}">
                <a16:creationId xmlns:a16="http://schemas.microsoft.com/office/drawing/2014/main" id="{AC907FF1-4241-4DD5-9CEB-921A997D75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7</a:t>
            </a:r>
          </a:p>
        </p:txBody>
      </p:sp>
      <p:sp>
        <p:nvSpPr>
          <p:cNvPr id="3" name="shape-705">
            <a:extLst xmlns:a="http://schemas.openxmlformats.org/drawingml/2006/main">
              <a:ext uri="{FF2B5EF4-FFF2-40B4-BE49-F238E27FC236}">
                <a16:creationId xmlns:a16="http://schemas.microsoft.com/office/drawing/2014/main" id="{8D3D26BB-947D-422A-9EC4-EA9BF3B139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the deciding clue</a:t>
            </a:r>
          </a:p>
        </p:txBody>
      </p:sp>
      <p:sp>
        <p:nvSpPr>
          <p:cNvPr id="4" name="shape-706">
            <a:extLst xmlns:a="http://schemas.openxmlformats.org/drawingml/2006/main">
              <a:ext uri="{FF2B5EF4-FFF2-40B4-BE49-F238E27FC236}">
                <a16:creationId xmlns:a16="http://schemas.microsoft.com/office/drawing/2014/main" id="{5980F144-1334-4671-AA1B-5CE4C89C33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707">
            <a:extLst xmlns:a="http://schemas.openxmlformats.org/drawingml/2006/main">
              <a:ext uri="{FF2B5EF4-FFF2-40B4-BE49-F238E27FC236}">
                <a16:creationId xmlns:a16="http://schemas.microsoft.com/office/drawing/2014/main" id="{8D6053FC-9E20-4D33-B577-079A969582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708">
            <a:extLst xmlns:a="http://schemas.openxmlformats.org/drawingml/2006/main">
              <a:ext uri="{FF2B5EF4-FFF2-40B4-BE49-F238E27FC236}">
                <a16:creationId xmlns:a16="http://schemas.microsoft.com/office/drawing/2014/main" id="{490DA0FD-C401-46CD-9B75-DB46D7F01F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Check  ·  3 min  ·  5/8 stages</a:t>
            </a:r>
          </a:p>
        </p:txBody>
      </p:sp>
      <p:sp>
        <p:nvSpPr>
          <p:cNvPr id="7" name="shape-709">
            <a:extLst xmlns:a="http://schemas.openxmlformats.org/drawingml/2006/main">
              <a:ext uri="{FF2B5EF4-FFF2-40B4-BE49-F238E27FC236}">
                <a16:creationId xmlns:a16="http://schemas.microsoft.com/office/drawing/2014/main" id="{DBBF14C6-0AC9-4BD4-B1EE-DFC465D1D9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2181225"/>
            <a:ext cx="1143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570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570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B</a:t>
            </a:r>
          </a:p>
        </p:txBody>
      </p:sp>
      <p:sp>
        <p:nvSpPr>
          <p:cNvPr id="8" name="shape-710">
            <a:extLst xmlns:a="http://schemas.openxmlformats.org/drawingml/2006/main">
              <a:ext uri="{FF2B5EF4-FFF2-40B4-BE49-F238E27FC236}">
                <a16:creationId xmlns:a16="http://schemas.microsoft.com/office/drawing/2014/main" id="{F1B11FE1-B75C-4DBD-8F12-9C4FD713F9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38375" y="2295525"/>
            <a:ext cx="8743950" cy="1828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0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A reasoned example does not erase variation within groups.</a:t>
            </a:r>
          </a:p>
        </p:txBody>
      </p:sp>
      <p:sp>
        <p:nvSpPr>
          <p:cNvPr id="9" name="shape-711">
            <a:extLst xmlns:a="http://schemas.openxmlformats.org/drawingml/2006/main">
              <a:ext uri="{FF2B5EF4-FFF2-40B4-BE49-F238E27FC236}">
                <a16:creationId xmlns:a16="http://schemas.microsoft.com/office/drawing/2014/main" id="{72624202-32E2-49D3-8376-AD09CA89BB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953000"/>
            <a:ext cx="10467975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your first choice. If you change it, say what changed your mind.</a:t>
            </a:r>
          </a:p>
        </p:txBody>
      </p:sp>
    </p:spTree>
    <p:extLst>
      <p:ext uri="{BB962C8B-B14F-4D97-AF65-F5344CB8AC3E}">
        <p14:creationId xmlns:p14="http://schemas.microsoft.com/office/powerpoint/2010/main" val="1055536826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4" name="shape-712">
            <a:extLst xmlns:a="http://schemas.openxmlformats.org/drawingml/2006/main">
              <a:ext uri="{FF2B5EF4-FFF2-40B4-BE49-F238E27FC236}">
                <a16:creationId xmlns:a16="http://schemas.microsoft.com/office/drawing/2014/main" id="{4788B469-87F2-4594-A7F4-67031C93A5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713">
            <a:extLst xmlns:a="http://schemas.openxmlformats.org/drawingml/2006/main">
              <a:ext uri="{FF2B5EF4-FFF2-40B4-BE49-F238E27FC236}">
                <a16:creationId xmlns:a16="http://schemas.microsoft.com/office/drawing/2014/main" id="{6CBCFE66-ACB1-4FC2-BB02-0D223772B1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7</a:t>
            </a:r>
          </a:p>
        </p:txBody>
      </p:sp>
      <p:sp>
        <p:nvSpPr>
          <p:cNvPr id="3" name="shape-714">
            <a:extLst xmlns:a="http://schemas.openxmlformats.org/drawingml/2006/main">
              <a:ext uri="{FF2B5EF4-FFF2-40B4-BE49-F238E27FC236}">
                <a16:creationId xmlns:a16="http://schemas.microsoft.com/office/drawing/2014/main" id="{0B2A227D-F5A9-4B4B-A643-CA31EC32B8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Beliefs and values</a:t>
            </a:r>
          </a:p>
        </p:txBody>
      </p:sp>
      <p:sp>
        <p:nvSpPr>
          <p:cNvPr id="4" name="shape-715">
            <a:extLst xmlns:a="http://schemas.openxmlformats.org/drawingml/2006/main">
              <a:ext uri="{FF2B5EF4-FFF2-40B4-BE49-F238E27FC236}">
                <a16:creationId xmlns:a16="http://schemas.microsoft.com/office/drawing/2014/main" id="{E42B6565-D3DF-4CBB-8D9E-D33989B256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716">
            <a:extLst xmlns:a="http://schemas.openxmlformats.org/drawingml/2006/main">
              <a:ext uri="{FF2B5EF4-FFF2-40B4-BE49-F238E27FC236}">
                <a16:creationId xmlns:a16="http://schemas.microsoft.com/office/drawing/2014/main" id="{24C75B6E-B0ED-458E-BE23-F11318A8A1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717">
            <a:extLst xmlns:a="http://schemas.openxmlformats.org/drawingml/2006/main">
              <a:ext uri="{FF2B5EF4-FFF2-40B4-BE49-F238E27FC236}">
                <a16:creationId xmlns:a16="http://schemas.microsoft.com/office/drawing/2014/main" id="{C45C3BA4-3017-4309-8D12-E1FB8F24E2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Source board · within lesson time</a:t>
            </a:r>
          </a:p>
        </p:txBody>
      </p:sp>
      <p:sp>
        <p:nvSpPr>
          <p:cNvPr id="7" name="shape-718">
            <a:extLst xmlns:a="http://schemas.openxmlformats.org/drawingml/2006/main">
              <a:ext uri="{FF2B5EF4-FFF2-40B4-BE49-F238E27FC236}">
                <a16:creationId xmlns:a16="http://schemas.microsoft.com/office/drawing/2014/main" id="{45F48B28-1042-43B4-BDAE-729A9EE8CC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047875"/>
            <a:ext cx="10763250" cy="571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7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RE SOURCE SUMMARIES / FICTIONAL APPLICATIONS — see staff references.</a:t>
            </a:r>
          </a:p>
        </p:txBody>
      </p:sp>
      <p:sp>
        <p:nvSpPr>
          <p:cNvPr id="8" name="shape-719">
            <a:extLst xmlns:a="http://schemas.openxmlformats.org/drawingml/2006/main">
              <a:ext uri="{FF2B5EF4-FFF2-40B4-BE49-F238E27FC236}">
                <a16:creationId xmlns:a16="http://schemas.microsoft.com/office/drawing/2014/main" id="{10B8EFEC-84FD-4E1D-ABC8-2346D7BF92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82892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720">
            <a:extLst xmlns:a="http://schemas.openxmlformats.org/drawingml/2006/main">
              <a:ext uri="{FF2B5EF4-FFF2-40B4-BE49-F238E27FC236}">
                <a16:creationId xmlns:a16="http://schemas.microsoft.com/office/drawing/2014/main" id="{F2CC4B52-A1DC-4458-9154-E784674AC9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828925"/>
            <a:ext cx="100012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A1. In a Christian Christmas source, Jesus’ birth is described as a gift from God.</a:t>
            </a:r>
          </a:p>
        </p:txBody>
      </p:sp>
      <p:sp>
        <p:nvSpPr>
          <p:cNvPr id="10" name="shape-721">
            <a:extLst xmlns:a="http://schemas.openxmlformats.org/drawingml/2006/main">
              <a:ext uri="{FF2B5EF4-FFF2-40B4-BE49-F238E27FC236}">
                <a16:creationId xmlns:a16="http://schemas.microsoft.com/office/drawing/2014/main" id="{1B02AD67-A791-460C-AEC5-447E068ED5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87667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722">
            <a:extLst xmlns:a="http://schemas.openxmlformats.org/drawingml/2006/main">
              <a:ext uri="{FF2B5EF4-FFF2-40B4-BE49-F238E27FC236}">
                <a16:creationId xmlns:a16="http://schemas.microsoft.com/office/drawing/2014/main" id="{D0DF3FDA-1771-4FB5-9DE0-6037F70E5C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876675"/>
            <a:ext cx="100012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B1. In a humanist source, meaning can be developed through this life and concern for others.</a:t>
            </a:r>
          </a:p>
        </p:txBody>
      </p:sp>
      <p:sp>
        <p:nvSpPr>
          <p:cNvPr id="12" name="shape-723">
            <a:extLst xmlns:a="http://schemas.openxmlformats.org/drawingml/2006/main">
              <a:ext uri="{FF2B5EF4-FFF2-40B4-BE49-F238E27FC236}">
                <a16:creationId xmlns:a16="http://schemas.microsoft.com/office/drawing/2014/main" id="{3E867CFF-B041-436D-A0DF-F66759CEF9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92442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724">
            <a:extLst xmlns:a="http://schemas.openxmlformats.org/drawingml/2006/main">
              <a:ext uri="{FF2B5EF4-FFF2-40B4-BE49-F238E27FC236}">
                <a16:creationId xmlns:a16="http://schemas.microsoft.com/office/drawing/2014/main" id="{8442D1A5-3869-4575-B0D1-3A0EBE75DA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924425"/>
            <a:ext cx="10001250" cy="9334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0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F1. Fictional claim to evaluate: “Two volunteers help at the same project, so their beliefs must be identical.”</a:t>
            </a:r>
          </a:p>
        </p:txBody>
      </p:sp>
    </p:spTree>
    <p:extLst>
      <p:ext uri="{BB962C8B-B14F-4D97-AF65-F5344CB8AC3E}">
        <p14:creationId xmlns:p14="http://schemas.microsoft.com/office/powerpoint/2010/main" val="2048239946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shape-725">
            <a:extLst xmlns:a="http://schemas.openxmlformats.org/drawingml/2006/main">
              <a:ext uri="{FF2B5EF4-FFF2-40B4-BE49-F238E27FC236}">
                <a16:creationId xmlns:a16="http://schemas.microsoft.com/office/drawing/2014/main" id="{63876E52-B363-43A9-BFF0-661362A6726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726">
            <a:extLst xmlns:a="http://schemas.openxmlformats.org/drawingml/2006/main">
              <a:ext uri="{FF2B5EF4-FFF2-40B4-BE49-F238E27FC236}">
                <a16:creationId xmlns:a16="http://schemas.microsoft.com/office/drawing/2014/main" id="{D00BC29C-163D-42F8-B114-7FB7B33B81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7</a:t>
            </a:r>
          </a:p>
        </p:txBody>
      </p:sp>
      <p:sp>
        <p:nvSpPr>
          <p:cNvPr id="3" name="shape-727">
            <a:extLst xmlns:a="http://schemas.openxmlformats.org/drawingml/2006/main">
              <a:ext uri="{FF2B5EF4-FFF2-40B4-BE49-F238E27FC236}">
                <a16:creationId xmlns:a16="http://schemas.microsoft.com/office/drawing/2014/main" id="{BCDDC266-99E3-40C5-B1F2-736B2293F9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Your independent evidence</a:t>
            </a:r>
          </a:p>
        </p:txBody>
      </p:sp>
      <p:sp>
        <p:nvSpPr>
          <p:cNvPr id="4" name="shape-728">
            <a:extLst xmlns:a="http://schemas.openxmlformats.org/drawingml/2006/main">
              <a:ext uri="{FF2B5EF4-FFF2-40B4-BE49-F238E27FC236}">
                <a16:creationId xmlns:a16="http://schemas.microsoft.com/office/drawing/2014/main" id="{142184F1-5D1A-450C-BA1F-834183929B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729">
            <a:extLst xmlns:a="http://schemas.openxmlformats.org/drawingml/2006/main">
              <a:ext uri="{FF2B5EF4-FFF2-40B4-BE49-F238E27FC236}">
                <a16:creationId xmlns:a16="http://schemas.microsoft.com/office/drawing/2014/main" id="{F10EACB6-8A1A-4A70-8E86-ECB2E09886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730">
            <a:extLst xmlns:a="http://schemas.openxmlformats.org/drawingml/2006/main">
              <a:ext uri="{FF2B5EF4-FFF2-40B4-BE49-F238E27FC236}">
                <a16:creationId xmlns:a16="http://schemas.microsoft.com/office/drawing/2014/main" id="{A48DDD3F-3787-4E3A-AABC-128EE582C9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Your evidence  ·  12 min  ·  6/8 stages</a:t>
            </a:r>
          </a:p>
        </p:txBody>
      </p:sp>
      <p:sp>
        <p:nvSpPr>
          <p:cNvPr id="7" name="shape-731">
            <a:extLst xmlns:a="http://schemas.openxmlformats.org/drawingml/2006/main">
              <a:ext uri="{FF2B5EF4-FFF2-40B4-BE49-F238E27FC236}">
                <a16:creationId xmlns:a16="http://schemas.microsoft.com/office/drawing/2014/main" id="{90FA2F1D-3069-4173-9CFA-9219A21C9E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1907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732">
            <a:extLst xmlns:a="http://schemas.openxmlformats.org/drawingml/2006/main">
              <a:ext uri="{FF2B5EF4-FFF2-40B4-BE49-F238E27FC236}">
                <a16:creationId xmlns:a16="http://schemas.microsoft.com/office/drawing/2014/main" id="{D4E15FEA-AD9E-42DF-84F3-D2896391D6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1907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Write a short historical account answering the question with two source details.</a:t>
            </a:r>
          </a:p>
        </p:txBody>
      </p:sp>
      <p:sp>
        <p:nvSpPr>
          <p:cNvPr id="9" name="shape-733">
            <a:extLst xmlns:a="http://schemas.openxmlformats.org/drawingml/2006/main">
              <a:ext uri="{FF2B5EF4-FFF2-40B4-BE49-F238E27FC236}">
                <a16:creationId xmlns:a16="http://schemas.microsoft.com/office/drawing/2014/main" id="{2F0CB545-12D5-4283-9A0A-A9BC1EF87A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276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734">
            <a:extLst xmlns:a="http://schemas.openxmlformats.org/drawingml/2006/main">
              <a:ext uri="{FF2B5EF4-FFF2-40B4-BE49-F238E27FC236}">
                <a16:creationId xmlns:a16="http://schemas.microsoft.com/office/drawing/2014/main" id="{D5139D27-0FFA-4182-AA70-F87FA32A06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27660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Evaluate the history card: one use for this question and one limitation.</a:t>
            </a:r>
          </a:p>
        </p:txBody>
      </p:sp>
      <p:sp>
        <p:nvSpPr>
          <p:cNvPr id="11" name="shape-735">
            <a:extLst xmlns:a="http://schemas.openxmlformats.org/drawingml/2006/main">
              <a:ext uri="{FF2B5EF4-FFF2-40B4-BE49-F238E27FC236}">
                <a16:creationId xmlns:a16="http://schemas.microsoft.com/office/drawing/2014/main" id="{2D72BD21-978D-4A6D-8647-B6BE62BB2D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3624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2" name="shape-736">
            <a:extLst xmlns:a="http://schemas.openxmlformats.org/drawingml/2006/main">
              <a:ext uri="{FF2B5EF4-FFF2-40B4-BE49-F238E27FC236}">
                <a16:creationId xmlns:a16="http://schemas.microsoft.com/office/drawing/2014/main" id="{CAF1722C-92CE-407B-81C8-248A7005B9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3624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Name both sources, give one accurate idea from each, and evaluate F1. Finish with one way a value might influence a voluntary action.</a:t>
            </a:r>
          </a:p>
        </p:txBody>
      </p:sp>
    </p:spTree>
    <p:extLst>
      <p:ext uri="{BB962C8B-B14F-4D97-AF65-F5344CB8AC3E}">
        <p14:creationId xmlns:p14="http://schemas.microsoft.com/office/powerpoint/2010/main" val="1022110959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737">
            <a:extLst xmlns:a="http://schemas.openxmlformats.org/drawingml/2006/main">
              <a:ext uri="{FF2B5EF4-FFF2-40B4-BE49-F238E27FC236}">
                <a16:creationId xmlns:a16="http://schemas.microsoft.com/office/drawing/2014/main" id="{4FD797F4-F319-48C2-8C7E-6C8935D8EF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738">
            <a:extLst xmlns:a="http://schemas.openxmlformats.org/drawingml/2006/main">
              <a:ext uri="{FF2B5EF4-FFF2-40B4-BE49-F238E27FC236}">
                <a16:creationId xmlns:a16="http://schemas.microsoft.com/office/drawing/2014/main" id="{FE1E313C-C851-4BA0-ADC0-4ABD2E008C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7</a:t>
            </a:r>
          </a:p>
        </p:txBody>
      </p:sp>
      <p:sp>
        <p:nvSpPr>
          <p:cNvPr id="3" name="shape-739">
            <a:extLst xmlns:a="http://schemas.openxmlformats.org/drawingml/2006/main">
              <a:ext uri="{FF2B5EF4-FFF2-40B4-BE49-F238E27FC236}">
                <a16:creationId xmlns:a16="http://schemas.microsoft.com/office/drawing/2014/main" id="{F07CE43B-4A32-4983-AE8C-18E4BE74C8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one useful improvement</a:t>
            </a:r>
          </a:p>
        </p:txBody>
      </p:sp>
      <p:sp>
        <p:nvSpPr>
          <p:cNvPr id="4" name="shape-740">
            <a:extLst xmlns:a="http://schemas.openxmlformats.org/drawingml/2006/main">
              <a:ext uri="{FF2B5EF4-FFF2-40B4-BE49-F238E27FC236}">
                <a16:creationId xmlns:a16="http://schemas.microsoft.com/office/drawing/2014/main" id="{C053B753-00E8-4257-91DD-E7180AE6F4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741">
            <a:extLst xmlns:a="http://schemas.openxmlformats.org/drawingml/2006/main">
              <a:ext uri="{FF2B5EF4-FFF2-40B4-BE49-F238E27FC236}">
                <a16:creationId xmlns:a16="http://schemas.microsoft.com/office/drawing/2014/main" id="{82F76D0B-2EC2-4644-B849-D708B0B0AC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742">
            <a:extLst xmlns:a="http://schemas.openxmlformats.org/drawingml/2006/main">
              <a:ext uri="{FF2B5EF4-FFF2-40B4-BE49-F238E27FC236}">
                <a16:creationId xmlns:a16="http://schemas.microsoft.com/office/drawing/2014/main" id="{C35DA991-D3F9-4494-B780-9BB0597534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Improve  ·  5 min  ·  7/8 stages</a:t>
            </a:r>
          </a:p>
        </p:txBody>
      </p:sp>
      <p:sp>
        <p:nvSpPr>
          <p:cNvPr id="7" name="shape-743">
            <a:extLst xmlns:a="http://schemas.openxmlformats.org/drawingml/2006/main">
              <a:ext uri="{FF2B5EF4-FFF2-40B4-BE49-F238E27FC236}">
                <a16:creationId xmlns:a16="http://schemas.microsoft.com/office/drawing/2014/main" id="{D563746F-8D71-45C8-972E-9A0BD7205F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57425"/>
            <a:ext cx="10572750" cy="1257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your answer against the source.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Show the detail you used.</a:t>
            </a:r>
          </a:p>
        </p:txBody>
      </p:sp>
      <p:sp>
        <p:nvSpPr>
          <p:cNvPr id="8" name="shape-744">
            <a:extLst xmlns:a="http://schemas.openxmlformats.org/drawingml/2006/main">
              <a:ext uri="{FF2B5EF4-FFF2-40B4-BE49-F238E27FC236}">
                <a16:creationId xmlns:a16="http://schemas.microsoft.com/office/drawing/2014/main" id="{298F5E28-3825-428B-BDA0-2C2DB02AC9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" y="3876675"/>
            <a:ext cx="10448925" cy="1095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4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4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Add evidence, improve a link, or mark a claim you cannot support.</a:t>
            </a:r>
          </a:p>
        </p:txBody>
      </p:sp>
      <p:sp>
        <p:nvSpPr>
          <p:cNvPr id="9" name="shape-745">
            <a:extLst xmlns:a="http://schemas.openxmlformats.org/drawingml/2006/main">
              <a:ext uri="{FF2B5EF4-FFF2-40B4-BE49-F238E27FC236}">
                <a16:creationId xmlns:a16="http://schemas.microsoft.com/office/drawing/2014/main" id="{857D87E6-C663-44CC-9355-924CCB8D91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343525"/>
            <a:ext cx="1066800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0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the first attempt visible. Record one change or one question.</a:t>
            </a:r>
          </a:p>
        </p:txBody>
      </p:sp>
    </p:spTree>
    <p:extLst>
      <p:ext uri="{BB962C8B-B14F-4D97-AF65-F5344CB8AC3E}">
        <p14:creationId xmlns:p14="http://schemas.microsoft.com/office/powerpoint/2010/main" val="1624309835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shape-746">
            <a:extLst xmlns:a="http://schemas.openxmlformats.org/drawingml/2006/main">
              <a:ext uri="{FF2B5EF4-FFF2-40B4-BE49-F238E27FC236}">
                <a16:creationId xmlns:a16="http://schemas.microsoft.com/office/drawing/2014/main" id="{ECE4B3FF-1D13-4233-AF6B-CAF3199F4F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664B88"/>
          </a:solidFill>
          <a:ln xmlns:a="http://schemas.openxmlformats.org/drawingml/2006/main" w="0">
            <a:noFill/>
          </a:ln>
        </p:spPr>
      </p:sp>
      <p:sp>
        <p:nvSpPr>
          <p:cNvPr id="2" name="shape-747">
            <a:extLst xmlns:a="http://schemas.openxmlformats.org/drawingml/2006/main">
              <a:ext uri="{FF2B5EF4-FFF2-40B4-BE49-F238E27FC236}">
                <a16:creationId xmlns:a16="http://schemas.microsoft.com/office/drawing/2014/main" id="{21CFBFF4-68C6-4938-B525-0D0E4C42D8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LAUNCH  /  HUMANITIES / RE  /  WEEK 7</a:t>
            </a:r>
          </a:p>
        </p:txBody>
      </p:sp>
      <p:sp>
        <p:nvSpPr>
          <p:cNvPr id="3" name="shape-748">
            <a:extLst xmlns:a="http://schemas.openxmlformats.org/drawingml/2006/main">
              <a:ext uri="{FF2B5EF4-FFF2-40B4-BE49-F238E27FC236}">
                <a16:creationId xmlns:a16="http://schemas.microsoft.com/office/drawing/2014/main" id="{B3C89D2E-A145-4072-989F-2A2E3595E2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will you take forward?</a:t>
            </a:r>
          </a:p>
        </p:txBody>
      </p:sp>
      <p:sp>
        <p:nvSpPr>
          <p:cNvPr id="4" name="shape-749">
            <a:extLst xmlns:a="http://schemas.openxmlformats.org/drawingml/2006/main">
              <a:ext uri="{FF2B5EF4-FFF2-40B4-BE49-F238E27FC236}">
                <a16:creationId xmlns:a16="http://schemas.microsoft.com/office/drawing/2014/main" id="{20140DF8-A42E-41A5-B081-F2A041EEE5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750">
            <a:extLst xmlns:a="http://schemas.openxmlformats.org/drawingml/2006/main">
              <a:ext uri="{FF2B5EF4-FFF2-40B4-BE49-F238E27FC236}">
                <a16:creationId xmlns:a16="http://schemas.microsoft.com/office/drawing/2014/main" id="{0BB41903-420F-45A0-B139-F132EF58D3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751">
            <a:extLst xmlns:a="http://schemas.openxmlformats.org/drawingml/2006/main">
              <a:ext uri="{FF2B5EF4-FFF2-40B4-BE49-F238E27FC236}">
                <a16:creationId xmlns:a16="http://schemas.microsoft.com/office/drawing/2014/main" id="{A3020E07-BDD1-430F-B035-D890F33716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664B88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664B88"/>
                </a:solidFill>
                <a:latin typeface="Arial"/>
                <a:ea typeface="Arial"/>
                <a:cs typeface="Arial"/>
              </a:rPr>
              <a:t>Reflect  ·  3 min  ·  8/8 stages</a:t>
            </a:r>
          </a:p>
        </p:txBody>
      </p:sp>
      <p:sp>
        <p:nvSpPr>
          <p:cNvPr id="7" name="shape-752">
            <a:extLst xmlns:a="http://schemas.openxmlformats.org/drawingml/2006/main">
              <a:ext uri="{FF2B5EF4-FFF2-40B4-BE49-F238E27FC236}">
                <a16:creationId xmlns:a16="http://schemas.microsoft.com/office/drawing/2014/main" id="{1581F918-76E7-49D7-BBAA-41326164AB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276475"/>
            <a:ext cx="106680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1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1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Keep both enquiry responses and one next step.</a:t>
            </a:r>
          </a:p>
        </p:txBody>
      </p:sp>
      <p:sp>
        <p:nvSpPr>
          <p:cNvPr id="8" name="shape-753">
            <a:extLst xmlns:a="http://schemas.openxmlformats.org/drawingml/2006/main">
              <a:ext uri="{FF2B5EF4-FFF2-40B4-BE49-F238E27FC236}">
                <a16:creationId xmlns:a16="http://schemas.microsoft.com/office/drawing/2014/main" id="{2F165A0D-65AC-4EFA-A9BE-FF988A66D8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457700"/>
            <a:ext cx="1047750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thing I can explain: ______________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next step or question: ______________</a:t>
            </a:r>
          </a:p>
        </p:txBody>
      </p:sp>
    </p:spTree>
    <p:extLst>
      <p:ext uri="{BB962C8B-B14F-4D97-AF65-F5344CB8AC3E}">
        <p14:creationId xmlns:p14="http://schemas.microsoft.com/office/powerpoint/2010/main" val="789634021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2026-09-05T19:32:22.8180000Z</dcterms:created>
  <dcterms:modified xsi:type="dcterms:W3CDTF">2026-09-05T19:32:22.8180000Z</dcterms:modified>
</coreProperties>
</file>