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f701c2cac28d404d" /><Relationship Type="http://schemas.openxmlformats.org/officeDocument/2006/relationships/extended-properties" Target="/docProps/app.xml" Id="Ra806482358ac4213" /><Relationship Type="http://schemas.openxmlformats.org/officeDocument/2006/relationships/officeDocument" Target="/ppt/presentation.xml" Id="R72c87c5c772e4b4d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a093e723f89744b2"/>
  </p:sldMasterIdLst>
  <p:notesMasterIdLst>
    <p:notesMasterId xmlns:r="http://schemas.openxmlformats.org/officeDocument/2006/relationships" r:id="R2c1c6289396b4d12"/>
  </p:notesMasterIdLst>
  <p:sldIdLst>
    <p:sldId xmlns:r="http://schemas.openxmlformats.org/officeDocument/2006/relationships" id="256" r:id="R72764a8aee084acc"/>
    <p:sldId xmlns:r="http://schemas.openxmlformats.org/officeDocument/2006/relationships" id="257" r:id="R71c52b834a384733"/>
    <p:sldId xmlns:r="http://schemas.openxmlformats.org/officeDocument/2006/relationships" id="258" r:id="Ra605bab5985f43b9"/>
    <p:sldId xmlns:r="http://schemas.openxmlformats.org/officeDocument/2006/relationships" id="259" r:id="Rc949600265ee4129"/>
    <p:sldId xmlns:r="http://schemas.openxmlformats.org/officeDocument/2006/relationships" id="260" r:id="Rd20aa83b2cca4ab0"/>
    <p:sldId xmlns:r="http://schemas.openxmlformats.org/officeDocument/2006/relationships" id="261" r:id="R91484ab750cb46ae"/>
    <p:sldId xmlns:r="http://schemas.openxmlformats.org/officeDocument/2006/relationships" id="262" r:id="Rc4a8495a50304d4b"/>
    <p:sldId xmlns:r="http://schemas.openxmlformats.org/officeDocument/2006/relationships" id="263" r:id="R5b768c39e69848e3"/>
    <p:sldId xmlns:r="http://schemas.openxmlformats.org/officeDocument/2006/relationships" id="264" r:id="Rb1601cadae4f4ff6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eb40139e025a40c5" /><Relationship Type="http://schemas.openxmlformats.org/officeDocument/2006/relationships/slideMaster" Target="/ppt/slideMasters/slideMaster1.xml" Id="Ra093e723f89744b2" /><Relationship Type="http://schemas.openxmlformats.org/officeDocument/2006/relationships/notesMaster" Target="/ppt/notesMasters/notesMaster1.xml" Id="R2c1c6289396b4d12" /><Relationship Type="http://schemas.openxmlformats.org/officeDocument/2006/relationships/presProps" Target="/ppt/presProps.xml" Id="R9c7b5d6bf42444d2" /><Relationship Type="http://schemas.openxmlformats.org/officeDocument/2006/relationships/tableStyles" Target="/ppt/tableStyles.xml" Id="R5c7a90af4dcb4242" /><Relationship Type="http://schemas.openxmlformats.org/officeDocument/2006/relationships/slide" Target="/ppt/slides/slide1.xml" Id="R72764a8aee084acc" /><Relationship Type="http://schemas.openxmlformats.org/officeDocument/2006/relationships/slide" Target="/ppt/slides/slide2.xml" Id="R71c52b834a384733" /><Relationship Type="http://schemas.openxmlformats.org/officeDocument/2006/relationships/slide" Target="/ppt/slides/slide3.xml" Id="Ra605bab5985f43b9" /><Relationship Type="http://schemas.openxmlformats.org/officeDocument/2006/relationships/slide" Target="/ppt/slides/slide4.xml" Id="Rc949600265ee4129" /><Relationship Type="http://schemas.openxmlformats.org/officeDocument/2006/relationships/slide" Target="/ppt/slides/slide5.xml" Id="Rd20aa83b2cca4ab0" /><Relationship Type="http://schemas.openxmlformats.org/officeDocument/2006/relationships/slide" Target="/ppt/slides/slide6.xml" Id="R91484ab750cb46ae" /><Relationship Type="http://schemas.openxmlformats.org/officeDocument/2006/relationships/slide" Target="/ppt/slides/slide7.xml" Id="Rc4a8495a50304d4b" /><Relationship Type="http://schemas.openxmlformats.org/officeDocument/2006/relationships/slide" Target="/ppt/slides/slide8.xml" Id="R5b768c39e69848e3" /><Relationship Type="http://schemas.openxmlformats.org/officeDocument/2006/relationships/slide" Target="/ppt/slides/slide9.xml" Id="Rb1601cadae4f4ff6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d803b8dfa69946a1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a8e1c4bf8209497f" /><Relationship Type="http://schemas.openxmlformats.org/officeDocument/2006/relationships/notesMaster" Target="/ppt/notesMasters/notesMaster1.xml" Id="Rac632cefc4bc4122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b45cd72004b4e51" /><Relationship Type="http://schemas.openxmlformats.org/officeDocument/2006/relationships/notesMaster" Target="/ppt/notesMasters/notesMaster1.xml" Id="R742993530e7742f5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d10fa503eb484320" /><Relationship Type="http://schemas.openxmlformats.org/officeDocument/2006/relationships/notesMaster" Target="/ppt/notesMasters/notesMaster1.xml" Id="Raed923d394484e73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84bcef05e9a04584" /><Relationship Type="http://schemas.openxmlformats.org/officeDocument/2006/relationships/notesMaster" Target="/ppt/notesMasters/notesMaster1.xml" Id="R155657638ab24f01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4187c9373b424428" /><Relationship Type="http://schemas.openxmlformats.org/officeDocument/2006/relationships/notesMaster" Target="/ppt/notesMasters/notesMaster1.xml" Id="Rd3538b8aa2b14907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95382b06feee4b7a" /><Relationship Type="http://schemas.openxmlformats.org/officeDocument/2006/relationships/notesMaster" Target="/ppt/notesMasters/notesMaster1.xml" Id="R821105d602b7404b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73d171ff0c9245ee" /><Relationship Type="http://schemas.openxmlformats.org/officeDocument/2006/relationships/notesMaster" Target="/ppt/notesMasters/notesMaster1.xml" Id="R98c903d9f9f24bce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1664fa3713b140d2" /><Relationship Type="http://schemas.openxmlformats.org/officeDocument/2006/relationships/notesMaster" Target="/ppt/notesMasters/notesMaster1.xml" Id="Rac32d5ee352e4670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1c2330c80a6e4360" /><Relationship Type="http://schemas.openxmlformats.org/officeDocument/2006/relationships/notesMaster" Target="/ppt/notesMasters/notesMaster1.xml" Id="R430bd31d0c564494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Arrive: 3 minutes. Total lesson: 40 minutes.</a:t>
            </a:r>
          </a:p>
          <a:p xmlns:a="http://schemas.openxmlformats.org/drawingml/2006/main">
            <a:r>
              <a:t>Outcome: Write a connected account and explain a viewpoint on peace.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fits the evidence and avoids total or single-cause claims.</a:t>
            </a:r>
          </a:p>
          <a:p xmlns:a="http://schemas.openxmlformats.org/drawingml/2006/main">
            <a:r>
              <a:t>Task answers: Accept campaign and legal change with dates and explained links. | The summaries identify key events; need more primary voices and outcome evidence. | A1 offers a religious reason through Jesus’ teaching; B1 offers a non-religious reason through people’s experiences and effects on wellbeing. R1 makes poppy wearing a choice. These sources do not establish how every member of a group observes remembrance.</a:t>
            </a:r>
          </a:p>
          <a:p xmlns:a="http://schemas.openxmlformats.org/drawingml/2006/main">
            <a:r>
              <a:t>Watch for: Remembering is not the same as celebrating conflict. No personal bereavement disclosure is required.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C51; RE C205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https://www.britishlegion.org.uk/get-involved/remembrance/the-poppy</a:t>
            </a:r>
          </a:p>
          <a:p xmlns:a="http://schemas.openxmlformats.org/drawingml/2006/main">
            <a:r>
              <a:t>https://www.biblegateway.com/passage/?search=Matthew+5:9&amp;version=KJV</a:t>
            </a:r>
          </a:p>
          <a:p xmlns:a="http://schemas.openxmlformats.org/drawingml/2006/main">
            <a:r>
              <a:t>https://humanists.uk/humanism-explained/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Read the source: 5 minutes. Total lesson: 40 minutes.</a:t>
            </a:r>
          </a:p>
          <a:p xmlns:a="http://schemas.openxmlformats.org/drawingml/2006/main">
            <a:r>
              <a:t>Outcome: Write a connected account and explain a viewpoint on peace.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fits the evidence and avoids total or single-cause claims.</a:t>
            </a:r>
          </a:p>
          <a:p xmlns:a="http://schemas.openxmlformats.org/drawingml/2006/main">
            <a:r>
              <a:t>Task answers: Accept campaign and legal change with dates and explained links. | The summaries identify key events; need more primary voices and outcome evidence. | A1 offers a religious reason through Jesus’ teaching; B1 offers a non-religious reason through people’s experiences and effects on wellbeing. R1 makes poppy wearing a choice. These sources do not establish how every member of a group observes remembrance.</a:t>
            </a:r>
          </a:p>
          <a:p xmlns:a="http://schemas.openxmlformats.org/drawingml/2006/main">
            <a:r>
              <a:t>Watch for: Remembering is not the same as celebrating conflict. No personal bereavement disclosure is required.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C51; RE C205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https://www.britishlegion.org.uk/get-involved/remembrance/the-poppy</a:t>
            </a:r>
          </a:p>
          <a:p xmlns:a="http://schemas.openxmlformats.org/drawingml/2006/main">
            <a:r>
              <a:t>https://www.biblegateway.com/passage/?search=Matthew+5:9&amp;version=KJV</a:t>
            </a:r>
          </a:p>
          <a:p xmlns:a="http://schemas.openxmlformats.org/drawingml/2006/main">
            <a:r>
              <a:t>https://humanists.uk/humanism-explained/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Watch a model: 5 minutes. Total lesson: 40 minutes.</a:t>
            </a:r>
          </a:p>
          <a:p xmlns:a="http://schemas.openxmlformats.org/drawingml/2006/main">
            <a:r>
              <a:t>Outcome: Write a connected account and explain a viewpoint on peace.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fits the evidence and avoids total or single-cause claims.</a:t>
            </a:r>
          </a:p>
          <a:p xmlns:a="http://schemas.openxmlformats.org/drawingml/2006/main">
            <a:r>
              <a:t>Task answers: Accept campaign and legal change with dates and explained links. | The summaries identify key events; need more primary voices and outcome evidence. | A1 offers a religious reason through Jesus’ teaching; B1 offers a non-religious reason through people’s experiences and effects on wellbeing. R1 makes poppy wearing a choice. These sources do not establish how every member of a group observes remembrance.</a:t>
            </a:r>
          </a:p>
          <a:p xmlns:a="http://schemas.openxmlformats.org/drawingml/2006/main">
            <a:r>
              <a:t>Watch for: Remembering is not the same as celebrating conflict. No personal bereavement disclosure is required.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C51; RE C205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https://www.britishlegion.org.uk/get-involved/remembrance/the-poppy</a:t>
            </a:r>
          </a:p>
          <a:p xmlns:a="http://schemas.openxmlformats.org/drawingml/2006/main">
            <a:r>
              <a:t>https://www.biblegateway.com/passage/?search=Matthew+5:9&amp;version=KJV</a:t>
            </a:r>
          </a:p>
          <a:p xmlns:a="http://schemas.openxmlformats.org/drawingml/2006/main">
            <a:r>
              <a:t>https://humanists.uk/humanism-explained/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Choose: 4 minutes. Total lesson: 40 minutes.</a:t>
            </a:r>
          </a:p>
          <a:p xmlns:a="http://schemas.openxmlformats.org/drawingml/2006/main">
            <a:r>
              <a:t>Outcome: Write a connected account and explain a viewpoint on peace.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fits the evidence and avoids total or single-cause claims.</a:t>
            </a:r>
          </a:p>
          <a:p xmlns:a="http://schemas.openxmlformats.org/drawingml/2006/main">
            <a:r>
              <a:t>Task answers: Accept campaign and legal change with dates and explained links. | The summaries identify key events; need more primary voices and outcome evidence. | A1 offers a religious reason through Jesus’ teaching; B1 offers a non-religious reason through people’s experiences and effects on wellbeing. R1 makes poppy wearing a choice. These sources do not establish how every member of a group observes remembrance.</a:t>
            </a:r>
          </a:p>
          <a:p xmlns:a="http://schemas.openxmlformats.org/drawingml/2006/main">
            <a:r>
              <a:t>Watch for: Remembering is not the same as celebrating conflict. No personal bereavement disclosure is required.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C51; RE C205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https://www.britishlegion.org.uk/get-involved/remembrance/the-poppy</a:t>
            </a:r>
          </a:p>
          <a:p xmlns:a="http://schemas.openxmlformats.org/drawingml/2006/main">
            <a:r>
              <a:t>https://www.biblegateway.com/passage/?search=Matthew+5:9&amp;version=KJV</a:t>
            </a:r>
          </a:p>
          <a:p xmlns:a="http://schemas.openxmlformats.org/drawingml/2006/main">
            <a:r>
              <a:t>https://humanists.uk/humanism-explained/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Check: 3 minutes. Total lesson: 40 minutes.</a:t>
            </a:r>
          </a:p>
          <a:p xmlns:a="http://schemas.openxmlformats.org/drawingml/2006/main">
            <a:r>
              <a:t>Outcome: Write a connected account and explain a viewpoint on peace.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fits the evidence and avoids total or single-cause claims.</a:t>
            </a:r>
          </a:p>
          <a:p xmlns:a="http://schemas.openxmlformats.org/drawingml/2006/main">
            <a:r>
              <a:t>Task answers: Accept campaign and legal change with dates and explained links. | The summaries identify key events; need more primary voices and outcome evidence. | A1 offers a religious reason through Jesus’ teaching; B1 offers a non-religious reason through people’s experiences and effects on wellbeing. R1 makes poppy wearing a choice. These sources do not establish how every member of a group observes remembrance.</a:t>
            </a:r>
          </a:p>
          <a:p xmlns:a="http://schemas.openxmlformats.org/drawingml/2006/main">
            <a:r>
              <a:t>Watch for: Remembering is not the same as celebrating conflict. No personal bereavement disclosure is required.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C51; RE C205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https://www.britishlegion.org.uk/get-involved/remembrance/the-poppy</a:t>
            </a:r>
          </a:p>
          <a:p xmlns:a="http://schemas.openxmlformats.org/drawingml/2006/main">
            <a:r>
              <a:t>https://www.biblegateway.com/passage/?search=Matthew+5:9&amp;version=KJV</a:t>
            </a:r>
          </a:p>
          <a:p xmlns:a="http://schemas.openxmlformats.org/drawingml/2006/main">
            <a:r>
              <a:t>https://humanists.uk/humanism-explained/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Your evidence: 12 minutes. Total lesson: 40 minutes.</a:t>
            </a:r>
          </a:p>
          <a:p xmlns:a="http://schemas.openxmlformats.org/drawingml/2006/main">
            <a:r>
              <a:t>Outcome: Write a connected account and explain a viewpoint on peace.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fits the evidence and avoids total or single-cause claims.</a:t>
            </a:r>
          </a:p>
          <a:p xmlns:a="http://schemas.openxmlformats.org/drawingml/2006/main">
            <a:r>
              <a:t>Task answers: Accept campaign and legal change with dates and explained links. | The summaries identify key events; need more primary voices and outcome evidence. | A1 offers a religious reason through Jesus’ teaching; B1 offers a non-religious reason through people’s experiences and effects on wellbeing. R1 makes poppy wearing a choice. These sources do not establish how every member of a group observes remembrance.</a:t>
            </a:r>
          </a:p>
          <a:p xmlns:a="http://schemas.openxmlformats.org/drawingml/2006/main">
            <a:r>
              <a:t>Watch for: Remembering is not the same as celebrating conflict. No personal bereavement disclosure is required.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C51; RE C205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https://www.britishlegion.org.uk/get-involved/remembrance/the-poppy</a:t>
            </a:r>
          </a:p>
          <a:p xmlns:a="http://schemas.openxmlformats.org/drawingml/2006/main">
            <a:r>
              <a:t>https://www.biblegateway.com/passage/?search=Matthew+5:9&amp;version=KJV</a:t>
            </a:r>
          </a:p>
          <a:p xmlns:a="http://schemas.openxmlformats.org/drawingml/2006/main">
            <a:r>
              <a:t>https://humanists.uk/humanism-explained/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Your evidence: 12 minutes. Total lesson: 40 minutes.</a:t>
            </a:r>
          </a:p>
          <a:p xmlns:a="http://schemas.openxmlformats.org/drawingml/2006/main">
            <a:r>
              <a:t>Outcome: Write a connected account and explain a viewpoint on peace.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fits the evidence and avoids total or single-cause claims.</a:t>
            </a:r>
          </a:p>
          <a:p xmlns:a="http://schemas.openxmlformats.org/drawingml/2006/main">
            <a:r>
              <a:t>Task answers: Accept campaign and legal change with dates and explained links. | The summaries identify key events; need more primary voices and outcome evidence. | A1 offers a religious reason through Jesus’ teaching; B1 offers a non-religious reason through people’s experiences and effects on wellbeing. R1 makes poppy wearing a choice. These sources do not establish how every member of a group observes remembrance.</a:t>
            </a:r>
          </a:p>
          <a:p xmlns:a="http://schemas.openxmlformats.org/drawingml/2006/main">
            <a:r>
              <a:t>Watch for: Remembering is not the same as celebrating conflict. No personal bereavement disclosure is required.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C51; RE C205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https://www.britishlegion.org.uk/get-involved/remembrance/the-poppy</a:t>
            </a:r>
          </a:p>
          <a:p xmlns:a="http://schemas.openxmlformats.org/drawingml/2006/main">
            <a:r>
              <a:t>https://www.biblegateway.com/passage/?search=Matthew+5:9&amp;version=KJV</a:t>
            </a:r>
          </a:p>
          <a:p xmlns:a="http://schemas.openxmlformats.org/drawingml/2006/main">
            <a:r>
              <a:t>https://humanists.uk/humanism-explained/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Improve: 5 minutes. Total lesson: 40 minutes.</a:t>
            </a:r>
          </a:p>
          <a:p xmlns:a="http://schemas.openxmlformats.org/drawingml/2006/main">
            <a:r>
              <a:t>Outcome: Write a connected account and explain a viewpoint on peace.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fits the evidence and avoids total or single-cause claims.</a:t>
            </a:r>
          </a:p>
          <a:p xmlns:a="http://schemas.openxmlformats.org/drawingml/2006/main">
            <a:r>
              <a:t>Task answers: Accept campaign and legal change with dates and explained links. | The summaries identify key events; need more primary voices and outcome evidence. | A1 offers a religious reason through Jesus’ teaching; B1 offers a non-religious reason through people’s experiences and effects on wellbeing. R1 makes poppy wearing a choice. These sources do not establish how every member of a group observes remembrance.</a:t>
            </a:r>
          </a:p>
          <a:p xmlns:a="http://schemas.openxmlformats.org/drawingml/2006/main">
            <a:r>
              <a:t>Watch for: Remembering is not the same as celebrating conflict. No personal bereavement disclosure is required.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C51; RE C205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https://www.britishlegion.org.uk/get-involved/remembrance/the-poppy</a:t>
            </a:r>
          </a:p>
          <a:p xmlns:a="http://schemas.openxmlformats.org/drawingml/2006/main">
            <a:r>
              <a:t>https://www.biblegateway.com/passage/?search=Matthew+5:9&amp;version=KJV</a:t>
            </a:r>
          </a:p>
          <a:p xmlns:a="http://schemas.openxmlformats.org/drawingml/2006/main">
            <a:r>
              <a:t>https://humanists.uk/humanism-explained/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Reflect: 3 minutes. Total lesson: 40 minutes.</a:t>
            </a:r>
          </a:p>
          <a:p xmlns:a="http://schemas.openxmlformats.org/drawingml/2006/main">
            <a:r>
              <a:t>Outcome: Write a connected account and explain a viewpoint on peace.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fits the evidence and avoids total or single-cause claims.</a:t>
            </a:r>
          </a:p>
          <a:p xmlns:a="http://schemas.openxmlformats.org/drawingml/2006/main">
            <a:r>
              <a:t>Task answers: Accept campaign and legal change with dates and explained links. | The summaries identify key events; need more primary voices and outcome evidence. | A1 offers a religious reason through Jesus’ teaching; B1 offers a non-religious reason through people’s experiences and effects on wellbeing. R1 makes poppy wearing a choice. These sources do not establish how every member of a group observes remembrance.</a:t>
            </a:r>
          </a:p>
          <a:p xmlns:a="http://schemas.openxmlformats.org/drawingml/2006/main">
            <a:r>
              <a:t>Watch for: Remembering is not the same as celebrating conflict. No personal bereavement disclosure is required.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C51; RE C205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https://www.britishlegion.org.uk/get-involved/remembrance/the-poppy</a:t>
            </a:r>
          </a:p>
          <a:p xmlns:a="http://schemas.openxmlformats.org/drawingml/2006/main">
            <a:r>
              <a:t>https://www.biblegateway.com/passage/?search=Matthew+5:9&amp;version=KJV</a:t>
            </a:r>
          </a:p>
          <a:p xmlns:a="http://schemas.openxmlformats.org/drawingml/2006/main">
            <a:r>
              <a:t>https://humanists.uk/humanism-explained/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1f963f38b0b43b4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2ebe4177974d41f3" /><Relationship Type="http://schemas.openxmlformats.org/officeDocument/2006/relationships/slideLayout" Target="/ppt/slideLayouts/slideLayout1.xml" Id="R0285757609f0417c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0285757609f0417c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bf75c11c908461e" /><Relationship Type="http://schemas.openxmlformats.org/officeDocument/2006/relationships/image" Target="/ppt/media/image.png" Id="Rb4faa5ab4b0442d8" /><Relationship Type="http://schemas.openxmlformats.org/officeDocument/2006/relationships/notesSlide" Target="/ppt/notesSlides/notesSlide1.xml" Id="Rc17d008d644f4a2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9a99fba5fbf4d43" /><Relationship Type="http://schemas.openxmlformats.org/officeDocument/2006/relationships/notesSlide" Target="/ppt/notesSlides/notesSlide2.xml" Id="R741ea7cabe4447bf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e29a3a867f74492" /><Relationship Type="http://schemas.openxmlformats.org/officeDocument/2006/relationships/notesSlide" Target="/ppt/notesSlides/notesSlide3.xml" Id="R05125aeb1b3f4e5a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3be9e2f91ac48a6" /><Relationship Type="http://schemas.openxmlformats.org/officeDocument/2006/relationships/notesSlide" Target="/ppt/notesSlides/notesSlide4.xml" Id="R47c2cee3481b4e3c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eb98d694a7f41a4" /><Relationship Type="http://schemas.openxmlformats.org/officeDocument/2006/relationships/notesSlide" Target="/ppt/notesSlides/notesSlide5.xml" Id="R35aa04f290b24d1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2238fd31ffd47e5" /><Relationship Type="http://schemas.openxmlformats.org/officeDocument/2006/relationships/notesSlide" Target="/ppt/notesSlides/notesSlide6.xml" Id="R53dc674496a74ad6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c624d37d4134da9" /><Relationship Type="http://schemas.openxmlformats.org/officeDocument/2006/relationships/notesSlide" Target="/ppt/notesSlides/notesSlide7.xml" Id="Rc1a504ffc6f74534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41b6597eaef44bb" /><Relationship Type="http://schemas.openxmlformats.org/officeDocument/2006/relationships/notesSlide" Target="/ppt/notesSlides/notesSlide8.xml" Id="Rfc0c91bcf722458d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0337a0009ec400e" /><Relationship Type="http://schemas.openxmlformats.org/officeDocument/2006/relationships/notesSlide" Target="/ppt/notesSlides/notesSlide9.xml" Id="Rde3f0b665b2442e1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100">
            <a:extLst xmlns:a="http://schemas.openxmlformats.org/drawingml/2006/main">
              <a:ext uri="{FF2B5EF4-FFF2-40B4-BE49-F238E27FC236}">
                <a16:creationId xmlns:a16="http://schemas.microsoft.com/office/drawing/2014/main" id="{F45D6573-1EA3-4A4F-8805-C707FC49F9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101">
            <a:extLst xmlns:a="http://schemas.openxmlformats.org/drawingml/2006/main">
              <a:ext uri="{FF2B5EF4-FFF2-40B4-BE49-F238E27FC236}">
                <a16:creationId xmlns:a16="http://schemas.microsoft.com/office/drawing/2014/main" id="{A24E21A6-DD37-4033-AA1F-EED2E948A9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6</a:t>
            </a:r>
          </a:p>
        </p:txBody>
      </p:sp>
      <p:sp>
        <p:nvSpPr>
          <p:cNvPr id="3" name="shape-102">
            <a:extLst xmlns:a="http://schemas.openxmlformats.org/drawingml/2006/main">
              <a:ext uri="{FF2B5EF4-FFF2-40B4-BE49-F238E27FC236}">
                <a16:creationId xmlns:a16="http://schemas.microsoft.com/office/drawing/2014/main" id="{5B60495E-4484-4B5F-9029-51DE0F6A31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An account with evidence</a:t>
            </a:r>
          </a:p>
        </p:txBody>
      </p:sp>
      <p:sp>
        <p:nvSpPr>
          <p:cNvPr id="4" name="shape-103">
            <a:extLst xmlns:a="http://schemas.openxmlformats.org/drawingml/2006/main">
              <a:ext uri="{FF2B5EF4-FFF2-40B4-BE49-F238E27FC236}">
                <a16:creationId xmlns:a16="http://schemas.microsoft.com/office/drawing/2014/main" id="{ACEB5EED-56DA-453F-80F0-227C752DDE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04">
            <a:extLst xmlns:a="http://schemas.openxmlformats.org/drawingml/2006/main">
              <a:ext uri="{FF2B5EF4-FFF2-40B4-BE49-F238E27FC236}">
                <a16:creationId xmlns:a16="http://schemas.microsoft.com/office/drawing/2014/main" id="{41C999EB-3B71-4E26-89BB-DEFA680F7A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05">
            <a:extLst xmlns:a="http://schemas.openxmlformats.org/drawingml/2006/main">
              <a:ext uri="{FF2B5EF4-FFF2-40B4-BE49-F238E27FC236}">
                <a16:creationId xmlns:a16="http://schemas.microsoft.com/office/drawing/2014/main" id="{B4F53BEB-499F-4B95-8BAE-473C8FBCE5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106">
            <a:extLst xmlns:a="http://schemas.openxmlformats.org/drawingml/2006/main">
              <a:ext uri="{FF2B5EF4-FFF2-40B4-BE49-F238E27FC236}">
                <a16:creationId xmlns:a16="http://schemas.microsoft.com/office/drawing/2014/main" id="{A0C086B2-7DFA-4107-B6D4-DF74B698A6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a connected account and explain a viewpoint on peace.</a:t>
            </a:r>
          </a:p>
        </p:txBody>
      </p:sp>
      <p:sp>
        <p:nvSpPr>
          <p:cNvPr id="8" name="shape-107">
            <a:extLst xmlns:a="http://schemas.openxmlformats.org/drawingml/2006/main">
              <a:ext uri="{FF2B5EF4-FFF2-40B4-BE49-F238E27FC236}">
                <a16:creationId xmlns:a16="http://schemas.microsoft.com/office/drawing/2014/main" id="{0E8785CA-5B5D-4081-940A-B496782DE7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b4faa5ab4b0442d8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304529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108">
            <a:extLst xmlns:a="http://schemas.openxmlformats.org/drawingml/2006/main">
              <a:ext uri="{FF2B5EF4-FFF2-40B4-BE49-F238E27FC236}">
                <a16:creationId xmlns:a16="http://schemas.microsoft.com/office/drawing/2014/main" id="{83A0B216-BCAB-4B1C-B707-27B6F162A6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109">
            <a:extLst xmlns:a="http://schemas.openxmlformats.org/drawingml/2006/main">
              <a:ext uri="{FF2B5EF4-FFF2-40B4-BE49-F238E27FC236}">
                <a16:creationId xmlns:a16="http://schemas.microsoft.com/office/drawing/2014/main" id="{C35F572A-17F0-4EAA-8AF3-A1F452EAA5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6</a:t>
            </a:r>
          </a:p>
        </p:txBody>
      </p:sp>
      <p:sp>
        <p:nvSpPr>
          <p:cNvPr id="3" name="shape-110">
            <a:extLst xmlns:a="http://schemas.openxmlformats.org/drawingml/2006/main">
              <a:ext uri="{FF2B5EF4-FFF2-40B4-BE49-F238E27FC236}">
                <a16:creationId xmlns:a16="http://schemas.microsoft.com/office/drawing/2014/main" id="{665F513D-6E0D-43BA-A4C6-BBD343142A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111">
            <a:extLst xmlns:a="http://schemas.openxmlformats.org/drawingml/2006/main">
              <a:ext uri="{FF2B5EF4-FFF2-40B4-BE49-F238E27FC236}">
                <a16:creationId xmlns:a16="http://schemas.microsoft.com/office/drawing/2014/main" id="{51C26A7E-729B-4678-9D2C-7CFF687CAF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12">
            <a:extLst xmlns:a="http://schemas.openxmlformats.org/drawingml/2006/main">
              <a:ext uri="{FF2B5EF4-FFF2-40B4-BE49-F238E27FC236}">
                <a16:creationId xmlns:a16="http://schemas.microsoft.com/office/drawing/2014/main" id="{AFCC6779-F9F8-429D-913B-D8B305FB7A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13">
            <a:extLst xmlns:a="http://schemas.openxmlformats.org/drawingml/2006/main">
              <a:ext uri="{FF2B5EF4-FFF2-40B4-BE49-F238E27FC236}">
                <a16:creationId xmlns:a16="http://schemas.microsoft.com/office/drawing/2014/main" id="{C5E46289-E37B-4A2E-AD27-A4BFB0B84A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114">
            <a:extLst xmlns:a="http://schemas.openxmlformats.org/drawingml/2006/main">
              <a:ext uri="{FF2B5EF4-FFF2-40B4-BE49-F238E27FC236}">
                <a16:creationId xmlns:a16="http://schemas.microsoft.com/office/drawing/2014/main" id="{054F2D30-D7E4-4232-A810-D9544AAA00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SECONDARY TEACHING SUMMARY: The National Archives and UK Parliament.</a:t>
            </a:r>
          </a:p>
        </p:txBody>
      </p:sp>
      <p:sp>
        <p:nvSpPr>
          <p:cNvPr id="8" name="shape-115">
            <a:extLst xmlns:a="http://schemas.openxmlformats.org/drawingml/2006/main">
              <a:ext uri="{FF2B5EF4-FFF2-40B4-BE49-F238E27FC236}">
                <a16:creationId xmlns:a16="http://schemas.microsoft.com/office/drawing/2014/main" id="{7FB95440-462A-4508-B26F-2A5A7DC60E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116">
            <a:extLst xmlns:a="http://schemas.openxmlformats.org/drawingml/2006/main">
              <a:ext uri="{FF2B5EF4-FFF2-40B4-BE49-F238E27FC236}">
                <a16:creationId xmlns:a16="http://schemas.microsoft.com/office/drawing/2014/main" id="{EE412EAB-A4A5-458C-8EDE-583484D965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In 1948, Empire Windrush brought passengers from the Caribbean to Britain.</a:t>
            </a:r>
          </a:p>
        </p:txBody>
      </p:sp>
      <p:sp>
        <p:nvSpPr>
          <p:cNvPr id="10" name="shape-117">
            <a:extLst xmlns:a="http://schemas.openxmlformats.org/drawingml/2006/main">
              <a:ext uri="{FF2B5EF4-FFF2-40B4-BE49-F238E27FC236}">
                <a16:creationId xmlns:a16="http://schemas.microsoft.com/office/drawing/2014/main" id="{5B61E88F-6245-4DC1-ABAF-FEDE3F3C9F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118">
            <a:extLst xmlns:a="http://schemas.openxmlformats.org/drawingml/2006/main">
              <a:ext uri="{FF2B5EF4-FFF2-40B4-BE49-F238E27FC236}">
                <a16:creationId xmlns:a16="http://schemas.microsoft.com/office/drawing/2014/main" id="{94B523E4-6499-4AAA-82FD-75A1C29294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In 1963, Bristol campaigners opposed a bus company's racial discrimination.</a:t>
            </a:r>
          </a:p>
        </p:txBody>
      </p:sp>
      <p:sp>
        <p:nvSpPr>
          <p:cNvPr id="12" name="shape-119">
            <a:extLst xmlns:a="http://schemas.openxmlformats.org/drawingml/2006/main">
              <a:ext uri="{FF2B5EF4-FFF2-40B4-BE49-F238E27FC236}">
                <a16:creationId xmlns:a16="http://schemas.microsoft.com/office/drawing/2014/main" id="{5279A343-C3F9-47AB-BC4E-61D23F64A6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120">
            <a:extLst xmlns:a="http://schemas.openxmlformats.org/drawingml/2006/main">
              <a:ext uri="{FF2B5EF4-FFF2-40B4-BE49-F238E27FC236}">
                <a16:creationId xmlns:a16="http://schemas.microsoft.com/office/drawing/2014/main" id="{1BF0F8E3-5235-4A03-BB67-8AD99818ED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Paul Stephenson and other organisers helped lead that campaign.</a:t>
            </a:r>
          </a:p>
        </p:txBody>
      </p:sp>
      <p:sp>
        <p:nvSpPr>
          <p:cNvPr id="14" name="shape-121">
            <a:extLst xmlns:a="http://schemas.openxmlformats.org/drawingml/2006/main">
              <a:ext uri="{FF2B5EF4-FFF2-40B4-BE49-F238E27FC236}">
                <a16:creationId xmlns:a16="http://schemas.microsoft.com/office/drawing/2014/main" id="{C7026450-C7F0-4C25-AAC7-938018391D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122">
            <a:extLst xmlns:a="http://schemas.openxmlformats.org/drawingml/2006/main">
              <a:ext uri="{FF2B5EF4-FFF2-40B4-BE49-F238E27FC236}">
                <a16:creationId xmlns:a16="http://schemas.microsoft.com/office/drawing/2014/main" id="{43BBD455-434C-4377-B94A-462EEC6385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D. The 1965 Race Relations Act prohibited racial discrimination in some public places.</a:t>
            </a:r>
          </a:p>
        </p:txBody>
      </p:sp>
    </p:spTree>
    <p:extLst>
      <p:ext uri="{BB962C8B-B14F-4D97-AF65-F5344CB8AC3E}">
        <p14:creationId xmlns:p14="http://schemas.microsoft.com/office/powerpoint/2010/main" val="1249284720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123">
            <a:extLst xmlns:a="http://schemas.openxmlformats.org/drawingml/2006/main">
              <a:ext uri="{FF2B5EF4-FFF2-40B4-BE49-F238E27FC236}">
                <a16:creationId xmlns:a16="http://schemas.microsoft.com/office/drawing/2014/main" id="{430B6EDA-787A-412E-BA32-1A2E9D2365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124">
            <a:extLst xmlns:a="http://schemas.openxmlformats.org/drawingml/2006/main">
              <a:ext uri="{FF2B5EF4-FFF2-40B4-BE49-F238E27FC236}">
                <a16:creationId xmlns:a16="http://schemas.microsoft.com/office/drawing/2014/main" id="{7D785DC2-8883-433F-B408-BDD9F9B541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6</a:t>
            </a:r>
          </a:p>
        </p:txBody>
      </p:sp>
      <p:sp>
        <p:nvSpPr>
          <p:cNvPr id="3" name="shape-125">
            <a:extLst xmlns:a="http://schemas.openxmlformats.org/drawingml/2006/main">
              <a:ext uri="{FF2B5EF4-FFF2-40B4-BE49-F238E27FC236}">
                <a16:creationId xmlns:a16="http://schemas.microsoft.com/office/drawing/2014/main" id="{7C8CB4EC-8333-4831-9518-785431CAA2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126">
            <a:extLst xmlns:a="http://schemas.openxmlformats.org/drawingml/2006/main">
              <a:ext uri="{FF2B5EF4-FFF2-40B4-BE49-F238E27FC236}">
                <a16:creationId xmlns:a16="http://schemas.microsoft.com/office/drawing/2014/main" id="{029D772F-F79F-47B2-A9C5-C5EDC1F8E4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27">
            <a:extLst xmlns:a="http://schemas.openxmlformats.org/drawingml/2006/main">
              <a:ext uri="{FF2B5EF4-FFF2-40B4-BE49-F238E27FC236}">
                <a16:creationId xmlns:a16="http://schemas.microsoft.com/office/drawing/2014/main" id="{EA9516AF-2992-4921-8B44-39CBF39B2B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28">
            <a:extLst xmlns:a="http://schemas.openxmlformats.org/drawingml/2006/main">
              <a:ext uri="{FF2B5EF4-FFF2-40B4-BE49-F238E27FC236}">
                <a16:creationId xmlns:a16="http://schemas.microsoft.com/office/drawing/2014/main" id="{1426E2D3-1EA1-4529-8D0F-D9D8BD9DC6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129">
            <a:extLst xmlns:a="http://schemas.openxmlformats.org/drawingml/2006/main">
              <a:ext uri="{FF2B5EF4-FFF2-40B4-BE49-F238E27FC236}">
                <a16:creationId xmlns:a16="http://schemas.microsoft.com/office/drawing/2014/main" id="{910FF225-FFAD-4802-82FD-9C2077636C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130">
            <a:extLst xmlns:a="http://schemas.openxmlformats.org/drawingml/2006/main">
              <a:ext uri="{FF2B5EF4-FFF2-40B4-BE49-F238E27FC236}">
                <a16:creationId xmlns:a16="http://schemas.microsoft.com/office/drawing/2014/main" id="{D72960FB-7527-4ECE-98D9-F396477970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Question: How did people challenge unfair treatment in Britain?</a:t>
            </a:r>
          </a:p>
        </p:txBody>
      </p:sp>
      <p:sp>
        <p:nvSpPr>
          <p:cNvPr id="9" name="shape-131">
            <a:extLst xmlns:a="http://schemas.openxmlformats.org/drawingml/2006/main">
              <a:ext uri="{FF2B5EF4-FFF2-40B4-BE49-F238E27FC236}">
                <a16:creationId xmlns:a16="http://schemas.microsoft.com/office/drawing/2014/main" id="{6ACE2DAB-CA8D-4D58-A0E7-D6EBBD0E17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132">
            <a:extLst xmlns:a="http://schemas.openxmlformats.org/drawingml/2006/main">
              <a:ext uri="{FF2B5EF4-FFF2-40B4-BE49-F238E27FC236}">
                <a16:creationId xmlns:a16="http://schemas.microsoft.com/office/drawing/2014/main" id="{E75A619B-3130-4331-9521-2D176B9B7B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a claim, selected evidence and explanation. Qualify claims that go beyond the sources.</a:t>
            </a:r>
          </a:p>
        </p:txBody>
      </p:sp>
      <p:sp>
        <p:nvSpPr>
          <p:cNvPr id="11" name="shape-133">
            <a:extLst xmlns:a="http://schemas.openxmlformats.org/drawingml/2006/main">
              <a:ext uri="{FF2B5EF4-FFF2-40B4-BE49-F238E27FC236}">
                <a16:creationId xmlns:a16="http://schemas.microsoft.com/office/drawing/2014/main" id="{245A6677-F861-4962-81B8-4B14FE3742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154876097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134">
            <a:extLst xmlns:a="http://schemas.openxmlformats.org/drawingml/2006/main">
              <a:ext uri="{FF2B5EF4-FFF2-40B4-BE49-F238E27FC236}">
                <a16:creationId xmlns:a16="http://schemas.microsoft.com/office/drawing/2014/main" id="{151FB7F1-79C3-4BAC-9E43-0E504AD02C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135">
            <a:extLst xmlns:a="http://schemas.openxmlformats.org/drawingml/2006/main">
              <a:ext uri="{FF2B5EF4-FFF2-40B4-BE49-F238E27FC236}">
                <a16:creationId xmlns:a16="http://schemas.microsoft.com/office/drawing/2014/main" id="{582321B8-23E2-43C3-B3C6-DE299490D5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6</a:t>
            </a:r>
          </a:p>
        </p:txBody>
      </p:sp>
      <p:sp>
        <p:nvSpPr>
          <p:cNvPr id="3" name="shape-136">
            <a:extLst xmlns:a="http://schemas.openxmlformats.org/drawingml/2006/main">
              <a:ext uri="{FF2B5EF4-FFF2-40B4-BE49-F238E27FC236}">
                <a16:creationId xmlns:a16="http://schemas.microsoft.com/office/drawing/2014/main" id="{CC98989B-8151-447B-9AC0-761AF017FE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137">
            <a:extLst xmlns:a="http://schemas.openxmlformats.org/drawingml/2006/main">
              <a:ext uri="{FF2B5EF4-FFF2-40B4-BE49-F238E27FC236}">
                <a16:creationId xmlns:a16="http://schemas.microsoft.com/office/drawing/2014/main" id="{C3BE6910-F5D0-4FF6-9801-4C7CBE5F82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38">
            <a:extLst xmlns:a="http://schemas.openxmlformats.org/drawingml/2006/main">
              <a:ext uri="{FF2B5EF4-FFF2-40B4-BE49-F238E27FC236}">
                <a16:creationId xmlns:a16="http://schemas.microsoft.com/office/drawing/2014/main" id="{AB67F9D0-95E0-40CB-ACD6-15D9575FDE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39">
            <a:extLst xmlns:a="http://schemas.openxmlformats.org/drawingml/2006/main">
              <a:ext uri="{FF2B5EF4-FFF2-40B4-BE49-F238E27FC236}">
                <a16:creationId xmlns:a16="http://schemas.microsoft.com/office/drawing/2014/main" id="{6DD1B1E5-6F2E-4A4E-A973-EDBB55BD4B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140">
            <a:extLst xmlns:a="http://schemas.openxmlformats.org/drawingml/2006/main">
              <a:ext uri="{FF2B5EF4-FFF2-40B4-BE49-F238E27FC236}">
                <a16:creationId xmlns:a16="http://schemas.microsoft.com/office/drawing/2014/main" id="{00A9ACF4-06E1-4E70-89FC-6592453348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ending is defensible?</a:t>
            </a:r>
          </a:p>
        </p:txBody>
      </p:sp>
      <p:sp>
        <p:nvSpPr>
          <p:cNvPr id="8" name="shape-141">
            <a:extLst xmlns:a="http://schemas.openxmlformats.org/drawingml/2006/main">
              <a:ext uri="{FF2B5EF4-FFF2-40B4-BE49-F238E27FC236}">
                <a16:creationId xmlns:a16="http://schemas.microsoft.com/office/drawing/2014/main" id="{223286DF-E2AA-4CC8-A504-38A856759D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142">
            <a:extLst xmlns:a="http://schemas.openxmlformats.org/drawingml/2006/main">
              <a:ext uri="{FF2B5EF4-FFF2-40B4-BE49-F238E27FC236}">
                <a16:creationId xmlns:a16="http://schemas.microsoft.com/office/drawing/2014/main" id="{CA561B63-2DA8-425D-AB5A-56D9386A7A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All unfairness ended in 1965.</a:t>
            </a:r>
          </a:p>
        </p:txBody>
      </p:sp>
      <p:sp>
        <p:nvSpPr>
          <p:cNvPr id="10" name="shape-143">
            <a:extLst xmlns:a="http://schemas.openxmlformats.org/drawingml/2006/main">
              <a:ext uri="{FF2B5EF4-FFF2-40B4-BE49-F238E27FC236}">
                <a16:creationId xmlns:a16="http://schemas.microsoft.com/office/drawing/2014/main" id="{EF606F4D-673E-48D7-98AD-6528C21990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144">
            <a:extLst xmlns:a="http://schemas.openxmlformats.org/drawingml/2006/main">
              <a:ext uri="{FF2B5EF4-FFF2-40B4-BE49-F238E27FC236}">
                <a16:creationId xmlns:a16="http://schemas.microsoft.com/office/drawing/2014/main" id="{69B8CA0A-CE17-4C76-9BF6-B0C30FBB1F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Campaigns and legal change challenged some barriers.</a:t>
            </a:r>
          </a:p>
        </p:txBody>
      </p:sp>
      <p:sp>
        <p:nvSpPr>
          <p:cNvPr id="12" name="shape-145">
            <a:extLst xmlns:a="http://schemas.openxmlformats.org/drawingml/2006/main">
              <a:ext uri="{FF2B5EF4-FFF2-40B4-BE49-F238E27FC236}">
                <a16:creationId xmlns:a16="http://schemas.microsoft.com/office/drawing/2014/main" id="{F7BDAB52-A159-4BB2-982B-DB9C0FD113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146">
            <a:extLst xmlns:a="http://schemas.openxmlformats.org/drawingml/2006/main">
              <a:ext uri="{FF2B5EF4-FFF2-40B4-BE49-F238E27FC236}">
                <a16:creationId xmlns:a16="http://schemas.microsoft.com/office/drawing/2014/main" id="{A050540F-8EAC-42B1-8FFC-41205A59F6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Only one person acted.</a:t>
            </a:r>
          </a:p>
        </p:txBody>
      </p:sp>
      <p:sp>
        <p:nvSpPr>
          <p:cNvPr id="14" name="shape-147">
            <a:extLst xmlns:a="http://schemas.openxmlformats.org/drawingml/2006/main">
              <a:ext uri="{FF2B5EF4-FFF2-40B4-BE49-F238E27FC236}">
                <a16:creationId xmlns:a16="http://schemas.microsoft.com/office/drawing/2014/main" id="{D12F7CE0-A92F-4FC7-9390-A3C1123799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96091657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148">
            <a:extLst xmlns:a="http://schemas.openxmlformats.org/drawingml/2006/main">
              <a:ext uri="{FF2B5EF4-FFF2-40B4-BE49-F238E27FC236}">
                <a16:creationId xmlns:a16="http://schemas.microsoft.com/office/drawing/2014/main" id="{D6DE9E32-A8EB-4E7F-96BA-67E37F50B5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149">
            <a:extLst xmlns:a="http://schemas.openxmlformats.org/drawingml/2006/main">
              <a:ext uri="{FF2B5EF4-FFF2-40B4-BE49-F238E27FC236}">
                <a16:creationId xmlns:a16="http://schemas.microsoft.com/office/drawing/2014/main" id="{F94D5CC5-B3C8-4E74-86C3-1CADDE2C00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6</a:t>
            </a:r>
          </a:p>
        </p:txBody>
      </p:sp>
      <p:sp>
        <p:nvSpPr>
          <p:cNvPr id="3" name="shape-150">
            <a:extLst xmlns:a="http://schemas.openxmlformats.org/drawingml/2006/main">
              <a:ext uri="{FF2B5EF4-FFF2-40B4-BE49-F238E27FC236}">
                <a16:creationId xmlns:a16="http://schemas.microsoft.com/office/drawing/2014/main" id="{1D2CDB7E-5B2C-4FCF-9D2E-2E9D2FD0E0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151">
            <a:extLst xmlns:a="http://schemas.openxmlformats.org/drawingml/2006/main">
              <a:ext uri="{FF2B5EF4-FFF2-40B4-BE49-F238E27FC236}">
                <a16:creationId xmlns:a16="http://schemas.microsoft.com/office/drawing/2014/main" id="{FBE1DAD6-A286-4DC1-A7AE-82D662CCD8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52">
            <a:extLst xmlns:a="http://schemas.openxmlformats.org/drawingml/2006/main">
              <a:ext uri="{FF2B5EF4-FFF2-40B4-BE49-F238E27FC236}">
                <a16:creationId xmlns:a16="http://schemas.microsoft.com/office/drawing/2014/main" id="{01CDBA72-FB9B-4A1B-B3F8-E8E15953C4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53">
            <a:extLst xmlns:a="http://schemas.openxmlformats.org/drawingml/2006/main">
              <a:ext uri="{FF2B5EF4-FFF2-40B4-BE49-F238E27FC236}">
                <a16:creationId xmlns:a16="http://schemas.microsoft.com/office/drawing/2014/main" id="{E10014BA-A2EA-411E-9577-928E7F14E0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154">
            <a:extLst xmlns:a="http://schemas.openxmlformats.org/drawingml/2006/main">
              <a:ext uri="{FF2B5EF4-FFF2-40B4-BE49-F238E27FC236}">
                <a16:creationId xmlns:a16="http://schemas.microsoft.com/office/drawing/2014/main" id="{70A4366E-88B8-43F3-8416-5E66BF8D9F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B</a:t>
            </a:r>
          </a:p>
        </p:txBody>
      </p:sp>
      <p:sp>
        <p:nvSpPr>
          <p:cNvPr id="8" name="shape-155">
            <a:extLst xmlns:a="http://schemas.openxmlformats.org/drawingml/2006/main">
              <a:ext uri="{FF2B5EF4-FFF2-40B4-BE49-F238E27FC236}">
                <a16:creationId xmlns:a16="http://schemas.microsoft.com/office/drawing/2014/main" id="{DA1158C8-6D9D-4ED0-B2F2-B213B485E2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It fits the evidence and avoids total or single-cause claims.</a:t>
            </a:r>
          </a:p>
        </p:txBody>
      </p:sp>
      <p:sp>
        <p:nvSpPr>
          <p:cNvPr id="9" name="shape-156">
            <a:extLst xmlns:a="http://schemas.openxmlformats.org/drawingml/2006/main">
              <a:ext uri="{FF2B5EF4-FFF2-40B4-BE49-F238E27FC236}">
                <a16:creationId xmlns:a16="http://schemas.microsoft.com/office/drawing/2014/main" id="{A5018D0E-B696-452E-A1BE-851247EF60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67782441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shape-157">
            <a:extLst xmlns:a="http://schemas.openxmlformats.org/drawingml/2006/main">
              <a:ext uri="{FF2B5EF4-FFF2-40B4-BE49-F238E27FC236}">
                <a16:creationId xmlns:a16="http://schemas.microsoft.com/office/drawing/2014/main" id="{ED1DD6E0-7AA6-431B-BFD4-A061476C7F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158">
            <a:extLst xmlns:a="http://schemas.openxmlformats.org/drawingml/2006/main">
              <a:ext uri="{FF2B5EF4-FFF2-40B4-BE49-F238E27FC236}">
                <a16:creationId xmlns:a16="http://schemas.microsoft.com/office/drawing/2014/main" id="{BC7EC959-E90E-4A04-A73A-6048164B17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6</a:t>
            </a:r>
          </a:p>
        </p:txBody>
      </p:sp>
      <p:sp>
        <p:nvSpPr>
          <p:cNvPr id="3" name="shape-159">
            <a:extLst xmlns:a="http://schemas.openxmlformats.org/drawingml/2006/main">
              <a:ext uri="{FF2B5EF4-FFF2-40B4-BE49-F238E27FC236}">
                <a16:creationId xmlns:a16="http://schemas.microsoft.com/office/drawing/2014/main" id="{AA8F214B-BFFD-48A4-B37A-0199131FF8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Beliefs and values</a:t>
            </a:r>
          </a:p>
        </p:txBody>
      </p:sp>
      <p:sp>
        <p:nvSpPr>
          <p:cNvPr id="4" name="shape-160">
            <a:extLst xmlns:a="http://schemas.openxmlformats.org/drawingml/2006/main">
              <a:ext uri="{FF2B5EF4-FFF2-40B4-BE49-F238E27FC236}">
                <a16:creationId xmlns:a16="http://schemas.microsoft.com/office/drawing/2014/main" id="{C6D23EAC-9402-47CA-BA62-D7EF1BD584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61">
            <a:extLst xmlns:a="http://schemas.openxmlformats.org/drawingml/2006/main">
              <a:ext uri="{FF2B5EF4-FFF2-40B4-BE49-F238E27FC236}">
                <a16:creationId xmlns:a16="http://schemas.microsoft.com/office/drawing/2014/main" id="{F8E385E8-3E4D-42B5-9F50-C4AB25E04E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62">
            <a:extLst xmlns:a="http://schemas.openxmlformats.org/drawingml/2006/main">
              <a:ext uri="{FF2B5EF4-FFF2-40B4-BE49-F238E27FC236}">
                <a16:creationId xmlns:a16="http://schemas.microsoft.com/office/drawing/2014/main" id="{50892DB8-75DF-4B69-B263-1DF946A24D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Source board · within lesson time</a:t>
            </a:r>
          </a:p>
        </p:txBody>
      </p:sp>
      <p:sp>
        <p:nvSpPr>
          <p:cNvPr id="7" name="shape-163">
            <a:extLst xmlns:a="http://schemas.openxmlformats.org/drawingml/2006/main">
              <a:ext uri="{FF2B5EF4-FFF2-40B4-BE49-F238E27FC236}">
                <a16:creationId xmlns:a16="http://schemas.microsoft.com/office/drawing/2014/main" id="{22BFF00E-82EA-497A-8E10-D434E46581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047875"/>
            <a:ext cx="107632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RE SOURCE SUMMARIES / FICTIONAL APPLICATIONS — see staff references.</a:t>
            </a:r>
          </a:p>
        </p:txBody>
      </p:sp>
      <p:sp>
        <p:nvSpPr>
          <p:cNvPr id="8" name="shape-164">
            <a:extLst xmlns:a="http://schemas.openxmlformats.org/drawingml/2006/main">
              <a:ext uri="{FF2B5EF4-FFF2-40B4-BE49-F238E27FC236}">
                <a16:creationId xmlns:a16="http://schemas.microsoft.com/office/drawing/2014/main" id="{37520AFD-6EAB-41D0-B18F-C39A7362FD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289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165">
            <a:extLst xmlns:a="http://schemas.openxmlformats.org/drawingml/2006/main">
              <a:ext uri="{FF2B5EF4-FFF2-40B4-BE49-F238E27FC236}">
                <a16:creationId xmlns:a16="http://schemas.microsoft.com/office/drawing/2014/main" id="{044B7E44-0F19-4983-8ABB-BE7FFEC627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28925"/>
            <a:ext cx="100012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R1. The Royal British Legion links remembrance with hope for peace and says wearing a poppy is a choice.</a:t>
            </a:r>
          </a:p>
        </p:txBody>
      </p:sp>
      <p:sp>
        <p:nvSpPr>
          <p:cNvPr id="10" name="shape-166">
            <a:extLst xmlns:a="http://schemas.openxmlformats.org/drawingml/2006/main">
              <a:ext uri="{FF2B5EF4-FFF2-40B4-BE49-F238E27FC236}">
                <a16:creationId xmlns:a16="http://schemas.microsoft.com/office/drawing/2014/main" id="{9AA76470-3613-449A-A5D8-14D92A5881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766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167">
            <a:extLst xmlns:a="http://schemas.openxmlformats.org/drawingml/2006/main">
              <a:ext uri="{FF2B5EF4-FFF2-40B4-BE49-F238E27FC236}">
                <a16:creationId xmlns:a16="http://schemas.microsoft.com/office/drawing/2014/main" id="{F4C7ED83-015D-4CEA-A21A-289EFC381B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876675"/>
            <a:ext cx="100012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A1. Matthew 5:9 presents Jesus praising people who make peace.</a:t>
            </a:r>
          </a:p>
        </p:txBody>
      </p:sp>
      <p:sp>
        <p:nvSpPr>
          <p:cNvPr id="12" name="shape-168">
            <a:extLst xmlns:a="http://schemas.openxmlformats.org/drawingml/2006/main">
              <a:ext uri="{FF2B5EF4-FFF2-40B4-BE49-F238E27FC236}">
                <a16:creationId xmlns:a16="http://schemas.microsoft.com/office/drawing/2014/main" id="{C81B5016-6D26-4AE2-B331-75F1BB0292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9244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169">
            <a:extLst xmlns:a="http://schemas.openxmlformats.org/drawingml/2006/main">
              <a:ext uri="{FF2B5EF4-FFF2-40B4-BE49-F238E27FC236}">
                <a16:creationId xmlns:a16="http://schemas.microsoft.com/office/drawing/2014/main" id="{BF21BAAC-EDC4-484C-ADEA-DA67C2722E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924425"/>
            <a:ext cx="100012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B1. Humanist ethical thinking can use empathy and experience to consider how actions affect others.</a:t>
            </a:r>
          </a:p>
        </p:txBody>
      </p:sp>
    </p:spTree>
    <p:extLst>
      <p:ext uri="{BB962C8B-B14F-4D97-AF65-F5344CB8AC3E}">
        <p14:creationId xmlns:p14="http://schemas.microsoft.com/office/powerpoint/2010/main" val="1060790363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170">
            <a:extLst xmlns:a="http://schemas.openxmlformats.org/drawingml/2006/main">
              <a:ext uri="{FF2B5EF4-FFF2-40B4-BE49-F238E27FC236}">
                <a16:creationId xmlns:a16="http://schemas.microsoft.com/office/drawing/2014/main" id="{967D153B-05BB-419C-BE54-E7C67AB4F3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171">
            <a:extLst xmlns:a="http://schemas.openxmlformats.org/drawingml/2006/main">
              <a:ext uri="{FF2B5EF4-FFF2-40B4-BE49-F238E27FC236}">
                <a16:creationId xmlns:a16="http://schemas.microsoft.com/office/drawing/2014/main" id="{3D07CD05-C388-48D5-A9CC-A43E4B7544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6</a:t>
            </a:r>
          </a:p>
        </p:txBody>
      </p:sp>
      <p:sp>
        <p:nvSpPr>
          <p:cNvPr id="3" name="shape-172">
            <a:extLst xmlns:a="http://schemas.openxmlformats.org/drawingml/2006/main">
              <a:ext uri="{FF2B5EF4-FFF2-40B4-BE49-F238E27FC236}">
                <a16:creationId xmlns:a16="http://schemas.microsoft.com/office/drawing/2014/main" id="{BA31C228-5C83-4E27-A230-17F5CFA988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173">
            <a:extLst xmlns:a="http://schemas.openxmlformats.org/drawingml/2006/main">
              <a:ext uri="{FF2B5EF4-FFF2-40B4-BE49-F238E27FC236}">
                <a16:creationId xmlns:a16="http://schemas.microsoft.com/office/drawing/2014/main" id="{96C80514-B0F4-4EE6-B65D-949CDAA3A8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74">
            <a:extLst xmlns:a="http://schemas.openxmlformats.org/drawingml/2006/main">
              <a:ext uri="{FF2B5EF4-FFF2-40B4-BE49-F238E27FC236}">
                <a16:creationId xmlns:a16="http://schemas.microsoft.com/office/drawing/2014/main" id="{7DBB97DA-DC0C-4B93-A19E-12A68BF47D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75">
            <a:extLst xmlns:a="http://schemas.openxmlformats.org/drawingml/2006/main">
              <a:ext uri="{FF2B5EF4-FFF2-40B4-BE49-F238E27FC236}">
                <a16:creationId xmlns:a16="http://schemas.microsoft.com/office/drawing/2014/main" id="{6D507413-6C7C-440A-884A-BF3F886B2B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176">
            <a:extLst xmlns:a="http://schemas.openxmlformats.org/drawingml/2006/main">
              <a:ext uri="{FF2B5EF4-FFF2-40B4-BE49-F238E27FC236}">
                <a16:creationId xmlns:a16="http://schemas.microsoft.com/office/drawing/2014/main" id="{6DB346F0-0BE9-451B-80AA-A6CEA414EA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177">
            <a:extLst xmlns:a="http://schemas.openxmlformats.org/drawingml/2006/main">
              <a:ext uri="{FF2B5EF4-FFF2-40B4-BE49-F238E27FC236}">
                <a16:creationId xmlns:a16="http://schemas.microsoft.com/office/drawing/2014/main" id="{CD6CDC26-ADEA-4CA2-AA1F-0B3D19F348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two connected paragraphs answering the question.</a:t>
            </a:r>
          </a:p>
        </p:txBody>
      </p:sp>
      <p:sp>
        <p:nvSpPr>
          <p:cNvPr id="9" name="shape-178">
            <a:extLst xmlns:a="http://schemas.openxmlformats.org/drawingml/2006/main">
              <a:ext uri="{FF2B5EF4-FFF2-40B4-BE49-F238E27FC236}">
                <a16:creationId xmlns:a16="http://schemas.microsoft.com/office/drawing/2014/main" id="{1C994733-3887-4774-A67B-9EBBB961F0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179">
            <a:extLst xmlns:a="http://schemas.openxmlformats.org/drawingml/2006/main">
              <a:ext uri="{FF2B5EF4-FFF2-40B4-BE49-F238E27FC236}">
                <a16:creationId xmlns:a16="http://schemas.microsoft.com/office/drawing/2014/main" id="{42D15929-620A-4448-83C0-AD9ADB589A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Add a source judgement: usefulness and limitation.</a:t>
            </a:r>
          </a:p>
        </p:txBody>
      </p:sp>
      <p:sp>
        <p:nvSpPr>
          <p:cNvPr id="11" name="shape-180">
            <a:extLst xmlns:a="http://schemas.openxmlformats.org/drawingml/2006/main">
              <a:ext uri="{FF2B5EF4-FFF2-40B4-BE49-F238E27FC236}">
                <a16:creationId xmlns:a16="http://schemas.microsoft.com/office/drawing/2014/main" id="{28D9074B-C63D-4308-97DB-8705AF9E7E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181">
            <a:extLst xmlns:a="http://schemas.openxmlformats.org/drawingml/2006/main">
              <a:ext uri="{FF2B5EF4-FFF2-40B4-BE49-F238E27FC236}">
                <a16:creationId xmlns:a16="http://schemas.microsoft.com/office/drawing/2014/main" id="{979FA890-4B96-4266-928D-625DA6C820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Using A1 and B1, suggest two different reasons for peaceful action. Use R1 to explain why this does not require identical remembrance practices.</a:t>
            </a:r>
          </a:p>
        </p:txBody>
      </p:sp>
    </p:spTree>
    <p:extLst>
      <p:ext uri="{BB962C8B-B14F-4D97-AF65-F5344CB8AC3E}">
        <p14:creationId xmlns:p14="http://schemas.microsoft.com/office/powerpoint/2010/main" val="1530356084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182">
            <a:extLst xmlns:a="http://schemas.openxmlformats.org/drawingml/2006/main">
              <a:ext uri="{FF2B5EF4-FFF2-40B4-BE49-F238E27FC236}">
                <a16:creationId xmlns:a16="http://schemas.microsoft.com/office/drawing/2014/main" id="{0FB28978-693D-4338-B8EE-6ADE65FC11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183">
            <a:extLst xmlns:a="http://schemas.openxmlformats.org/drawingml/2006/main">
              <a:ext uri="{FF2B5EF4-FFF2-40B4-BE49-F238E27FC236}">
                <a16:creationId xmlns:a16="http://schemas.microsoft.com/office/drawing/2014/main" id="{1B5CC22D-EAE8-430A-93F3-0BA56B7470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6</a:t>
            </a:r>
          </a:p>
        </p:txBody>
      </p:sp>
      <p:sp>
        <p:nvSpPr>
          <p:cNvPr id="3" name="shape-184">
            <a:extLst xmlns:a="http://schemas.openxmlformats.org/drawingml/2006/main">
              <a:ext uri="{FF2B5EF4-FFF2-40B4-BE49-F238E27FC236}">
                <a16:creationId xmlns:a16="http://schemas.microsoft.com/office/drawing/2014/main" id="{F3A2DDFF-FC45-49B2-A0F0-099CE4F6A3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185">
            <a:extLst xmlns:a="http://schemas.openxmlformats.org/drawingml/2006/main">
              <a:ext uri="{FF2B5EF4-FFF2-40B4-BE49-F238E27FC236}">
                <a16:creationId xmlns:a16="http://schemas.microsoft.com/office/drawing/2014/main" id="{15D26A5A-D067-4ACD-A904-8DA95D4B9C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86">
            <a:extLst xmlns:a="http://schemas.openxmlformats.org/drawingml/2006/main">
              <a:ext uri="{FF2B5EF4-FFF2-40B4-BE49-F238E27FC236}">
                <a16:creationId xmlns:a16="http://schemas.microsoft.com/office/drawing/2014/main" id="{151476FA-A4EC-40E8-BFAF-A1F13B2BC8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87">
            <a:extLst xmlns:a="http://schemas.openxmlformats.org/drawingml/2006/main">
              <a:ext uri="{FF2B5EF4-FFF2-40B4-BE49-F238E27FC236}">
                <a16:creationId xmlns:a16="http://schemas.microsoft.com/office/drawing/2014/main" id="{8A3CC635-34FA-4E84-A948-ECC402F115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188">
            <a:extLst xmlns:a="http://schemas.openxmlformats.org/drawingml/2006/main">
              <a:ext uri="{FF2B5EF4-FFF2-40B4-BE49-F238E27FC236}">
                <a16:creationId xmlns:a16="http://schemas.microsoft.com/office/drawing/2014/main" id="{4DBF7702-BDA0-45A9-8343-65602E90A3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189">
            <a:extLst xmlns:a="http://schemas.openxmlformats.org/drawingml/2006/main">
              <a:ext uri="{FF2B5EF4-FFF2-40B4-BE49-F238E27FC236}">
                <a16:creationId xmlns:a16="http://schemas.microsoft.com/office/drawing/2014/main" id="{323BFDB8-5F42-40D3-A7F8-47D16D76B7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Add evidence, improve a link, or mark a claim you cannot support.</a:t>
            </a:r>
          </a:p>
        </p:txBody>
      </p:sp>
      <p:sp>
        <p:nvSpPr>
          <p:cNvPr id="9" name="shape-190">
            <a:extLst xmlns:a="http://schemas.openxmlformats.org/drawingml/2006/main">
              <a:ext uri="{FF2B5EF4-FFF2-40B4-BE49-F238E27FC236}">
                <a16:creationId xmlns:a16="http://schemas.microsoft.com/office/drawing/2014/main" id="{1012DB4A-9753-4233-AA59-DBF74CBE2E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148955438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191">
            <a:extLst xmlns:a="http://schemas.openxmlformats.org/drawingml/2006/main">
              <a:ext uri="{FF2B5EF4-FFF2-40B4-BE49-F238E27FC236}">
                <a16:creationId xmlns:a16="http://schemas.microsoft.com/office/drawing/2014/main" id="{6E6C8565-0CE8-4B43-AD7C-1928D12FEF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192">
            <a:extLst xmlns:a="http://schemas.openxmlformats.org/drawingml/2006/main">
              <a:ext uri="{FF2B5EF4-FFF2-40B4-BE49-F238E27FC236}">
                <a16:creationId xmlns:a16="http://schemas.microsoft.com/office/drawing/2014/main" id="{829C9A69-07ED-4764-95E8-C480FF8F9E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6</a:t>
            </a:r>
          </a:p>
        </p:txBody>
      </p:sp>
      <p:sp>
        <p:nvSpPr>
          <p:cNvPr id="3" name="shape-193">
            <a:extLst xmlns:a="http://schemas.openxmlformats.org/drawingml/2006/main">
              <a:ext uri="{FF2B5EF4-FFF2-40B4-BE49-F238E27FC236}">
                <a16:creationId xmlns:a16="http://schemas.microsoft.com/office/drawing/2014/main" id="{B28BD7B7-89AC-49FE-9E4B-9DD3365523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194">
            <a:extLst xmlns:a="http://schemas.openxmlformats.org/drawingml/2006/main">
              <a:ext uri="{FF2B5EF4-FFF2-40B4-BE49-F238E27FC236}">
                <a16:creationId xmlns:a16="http://schemas.microsoft.com/office/drawing/2014/main" id="{E4EEF280-D2B9-4750-B358-F23651C68B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95">
            <a:extLst xmlns:a="http://schemas.openxmlformats.org/drawingml/2006/main">
              <a:ext uri="{FF2B5EF4-FFF2-40B4-BE49-F238E27FC236}">
                <a16:creationId xmlns:a16="http://schemas.microsoft.com/office/drawing/2014/main" id="{5AD0FA2D-45CB-43C3-9613-EF74C1A7C4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96">
            <a:extLst xmlns:a="http://schemas.openxmlformats.org/drawingml/2006/main">
              <a:ext uri="{FF2B5EF4-FFF2-40B4-BE49-F238E27FC236}">
                <a16:creationId xmlns:a16="http://schemas.microsoft.com/office/drawing/2014/main" id="{0506BDD9-4C99-4271-AD72-582FC6C218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197">
            <a:extLst xmlns:a="http://schemas.openxmlformats.org/drawingml/2006/main">
              <a:ext uri="{FF2B5EF4-FFF2-40B4-BE49-F238E27FC236}">
                <a16:creationId xmlns:a16="http://schemas.microsoft.com/office/drawing/2014/main" id="{DD2DC9A4-7291-4F6F-95B7-8D2C43EED6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claim is strongest, and what supports it?</a:t>
            </a:r>
          </a:p>
        </p:txBody>
      </p:sp>
      <p:sp>
        <p:nvSpPr>
          <p:cNvPr id="8" name="shape-198">
            <a:extLst xmlns:a="http://schemas.openxmlformats.org/drawingml/2006/main">
              <a:ext uri="{FF2B5EF4-FFF2-40B4-BE49-F238E27FC236}">
                <a16:creationId xmlns:a16="http://schemas.microsoft.com/office/drawing/2014/main" id="{BD322D1F-7186-4587-A16D-E711460D34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99599280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2026-09-05T19:35:22.7980000Z</dcterms:created>
  <dcterms:modified xsi:type="dcterms:W3CDTF">2026-09-05T19:35:22.7980000Z</dcterms:modified>
</coreProperties>
</file>