
<file path=[Content_Types].xml><?xml version="1.0" encoding="utf-8"?>
<Types xmlns="http://schemas.openxmlformats.org/package/2006/content-types">
  <Default Extension="xml" ContentType="application/vnd.openxmlformats-package.core-properties+xml"/>
  <Default Extension="png" ContentType="image/png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7d2b3ac2d94c4cdd" /><Relationship Type="http://schemas.openxmlformats.org/officeDocument/2006/relationships/extended-properties" Target="/docProps/app.xml" Id="R20c443e854ff4c5d" /><Relationship Type="http://schemas.openxmlformats.org/officeDocument/2006/relationships/officeDocument" Target="/ppt/presentation.xml" Id="R882b90da57054eee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273e47056a9d4877"/>
  </p:sldMasterIdLst>
  <p:notesMasterIdLst>
    <p:notesMasterId xmlns:r="http://schemas.openxmlformats.org/officeDocument/2006/relationships" r:id="Re08ccca3586f4c1e"/>
  </p:notesMasterIdLst>
  <p:sldIdLst>
    <p:sldId xmlns:r="http://schemas.openxmlformats.org/officeDocument/2006/relationships" id="256" r:id="Rda74275750d4496a"/>
    <p:sldId xmlns:r="http://schemas.openxmlformats.org/officeDocument/2006/relationships" id="257" r:id="R950643fa877744a9"/>
    <p:sldId xmlns:r="http://schemas.openxmlformats.org/officeDocument/2006/relationships" id="258" r:id="R4aede725847e483a"/>
    <p:sldId xmlns:r="http://schemas.openxmlformats.org/officeDocument/2006/relationships" id="259" r:id="R4c5bcb3c562b4b41"/>
    <p:sldId xmlns:r="http://schemas.openxmlformats.org/officeDocument/2006/relationships" id="260" r:id="Reb3aa16d7e094a63"/>
    <p:sldId xmlns:r="http://schemas.openxmlformats.org/officeDocument/2006/relationships" id="261" r:id="R289d427a8d2b4f32"/>
    <p:sldId xmlns:r="http://schemas.openxmlformats.org/officeDocument/2006/relationships" id="262" r:id="R4048d576205d4323"/>
    <p:sldId xmlns:r="http://schemas.openxmlformats.org/officeDocument/2006/relationships" id="263" r:id="R2c52aaf5c46b486f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9fcb3d0ccc9d436e" /><Relationship Type="http://schemas.openxmlformats.org/officeDocument/2006/relationships/slideMaster" Target="/ppt/slideMasters/slideMaster1.xml" Id="R273e47056a9d4877" /><Relationship Type="http://schemas.openxmlformats.org/officeDocument/2006/relationships/notesMaster" Target="/ppt/notesMasters/notesMaster1.xml" Id="Re08ccca3586f4c1e" /><Relationship Type="http://schemas.openxmlformats.org/officeDocument/2006/relationships/presProps" Target="/ppt/presProps.xml" Id="Rb616817dad434d6b" /><Relationship Type="http://schemas.openxmlformats.org/officeDocument/2006/relationships/tableStyles" Target="/ppt/tableStyles.xml" Id="Rc94d1fa0b815412f" /><Relationship Type="http://schemas.openxmlformats.org/officeDocument/2006/relationships/slide" Target="/ppt/slides/slide1.xml" Id="Rda74275750d4496a" /><Relationship Type="http://schemas.openxmlformats.org/officeDocument/2006/relationships/slide" Target="/ppt/slides/slide2.xml" Id="R950643fa877744a9" /><Relationship Type="http://schemas.openxmlformats.org/officeDocument/2006/relationships/slide" Target="/ppt/slides/slide3.xml" Id="R4aede725847e483a" /><Relationship Type="http://schemas.openxmlformats.org/officeDocument/2006/relationships/slide" Target="/ppt/slides/slide4.xml" Id="R4c5bcb3c562b4b41" /><Relationship Type="http://schemas.openxmlformats.org/officeDocument/2006/relationships/slide" Target="/ppt/slides/slide5.xml" Id="Reb3aa16d7e094a63" /><Relationship Type="http://schemas.openxmlformats.org/officeDocument/2006/relationships/slide" Target="/ppt/slides/slide6.xml" Id="R289d427a8d2b4f32" /><Relationship Type="http://schemas.openxmlformats.org/officeDocument/2006/relationships/slide" Target="/ppt/slides/slide7.xml" Id="R4048d576205d4323" /><Relationship Type="http://schemas.openxmlformats.org/officeDocument/2006/relationships/slide" Target="/ppt/slides/slide8.xml" Id="R2c52aaf5c46b486f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5611db9ac6364cb2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c08687f6aa8648bd" /><Relationship Type="http://schemas.openxmlformats.org/officeDocument/2006/relationships/notesMaster" Target="/ppt/notesMasters/notesMaster1.xml" Id="Red32c839068a4acd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f9f2e334a9144d0f" /><Relationship Type="http://schemas.openxmlformats.org/officeDocument/2006/relationships/notesMaster" Target="/ppt/notesMasters/notesMaster1.xml" Id="R19099a6c4b1849bf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c43698849c084647" /><Relationship Type="http://schemas.openxmlformats.org/officeDocument/2006/relationships/notesMaster" Target="/ppt/notesMasters/notesMaster1.xml" Id="R365eece8678841c9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0bcbbfdf35104a99" /><Relationship Type="http://schemas.openxmlformats.org/officeDocument/2006/relationships/notesMaster" Target="/ppt/notesMasters/notesMaster1.xml" Id="Rfb3a57575ec14fa5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688a2a1d5cf64634" /><Relationship Type="http://schemas.openxmlformats.org/officeDocument/2006/relationships/notesMaster" Target="/ppt/notesMasters/notesMaster1.xml" Id="R5313504324d341a5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6717cc9d1b314e6f" /><Relationship Type="http://schemas.openxmlformats.org/officeDocument/2006/relationships/notesMaster" Target="/ppt/notesMasters/notesMaster1.xml" Id="R32ce0613ef9b4230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84b275c5510c477b" /><Relationship Type="http://schemas.openxmlformats.org/officeDocument/2006/relationships/notesMaster" Target="/ppt/notesMasters/notesMaster1.xml" Id="R615614137de44794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7a50dca5f9484879" /><Relationship Type="http://schemas.openxmlformats.org/officeDocument/2006/relationships/notesMaster" Target="/ppt/notesMasters/notesMaster1.xml" Id="Rb446956d49e84914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Thursday 09:30–10:10. Arrive: 3 minutes. Total lesson: 40 minutes.</a:t>
            </a:r>
          </a:p>
          <a:p xmlns:a="http://schemas.openxmlformats.org/drawingml/2006/main">
            <a:r>
              <a:t>Outcome: Explain a Diwali practice using evidence from a named source.</a:t>
            </a:r>
          </a:p>
          <a:p xmlns:a="http://schemas.openxmlformats.org/drawingml/2006/main">
            <a:r>
              <a:t>Prepare: Print the numbered fact card and response page. Draw an unlit diya if useful. No flames, food, video or external cards required.</a:t>
            </a:r>
          </a:p>
          <a:p xmlns:a="http://schemas.openxmlformats.org/drawingml/2006/main">
            <a:r>
              <a:t>Check: B. It gives a source-based meaning; A only describes and C overgeneralises.</a:t>
            </a:r>
          </a:p>
          <a:p xmlns:a="http://schemas.openxmlformats.org/drawingml/2006/main">
            <a:r>
              <a:t>Task answers: Practice: celebrating with light; object: diya; meaning: knowledge/good overcoming ignorance/evil. | Example: “Many celebrants use diyas (D2). The source links their light with knowledge overcoming ignorance (D3).” | A picture can show an object; a source is needed for its meaning, and one source does not represent everybody.</a:t>
            </a:r>
          </a:p>
          <a:p xmlns:a="http://schemas.openxmlformats.org/drawingml/2006/main">
            <a:r>
              <a:t>Watch for: Light is not evidence that every festival tells the same story. Report the named source rather than assigning beliefs to classmates.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CLASSROOM FACT CARD — paraphrased from Hindu American Foundation. One introductory Hindu perspective; celebrations and stories vary.</a:t>
            </a:r>
          </a:p>
          <a:p xmlns:a="http://schemas.openxmlformats.org/drawingml/2006/main">
            <a:r>
              <a:t>School curriculum: GROW Weekly Autumn SOW: RE C62</a:t>
            </a:r>
          </a:p>
          <a:p xmlns:a="http://schemas.openxmlformats.org/drawingml/2006/main">
            <a:r>
              <a:t>Source material: User-supplied Humanities packs, September 2026; GROW Humanities Autumn 1; School SOW and matching existing website lesson</a:t>
            </a:r>
          </a:p>
          <a:p xmlns:a="http://schemas.openxmlformats.org/drawingml/2006/main">
            <a:r>
              <a:t>https://www.hinduamerican.org/festival-diwali/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Thursday 09:30–10:10. Read the source: 5 minutes. Total lesson: 40 minutes.</a:t>
            </a:r>
          </a:p>
          <a:p xmlns:a="http://schemas.openxmlformats.org/drawingml/2006/main">
            <a:r>
              <a:t>Outcome: Explain a Diwali practice using evidence from a named source.</a:t>
            </a:r>
          </a:p>
          <a:p xmlns:a="http://schemas.openxmlformats.org/drawingml/2006/main">
            <a:r>
              <a:t>Prepare: Print the numbered fact card and response page. Draw an unlit diya if useful. No flames, food, video or external cards required.</a:t>
            </a:r>
          </a:p>
          <a:p xmlns:a="http://schemas.openxmlformats.org/drawingml/2006/main">
            <a:r>
              <a:t>Check: B. It gives a source-based meaning; A only describes and C overgeneralises.</a:t>
            </a:r>
          </a:p>
          <a:p xmlns:a="http://schemas.openxmlformats.org/drawingml/2006/main">
            <a:r>
              <a:t>Task answers: Practice: celebrating with light; object: diya; meaning: knowledge/good overcoming ignorance/evil. | Example: “Many celebrants use diyas (D2). The source links their light with knowledge overcoming ignorance (D3).” | A picture can show an object; a source is needed for its meaning, and one source does not represent everybody.</a:t>
            </a:r>
          </a:p>
          <a:p xmlns:a="http://schemas.openxmlformats.org/drawingml/2006/main">
            <a:r>
              <a:t>Watch for: Light is not evidence that every festival tells the same story. Report the named source rather than assigning beliefs to classmates.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CLASSROOM FACT CARD — paraphrased from Hindu American Foundation. One introductory Hindu perspective; celebrations and stories vary.</a:t>
            </a:r>
          </a:p>
          <a:p xmlns:a="http://schemas.openxmlformats.org/drawingml/2006/main">
            <a:r>
              <a:t>School curriculum: GROW Weekly Autumn SOW: RE C62</a:t>
            </a:r>
          </a:p>
          <a:p xmlns:a="http://schemas.openxmlformats.org/drawingml/2006/main">
            <a:r>
              <a:t>Source material: User-supplied Humanities packs, September 2026; GROW Humanities Autumn 1; School SOW and matching existing website lesson</a:t>
            </a:r>
          </a:p>
          <a:p xmlns:a="http://schemas.openxmlformats.org/drawingml/2006/main">
            <a:r>
              <a:t>https://www.hinduamerican.org/festival-diwali/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Thursday 09:30–10:10. Watch a model: 5 minutes. Total lesson: 40 minutes.</a:t>
            </a:r>
          </a:p>
          <a:p xmlns:a="http://schemas.openxmlformats.org/drawingml/2006/main">
            <a:r>
              <a:t>Outcome: Explain a Diwali practice using evidence from a named source.</a:t>
            </a:r>
          </a:p>
          <a:p xmlns:a="http://schemas.openxmlformats.org/drawingml/2006/main">
            <a:r>
              <a:t>Prepare: Print the numbered fact card and response page. Draw an unlit diya if useful. No flames, food, video or external cards required.</a:t>
            </a:r>
          </a:p>
          <a:p xmlns:a="http://schemas.openxmlformats.org/drawingml/2006/main">
            <a:r>
              <a:t>Check: B. It gives a source-based meaning; A only describes and C overgeneralises.</a:t>
            </a:r>
          </a:p>
          <a:p xmlns:a="http://schemas.openxmlformats.org/drawingml/2006/main">
            <a:r>
              <a:t>Task answers: Practice: celebrating with light; object: diya; meaning: knowledge/good overcoming ignorance/evil. | Example: “Many celebrants use diyas (D2). The source links their light with knowledge overcoming ignorance (D3).” | A picture can show an object; a source is needed for its meaning, and one source does not represent everybody.</a:t>
            </a:r>
          </a:p>
          <a:p xmlns:a="http://schemas.openxmlformats.org/drawingml/2006/main">
            <a:r>
              <a:t>Watch for: Light is not evidence that every festival tells the same story. Report the named source rather than assigning beliefs to classmates.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CLASSROOM FACT CARD — paraphrased from Hindu American Foundation. One introductory Hindu perspective; celebrations and stories vary.</a:t>
            </a:r>
          </a:p>
          <a:p xmlns:a="http://schemas.openxmlformats.org/drawingml/2006/main">
            <a:r>
              <a:t>School curriculum: GROW Weekly Autumn SOW: RE C62</a:t>
            </a:r>
          </a:p>
          <a:p xmlns:a="http://schemas.openxmlformats.org/drawingml/2006/main">
            <a:r>
              <a:t>Source material: User-supplied Humanities packs, September 2026; GROW Humanities Autumn 1; School SOW and matching existing website lesson</a:t>
            </a:r>
          </a:p>
          <a:p xmlns:a="http://schemas.openxmlformats.org/drawingml/2006/main">
            <a:r>
              <a:t>https://www.hinduamerican.org/festival-diwali/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Thursday 09:30–10:10. Choose: 4 minutes. Total lesson: 40 minutes.</a:t>
            </a:r>
          </a:p>
          <a:p xmlns:a="http://schemas.openxmlformats.org/drawingml/2006/main">
            <a:r>
              <a:t>Outcome: Explain a Diwali practice using evidence from a named source.</a:t>
            </a:r>
          </a:p>
          <a:p xmlns:a="http://schemas.openxmlformats.org/drawingml/2006/main">
            <a:r>
              <a:t>Prepare: Print the numbered fact card and response page. Draw an unlit diya if useful. No flames, food, video or external cards required.</a:t>
            </a:r>
          </a:p>
          <a:p xmlns:a="http://schemas.openxmlformats.org/drawingml/2006/main">
            <a:r>
              <a:t>Check: B. It gives a source-based meaning; A only describes and C overgeneralises.</a:t>
            </a:r>
          </a:p>
          <a:p xmlns:a="http://schemas.openxmlformats.org/drawingml/2006/main">
            <a:r>
              <a:t>Task answers: Practice: celebrating with light; object: diya; meaning: knowledge/good overcoming ignorance/evil. | Example: “Many celebrants use diyas (D2). The source links their light with knowledge overcoming ignorance (D3).” | A picture can show an object; a source is needed for its meaning, and one source does not represent everybody.</a:t>
            </a:r>
          </a:p>
          <a:p xmlns:a="http://schemas.openxmlformats.org/drawingml/2006/main">
            <a:r>
              <a:t>Watch for: Light is not evidence that every festival tells the same story. Report the named source rather than assigning beliefs to classmates.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CLASSROOM FACT CARD — paraphrased from Hindu American Foundation. One introductory Hindu perspective; celebrations and stories vary.</a:t>
            </a:r>
          </a:p>
          <a:p xmlns:a="http://schemas.openxmlformats.org/drawingml/2006/main">
            <a:r>
              <a:t>School curriculum: GROW Weekly Autumn SOW: RE C62</a:t>
            </a:r>
          </a:p>
          <a:p xmlns:a="http://schemas.openxmlformats.org/drawingml/2006/main">
            <a:r>
              <a:t>Source material: User-supplied Humanities packs, September 2026; GROW Humanities Autumn 1; School SOW and matching existing website lesson</a:t>
            </a:r>
          </a:p>
          <a:p xmlns:a="http://schemas.openxmlformats.org/drawingml/2006/main">
            <a:r>
              <a:t>https://www.hinduamerican.org/festival-diwali/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Thursday 09:30–10:10. Check: 3 minutes. Total lesson: 40 minutes.</a:t>
            </a:r>
          </a:p>
          <a:p xmlns:a="http://schemas.openxmlformats.org/drawingml/2006/main">
            <a:r>
              <a:t>Outcome: Explain a Diwali practice using evidence from a named source.</a:t>
            </a:r>
          </a:p>
          <a:p xmlns:a="http://schemas.openxmlformats.org/drawingml/2006/main">
            <a:r>
              <a:t>Prepare: Print the numbered fact card and response page. Draw an unlit diya if useful. No flames, food, video or external cards required.</a:t>
            </a:r>
          </a:p>
          <a:p xmlns:a="http://schemas.openxmlformats.org/drawingml/2006/main">
            <a:r>
              <a:t>Check: B. It gives a source-based meaning; A only describes and C overgeneralises.</a:t>
            </a:r>
          </a:p>
          <a:p xmlns:a="http://schemas.openxmlformats.org/drawingml/2006/main">
            <a:r>
              <a:t>Task answers: Practice: celebrating with light; object: diya; meaning: knowledge/good overcoming ignorance/evil. | Example: “Many celebrants use diyas (D2). The source links their light with knowledge overcoming ignorance (D3).” | A picture can show an object; a source is needed for its meaning, and one source does not represent everybody.</a:t>
            </a:r>
          </a:p>
          <a:p xmlns:a="http://schemas.openxmlformats.org/drawingml/2006/main">
            <a:r>
              <a:t>Watch for: Light is not evidence that every festival tells the same story. Report the named source rather than assigning beliefs to classmates.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CLASSROOM FACT CARD — paraphrased from Hindu American Foundation. One introductory Hindu perspective; celebrations and stories vary.</a:t>
            </a:r>
          </a:p>
          <a:p xmlns:a="http://schemas.openxmlformats.org/drawingml/2006/main">
            <a:r>
              <a:t>School curriculum: GROW Weekly Autumn SOW: RE C62</a:t>
            </a:r>
          </a:p>
          <a:p xmlns:a="http://schemas.openxmlformats.org/drawingml/2006/main">
            <a:r>
              <a:t>Source material: User-supplied Humanities packs, September 2026; GROW Humanities Autumn 1; School SOW and matching existing website lesson</a:t>
            </a:r>
          </a:p>
          <a:p xmlns:a="http://schemas.openxmlformats.org/drawingml/2006/main">
            <a:r>
              <a:t>https://www.hinduamerican.org/festival-diwali/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Thursday 09:30–10:10. Your evidence: 12 minutes. Total lesson: 40 minutes.</a:t>
            </a:r>
          </a:p>
          <a:p xmlns:a="http://schemas.openxmlformats.org/drawingml/2006/main">
            <a:r>
              <a:t>Outcome: Explain a Diwali practice using evidence from a named source.</a:t>
            </a:r>
          </a:p>
          <a:p xmlns:a="http://schemas.openxmlformats.org/drawingml/2006/main">
            <a:r>
              <a:t>Prepare: Print the numbered fact card and response page. Draw an unlit diya if useful. No flames, food, video or external cards required.</a:t>
            </a:r>
          </a:p>
          <a:p xmlns:a="http://schemas.openxmlformats.org/drawingml/2006/main">
            <a:r>
              <a:t>Check: B. It gives a source-based meaning; A only describes and C overgeneralises.</a:t>
            </a:r>
          </a:p>
          <a:p xmlns:a="http://schemas.openxmlformats.org/drawingml/2006/main">
            <a:r>
              <a:t>Task answers: Practice: celebrating with light; object: diya; meaning: knowledge/good overcoming ignorance/evil. | Example: “Many celebrants use diyas (D2). The source links their light with knowledge overcoming ignorance (D3).” | A picture can show an object; a source is needed for its meaning, and one source does not represent everybody.</a:t>
            </a:r>
          </a:p>
          <a:p xmlns:a="http://schemas.openxmlformats.org/drawingml/2006/main">
            <a:r>
              <a:t>Watch for: Light is not evidence that every festival tells the same story. Report the named source rather than assigning beliefs to classmates.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CLASSROOM FACT CARD — paraphrased from Hindu American Foundation. One introductory Hindu perspective; celebrations and stories vary.</a:t>
            </a:r>
          </a:p>
          <a:p xmlns:a="http://schemas.openxmlformats.org/drawingml/2006/main">
            <a:r>
              <a:t>School curriculum: GROW Weekly Autumn SOW: RE C62</a:t>
            </a:r>
          </a:p>
          <a:p xmlns:a="http://schemas.openxmlformats.org/drawingml/2006/main">
            <a:r>
              <a:t>Source material: User-supplied Humanities packs, September 2026; GROW Humanities Autumn 1; School SOW and matching existing website lesson</a:t>
            </a:r>
          </a:p>
          <a:p xmlns:a="http://schemas.openxmlformats.org/drawingml/2006/main">
            <a:r>
              <a:t>https://www.hinduamerican.org/festival-diwali/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Thursday 09:30–10:10. Improve: 5 minutes. Total lesson: 40 minutes.</a:t>
            </a:r>
          </a:p>
          <a:p xmlns:a="http://schemas.openxmlformats.org/drawingml/2006/main">
            <a:r>
              <a:t>Outcome: Explain a Diwali practice using evidence from a named source.</a:t>
            </a:r>
          </a:p>
          <a:p xmlns:a="http://schemas.openxmlformats.org/drawingml/2006/main">
            <a:r>
              <a:t>Prepare: Print the numbered fact card and response page. Draw an unlit diya if useful. No flames, food, video or external cards required.</a:t>
            </a:r>
          </a:p>
          <a:p xmlns:a="http://schemas.openxmlformats.org/drawingml/2006/main">
            <a:r>
              <a:t>Check: B. It gives a source-based meaning; A only describes and C overgeneralises.</a:t>
            </a:r>
          </a:p>
          <a:p xmlns:a="http://schemas.openxmlformats.org/drawingml/2006/main">
            <a:r>
              <a:t>Task answers: Practice: celebrating with light; object: diya; meaning: knowledge/good overcoming ignorance/evil. | Example: “Many celebrants use diyas (D2). The source links their light with knowledge overcoming ignorance (D3).” | A picture can show an object; a source is needed for its meaning, and one source does not represent everybody.</a:t>
            </a:r>
          </a:p>
          <a:p xmlns:a="http://schemas.openxmlformats.org/drawingml/2006/main">
            <a:r>
              <a:t>Watch for: Light is not evidence that every festival tells the same story. Report the named source rather than assigning beliefs to classmates.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CLASSROOM FACT CARD — paraphrased from Hindu American Foundation. One introductory Hindu perspective; celebrations and stories vary.</a:t>
            </a:r>
          </a:p>
          <a:p xmlns:a="http://schemas.openxmlformats.org/drawingml/2006/main">
            <a:r>
              <a:t>School curriculum: GROW Weekly Autumn SOW: RE C62</a:t>
            </a:r>
          </a:p>
          <a:p xmlns:a="http://schemas.openxmlformats.org/drawingml/2006/main">
            <a:r>
              <a:t>Source material: User-supplied Humanities packs, September 2026; GROW Humanities Autumn 1; School SOW and matching existing website lesson</a:t>
            </a:r>
          </a:p>
          <a:p xmlns:a="http://schemas.openxmlformats.org/drawingml/2006/main">
            <a:r>
              <a:t>https://www.hinduamerican.org/festival-diwali/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Thursday 09:30–10:10. Reflect: 3 minutes. Total lesson: 40 minutes.</a:t>
            </a:r>
          </a:p>
          <a:p xmlns:a="http://schemas.openxmlformats.org/drawingml/2006/main">
            <a:r>
              <a:t>Outcome: Explain a Diwali practice using evidence from a named source.</a:t>
            </a:r>
          </a:p>
          <a:p xmlns:a="http://schemas.openxmlformats.org/drawingml/2006/main">
            <a:r>
              <a:t>Prepare: Print the numbered fact card and response page. Draw an unlit diya if useful. No flames, food, video or external cards required.</a:t>
            </a:r>
          </a:p>
          <a:p xmlns:a="http://schemas.openxmlformats.org/drawingml/2006/main">
            <a:r>
              <a:t>Check: B. It gives a source-based meaning; A only describes and C overgeneralises.</a:t>
            </a:r>
          </a:p>
          <a:p xmlns:a="http://schemas.openxmlformats.org/drawingml/2006/main">
            <a:r>
              <a:t>Task answers: Practice: celebrating with light; object: diya; meaning: knowledge/good overcoming ignorance/evil. | Example: “Many celebrants use diyas (D2). The source links their light with knowledge overcoming ignorance (D3).” | A picture can show an object; a source is needed for its meaning, and one source does not represent everybody.</a:t>
            </a:r>
          </a:p>
          <a:p xmlns:a="http://schemas.openxmlformats.org/drawingml/2006/main">
            <a:r>
              <a:t>Watch for: Light is not evidence that every festival tells the same story. Report the named source rather than assigning beliefs to classmates.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CLASSROOM FACT CARD — paraphrased from Hindu American Foundation. One introductory Hindu perspective; celebrations and stories vary.</a:t>
            </a:r>
          </a:p>
          <a:p xmlns:a="http://schemas.openxmlformats.org/drawingml/2006/main">
            <a:r>
              <a:t>School curriculum: GROW Weekly Autumn SOW: RE C62</a:t>
            </a:r>
          </a:p>
          <a:p xmlns:a="http://schemas.openxmlformats.org/drawingml/2006/main">
            <a:r>
              <a:t>Source material: User-supplied Humanities packs, September 2026; GROW Humanities Autumn 1; School SOW and matching existing website lesson</a:t>
            </a:r>
          </a:p>
          <a:p xmlns:a="http://schemas.openxmlformats.org/drawingml/2006/main">
            <a:r>
              <a:t>https://www.hinduamerican.org/festival-diwali/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1d96cef8cb0c46c0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a7b30d56ea6c40ed" /><Relationship Type="http://schemas.openxmlformats.org/officeDocument/2006/relationships/slideLayout" Target="/ppt/slideLayouts/slideLayout1.xml" Id="Refcfb11a6e784040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efcfb11a6e784040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7f6e5bfa8db4169" /><Relationship Type="http://schemas.openxmlformats.org/officeDocument/2006/relationships/image" Target="/ppt/media/image.png" Id="R6804ddec2211453e" /><Relationship Type="http://schemas.openxmlformats.org/officeDocument/2006/relationships/notesSlide" Target="/ppt/notesSlides/notesSlide1.xml" Id="Ra6e9ebf9d8804a06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d936add292d437c" /><Relationship Type="http://schemas.openxmlformats.org/officeDocument/2006/relationships/notesSlide" Target="/ppt/notesSlides/notesSlide2.xml" Id="Re40604b8daa442d6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f8bfea9581a407d" /><Relationship Type="http://schemas.openxmlformats.org/officeDocument/2006/relationships/notesSlide" Target="/ppt/notesSlides/notesSlide3.xml" Id="R6e2e52638c2b4987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6aac074beb34955" /><Relationship Type="http://schemas.openxmlformats.org/officeDocument/2006/relationships/notesSlide" Target="/ppt/notesSlides/notesSlide4.xml" Id="R67b2bb1601744501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e169a4877bd7421b" /><Relationship Type="http://schemas.openxmlformats.org/officeDocument/2006/relationships/notesSlide" Target="/ppt/notesSlides/notesSlide5.xml" Id="R1a1ee83e544c47b7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37fa1b347d14793" /><Relationship Type="http://schemas.openxmlformats.org/officeDocument/2006/relationships/notesSlide" Target="/ppt/notesSlides/notesSlide6.xml" Id="R058137cc4d384abb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8a3a3f292394075" /><Relationship Type="http://schemas.openxmlformats.org/officeDocument/2006/relationships/notesSlide" Target="/ppt/notesSlides/notesSlide7.xml" Id="Re3bd77aee5194f52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c03a268de9b4e4a" /><Relationship Type="http://schemas.openxmlformats.org/officeDocument/2006/relationships/notesSlide" Target="/ppt/notesSlides/notesSlide8.xml" Id="Rc41b927c0ff54155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shape-87">
            <a:extLst xmlns:a="http://schemas.openxmlformats.org/drawingml/2006/main">
              <a:ext uri="{FF2B5EF4-FFF2-40B4-BE49-F238E27FC236}">
                <a16:creationId xmlns:a16="http://schemas.microsoft.com/office/drawing/2014/main" id="{70603466-8ECE-4AF7-94AF-692752D92C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F7D6E"/>
          </a:solidFill>
          <a:ln xmlns:a="http://schemas.openxmlformats.org/drawingml/2006/main" w="0">
            <a:noFill/>
          </a:ln>
        </p:spPr>
      </p:sp>
      <p:sp>
        <p:nvSpPr>
          <p:cNvPr id="2" name="shape-88">
            <a:extLst xmlns:a="http://schemas.openxmlformats.org/drawingml/2006/main">
              <a:ext uri="{FF2B5EF4-FFF2-40B4-BE49-F238E27FC236}">
                <a16:creationId xmlns:a16="http://schemas.microsoft.com/office/drawing/2014/main" id="{A592F15C-E0E8-459F-9A01-88E80D2A3D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GROW  /  RE  /  WEEK 3</a:t>
            </a:r>
          </a:p>
        </p:txBody>
      </p:sp>
      <p:sp>
        <p:nvSpPr>
          <p:cNvPr id="3" name="shape-89">
            <a:extLst xmlns:a="http://schemas.openxmlformats.org/drawingml/2006/main">
              <a:ext uri="{FF2B5EF4-FFF2-40B4-BE49-F238E27FC236}">
                <a16:creationId xmlns:a16="http://schemas.microsoft.com/office/drawing/2014/main" id="{E9A445C8-14B7-49AE-9947-A582FC6DBC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450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450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Diwali: the lamp and its meaning</a:t>
            </a:r>
          </a:p>
        </p:txBody>
      </p:sp>
      <p:sp>
        <p:nvSpPr>
          <p:cNvPr id="4" name="shape-90">
            <a:extLst xmlns:a="http://schemas.openxmlformats.org/drawingml/2006/main">
              <a:ext uri="{FF2B5EF4-FFF2-40B4-BE49-F238E27FC236}">
                <a16:creationId xmlns:a16="http://schemas.microsoft.com/office/drawing/2014/main" id="{2A17A418-8E34-4475-91C3-6AFD65E648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91">
            <a:extLst xmlns:a="http://schemas.openxmlformats.org/drawingml/2006/main">
              <a:ext uri="{FF2B5EF4-FFF2-40B4-BE49-F238E27FC236}">
                <a16:creationId xmlns:a16="http://schemas.microsoft.com/office/drawing/2014/main" id="{A8C6D638-A377-4934-B260-033646E395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92">
            <a:extLst xmlns:a="http://schemas.openxmlformats.org/drawingml/2006/main">
              <a:ext uri="{FF2B5EF4-FFF2-40B4-BE49-F238E27FC236}">
                <a16:creationId xmlns:a16="http://schemas.microsoft.com/office/drawing/2014/main" id="{6B380D00-2808-4C4D-9014-DB945D20AD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Arrive  ·  3 min  ·  1/8 stages</a:t>
            </a:r>
          </a:p>
        </p:txBody>
      </p:sp>
      <p:sp>
        <p:nvSpPr>
          <p:cNvPr id="7" name="shape-93">
            <a:extLst xmlns:a="http://schemas.openxmlformats.org/drawingml/2006/main">
              <a:ext uri="{FF2B5EF4-FFF2-40B4-BE49-F238E27FC236}">
                <a16:creationId xmlns:a16="http://schemas.microsoft.com/office/drawing/2014/main" id="{194738F3-1EB5-4470-A983-0F298229A9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628900"/>
            <a:ext cx="7734300" cy="1600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77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77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Explain a Diwali practice using evidence from a named source.</a:t>
            </a:r>
          </a:p>
        </p:txBody>
      </p:sp>
      <p:sp>
        <p:nvSpPr>
          <p:cNvPr id="8" name="shape-94">
            <a:extLst xmlns:a="http://schemas.openxmlformats.org/drawingml/2006/main">
              <a:ext uri="{FF2B5EF4-FFF2-40B4-BE49-F238E27FC236}">
                <a16:creationId xmlns:a16="http://schemas.microsoft.com/office/drawing/2014/main" id="{8174A25C-28B1-43E8-9B7C-CE4F2F2BE1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695825"/>
            <a:ext cx="828675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Think, point, speak, draw or write.</a:t>
            </a:r>
          </a:p>
          <a:p xmlns:a="http://schemas.openxmlformats.org/drawingml/2006/main">
            <a:pPr>
              <a:lnSpc>
                <a:spcPct val="108000"/>
              </a:lnSpc>
              <a:buNone/>
              <a:defRPr sz="2100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You may pass or ask for a quiet start.</a:t>
            </a:r>
          </a:p>
        </p:txBody>
      </p:sp>
      <p:pic>
        <p:nvPicPr>
          <p:cNvPr id="18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6804ddec2211453e"/>
          <a:stretch xmlns:a="http://schemas.openxmlformats.org/drawingml/2006/main"/>
        </p:blipFill>
        <p:spPr>
          <a:xfrm xmlns:a="http://schemas.openxmlformats.org/drawingml/2006/main">
            <a:off x="9525000" y="2809875"/>
            <a:ext cx="1562100" cy="1562100"/>
          </a:xfrm>
          <a:prstGeom xmlns:a="http://schemas.openxmlformats.org/drawingml/2006/main"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821217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6" name="shape-95">
            <a:extLst xmlns:a="http://schemas.openxmlformats.org/drawingml/2006/main">
              <a:ext uri="{FF2B5EF4-FFF2-40B4-BE49-F238E27FC236}">
                <a16:creationId xmlns:a16="http://schemas.microsoft.com/office/drawing/2014/main" id="{7CE57343-207C-440D-A69C-EB9184B5F6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F7D6E"/>
          </a:solidFill>
          <a:ln xmlns:a="http://schemas.openxmlformats.org/drawingml/2006/main" w="0">
            <a:noFill/>
          </a:ln>
        </p:spPr>
      </p:sp>
      <p:sp>
        <p:nvSpPr>
          <p:cNvPr id="2" name="shape-96">
            <a:extLst xmlns:a="http://schemas.openxmlformats.org/drawingml/2006/main">
              <a:ext uri="{FF2B5EF4-FFF2-40B4-BE49-F238E27FC236}">
                <a16:creationId xmlns:a16="http://schemas.microsoft.com/office/drawing/2014/main" id="{498D02AD-D42E-42DF-9C2A-4671C9FC0C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GROW  /  RE  /  WEEK 3</a:t>
            </a:r>
          </a:p>
        </p:txBody>
      </p:sp>
      <p:sp>
        <p:nvSpPr>
          <p:cNvPr id="3" name="shape-97">
            <a:extLst xmlns:a="http://schemas.openxmlformats.org/drawingml/2006/main">
              <a:ext uri="{FF2B5EF4-FFF2-40B4-BE49-F238E27FC236}">
                <a16:creationId xmlns:a16="http://schemas.microsoft.com/office/drawing/2014/main" id="{7609E0E2-D3E7-4B34-BC2E-A460B40015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Read the source</a:t>
            </a:r>
          </a:p>
        </p:txBody>
      </p:sp>
      <p:sp>
        <p:nvSpPr>
          <p:cNvPr id="4" name="shape-98">
            <a:extLst xmlns:a="http://schemas.openxmlformats.org/drawingml/2006/main">
              <a:ext uri="{FF2B5EF4-FFF2-40B4-BE49-F238E27FC236}">
                <a16:creationId xmlns:a16="http://schemas.microsoft.com/office/drawing/2014/main" id="{D40C157F-241E-4003-9206-CFCF647BF2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99">
            <a:extLst xmlns:a="http://schemas.openxmlformats.org/drawingml/2006/main">
              <a:ext uri="{FF2B5EF4-FFF2-40B4-BE49-F238E27FC236}">
                <a16:creationId xmlns:a16="http://schemas.microsoft.com/office/drawing/2014/main" id="{7BB806D1-12A5-432F-96D1-64EF3F4C21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100">
            <a:extLst xmlns:a="http://schemas.openxmlformats.org/drawingml/2006/main">
              <a:ext uri="{FF2B5EF4-FFF2-40B4-BE49-F238E27FC236}">
                <a16:creationId xmlns:a16="http://schemas.microsoft.com/office/drawing/2014/main" id="{A36D319E-3CEC-4993-B63B-41C372AD89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Read the source  ·  5 min  ·  2/8 stages</a:t>
            </a:r>
          </a:p>
        </p:txBody>
      </p:sp>
      <p:sp>
        <p:nvSpPr>
          <p:cNvPr id="7" name="shape-101">
            <a:extLst xmlns:a="http://schemas.openxmlformats.org/drawingml/2006/main">
              <a:ext uri="{FF2B5EF4-FFF2-40B4-BE49-F238E27FC236}">
                <a16:creationId xmlns:a16="http://schemas.microsoft.com/office/drawing/2014/main" id="{BCCBB088-F103-4DD2-BB91-828A59DAF2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" y="2047875"/>
            <a:ext cx="10810875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725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CLASSROOM FACT CARD — paraphrased from Hindu American Foundation. One introductory Hindu perspective; celebrations and stories vary.</a:t>
            </a:r>
          </a:p>
        </p:txBody>
      </p:sp>
      <p:sp>
        <p:nvSpPr>
          <p:cNvPr id="8" name="shape-102">
            <a:extLst xmlns:a="http://schemas.openxmlformats.org/drawingml/2006/main">
              <a:ext uri="{FF2B5EF4-FFF2-40B4-BE49-F238E27FC236}">
                <a16:creationId xmlns:a16="http://schemas.microsoft.com/office/drawing/2014/main" id="{FC929BFE-6447-4388-B6D8-E166488934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8765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9" name="shape-103">
            <a:extLst xmlns:a="http://schemas.openxmlformats.org/drawingml/2006/main">
              <a:ext uri="{FF2B5EF4-FFF2-40B4-BE49-F238E27FC236}">
                <a16:creationId xmlns:a16="http://schemas.microsoft.com/office/drawing/2014/main" id="{2FDF622C-D956-46DC-8034-AEE87760FC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2876550"/>
            <a:ext cx="10001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D1. Diwali is a Hindu festival commonly associated with light.</a:t>
            </a:r>
          </a:p>
        </p:txBody>
      </p:sp>
      <p:sp>
        <p:nvSpPr>
          <p:cNvPr id="10" name="shape-104">
            <a:extLst xmlns:a="http://schemas.openxmlformats.org/drawingml/2006/main">
              <a:ext uri="{FF2B5EF4-FFF2-40B4-BE49-F238E27FC236}">
                <a16:creationId xmlns:a16="http://schemas.microsoft.com/office/drawing/2014/main" id="{583D2BCB-A26F-490A-B881-C722ABF4DF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65760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1" name="shape-105">
            <a:extLst xmlns:a="http://schemas.openxmlformats.org/drawingml/2006/main">
              <a:ext uri="{FF2B5EF4-FFF2-40B4-BE49-F238E27FC236}">
                <a16:creationId xmlns:a16="http://schemas.microsoft.com/office/drawing/2014/main" id="{AEE3A8D0-51CF-452F-9F58-C67B1A2C12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657600"/>
            <a:ext cx="10001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D2. Many celebrants use small clay oil lamps called diyas.</a:t>
            </a:r>
          </a:p>
        </p:txBody>
      </p:sp>
      <p:sp>
        <p:nvSpPr>
          <p:cNvPr id="12" name="shape-106">
            <a:extLst xmlns:a="http://schemas.openxmlformats.org/drawingml/2006/main">
              <a:ext uri="{FF2B5EF4-FFF2-40B4-BE49-F238E27FC236}">
                <a16:creationId xmlns:a16="http://schemas.microsoft.com/office/drawing/2014/main" id="{D235A2CF-30C2-4FC0-9875-CDE31600CA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4386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3" name="shape-107">
            <a:extLst xmlns:a="http://schemas.openxmlformats.org/drawingml/2006/main">
              <a:ext uri="{FF2B5EF4-FFF2-40B4-BE49-F238E27FC236}">
                <a16:creationId xmlns:a16="http://schemas.microsoft.com/office/drawing/2014/main" id="{5EE3AE05-FDB7-4E13-AA66-27BB171B58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438650"/>
            <a:ext cx="10001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D3. The source connects the lamps with knowledge overcoming ignorance and good overcoming evil.</a:t>
            </a:r>
          </a:p>
        </p:txBody>
      </p:sp>
      <p:sp>
        <p:nvSpPr>
          <p:cNvPr id="14" name="shape-108">
            <a:extLst xmlns:a="http://schemas.openxmlformats.org/drawingml/2006/main">
              <a:ext uri="{FF2B5EF4-FFF2-40B4-BE49-F238E27FC236}">
                <a16:creationId xmlns:a16="http://schemas.microsoft.com/office/drawing/2014/main" id="{55137CFF-8BC4-439D-9973-968417D38F8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521970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04</a:t>
            </a:r>
          </a:p>
        </p:txBody>
      </p:sp>
      <p:sp>
        <p:nvSpPr>
          <p:cNvPr id="15" name="shape-109">
            <a:extLst xmlns:a="http://schemas.openxmlformats.org/drawingml/2006/main">
              <a:ext uri="{FF2B5EF4-FFF2-40B4-BE49-F238E27FC236}">
                <a16:creationId xmlns:a16="http://schemas.microsoft.com/office/drawing/2014/main" id="{7630024D-6CFE-4D81-9011-196701B042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5219700"/>
            <a:ext cx="10001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D4. A diagram of a diya shows an object. The written source helps us explain its meaning.</a:t>
            </a:r>
          </a:p>
        </p:txBody>
      </p:sp>
    </p:spTree>
    <p:extLst>
      <p:ext uri="{BB962C8B-B14F-4D97-AF65-F5344CB8AC3E}">
        <p14:creationId xmlns:p14="http://schemas.microsoft.com/office/powerpoint/2010/main" val="1621879982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shape-110">
            <a:extLst xmlns:a="http://schemas.openxmlformats.org/drawingml/2006/main">
              <a:ext uri="{FF2B5EF4-FFF2-40B4-BE49-F238E27FC236}">
                <a16:creationId xmlns:a16="http://schemas.microsoft.com/office/drawing/2014/main" id="{4B4779A9-5395-40AA-A8AB-3511637209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F7D6E"/>
          </a:solidFill>
          <a:ln xmlns:a="http://schemas.openxmlformats.org/drawingml/2006/main" w="0">
            <a:noFill/>
          </a:ln>
        </p:spPr>
      </p:sp>
      <p:sp>
        <p:nvSpPr>
          <p:cNvPr id="2" name="shape-111">
            <a:extLst xmlns:a="http://schemas.openxmlformats.org/drawingml/2006/main">
              <a:ext uri="{FF2B5EF4-FFF2-40B4-BE49-F238E27FC236}">
                <a16:creationId xmlns:a16="http://schemas.microsoft.com/office/drawing/2014/main" id="{2FD9764F-0426-4B38-B7BE-C5810A4BBC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GROW  /  RE  /  WEEK 3</a:t>
            </a:r>
          </a:p>
        </p:txBody>
      </p:sp>
      <p:sp>
        <p:nvSpPr>
          <p:cNvPr id="3" name="shape-112">
            <a:extLst xmlns:a="http://schemas.openxmlformats.org/drawingml/2006/main">
              <a:ext uri="{FF2B5EF4-FFF2-40B4-BE49-F238E27FC236}">
                <a16:creationId xmlns:a16="http://schemas.microsoft.com/office/drawing/2014/main" id="{49C61F00-6106-4AFC-9D88-E1034AF5A8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Watch the reasoning</a:t>
            </a:r>
          </a:p>
        </p:txBody>
      </p:sp>
      <p:sp>
        <p:nvSpPr>
          <p:cNvPr id="4" name="shape-113">
            <a:extLst xmlns:a="http://schemas.openxmlformats.org/drawingml/2006/main">
              <a:ext uri="{FF2B5EF4-FFF2-40B4-BE49-F238E27FC236}">
                <a16:creationId xmlns:a16="http://schemas.microsoft.com/office/drawing/2014/main" id="{3FD73C05-998B-48F1-A9E3-1AD611B24D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114">
            <a:extLst xmlns:a="http://schemas.openxmlformats.org/drawingml/2006/main">
              <a:ext uri="{FF2B5EF4-FFF2-40B4-BE49-F238E27FC236}">
                <a16:creationId xmlns:a16="http://schemas.microsoft.com/office/drawing/2014/main" id="{09446696-FF1B-4C47-8906-BBFEA4E2BE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115">
            <a:extLst xmlns:a="http://schemas.openxmlformats.org/drawingml/2006/main">
              <a:ext uri="{FF2B5EF4-FFF2-40B4-BE49-F238E27FC236}">
                <a16:creationId xmlns:a16="http://schemas.microsoft.com/office/drawing/2014/main" id="{BB296BAA-8232-4551-B421-BA699E32D4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Watch a model  ·  5 min  ·  3/8 stages</a:t>
            </a:r>
          </a:p>
        </p:txBody>
      </p:sp>
      <p:sp>
        <p:nvSpPr>
          <p:cNvPr id="7" name="shape-116">
            <a:extLst xmlns:a="http://schemas.openxmlformats.org/drawingml/2006/main">
              <a:ext uri="{FF2B5EF4-FFF2-40B4-BE49-F238E27FC236}">
                <a16:creationId xmlns:a16="http://schemas.microsoft.com/office/drawing/2014/main" id="{D42F4848-0560-47D3-937A-C46A7A113A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3812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8" name="shape-117">
            <a:extLst xmlns:a="http://schemas.openxmlformats.org/drawingml/2006/main">
              <a:ext uri="{FF2B5EF4-FFF2-40B4-BE49-F238E27FC236}">
                <a16:creationId xmlns:a16="http://schemas.microsoft.com/office/drawing/2014/main" id="{BE271FB5-5D70-4DAA-B5AD-73C4E8396C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2381250"/>
            <a:ext cx="10001250" cy="11715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7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7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Practice: lighting diyas (D2).</a:t>
            </a:r>
          </a:p>
        </p:txBody>
      </p:sp>
      <p:sp>
        <p:nvSpPr>
          <p:cNvPr id="9" name="shape-118">
            <a:extLst xmlns:a="http://schemas.openxmlformats.org/drawingml/2006/main">
              <a:ext uri="{FF2B5EF4-FFF2-40B4-BE49-F238E27FC236}">
                <a16:creationId xmlns:a16="http://schemas.microsoft.com/office/drawing/2014/main" id="{B680C277-2A11-41AA-A8A4-E517065252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667125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0" name="shape-119">
            <a:extLst xmlns:a="http://schemas.openxmlformats.org/drawingml/2006/main">
              <a:ext uri="{FF2B5EF4-FFF2-40B4-BE49-F238E27FC236}">
                <a16:creationId xmlns:a16="http://schemas.microsoft.com/office/drawing/2014/main" id="{D6803A2C-7AF2-4450-818F-6B51C1D5AC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667125"/>
            <a:ext cx="10001250" cy="11715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7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7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Meaning: the source connects the light with knowledge and good (D3).</a:t>
            </a:r>
          </a:p>
        </p:txBody>
      </p:sp>
      <p:sp>
        <p:nvSpPr>
          <p:cNvPr id="11" name="shape-120">
            <a:extLst xmlns:a="http://schemas.openxmlformats.org/drawingml/2006/main">
              <a:ext uri="{FF2B5EF4-FFF2-40B4-BE49-F238E27FC236}">
                <a16:creationId xmlns:a16="http://schemas.microsoft.com/office/drawing/2014/main" id="{0AB51361-B3D3-4CA2-B27B-936C96ED92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23975" y="5286375"/>
            <a:ext cx="100012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Point to the detail that supports the answer.</a:t>
            </a:r>
          </a:p>
        </p:txBody>
      </p:sp>
    </p:spTree>
    <p:extLst>
      <p:ext uri="{BB962C8B-B14F-4D97-AF65-F5344CB8AC3E}">
        <p14:creationId xmlns:p14="http://schemas.microsoft.com/office/powerpoint/2010/main" val="2009107427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shape-121">
            <a:extLst xmlns:a="http://schemas.openxmlformats.org/drawingml/2006/main">
              <a:ext uri="{FF2B5EF4-FFF2-40B4-BE49-F238E27FC236}">
                <a16:creationId xmlns:a16="http://schemas.microsoft.com/office/drawing/2014/main" id="{4D6F88D3-FF9B-406F-BC85-A9730029F4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F7D6E"/>
          </a:solidFill>
          <a:ln xmlns:a="http://schemas.openxmlformats.org/drawingml/2006/main" w="0">
            <a:noFill/>
          </a:ln>
        </p:spPr>
      </p:sp>
      <p:sp>
        <p:nvSpPr>
          <p:cNvPr id="2" name="shape-122">
            <a:extLst xmlns:a="http://schemas.openxmlformats.org/drawingml/2006/main">
              <a:ext uri="{FF2B5EF4-FFF2-40B4-BE49-F238E27FC236}">
                <a16:creationId xmlns:a16="http://schemas.microsoft.com/office/drawing/2014/main" id="{B9396360-3B37-44B6-A3CC-1E5294444C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GROW  /  RE  /  WEEK 3</a:t>
            </a:r>
          </a:p>
        </p:txBody>
      </p:sp>
      <p:sp>
        <p:nvSpPr>
          <p:cNvPr id="3" name="shape-123">
            <a:extLst xmlns:a="http://schemas.openxmlformats.org/drawingml/2006/main">
              <a:ext uri="{FF2B5EF4-FFF2-40B4-BE49-F238E27FC236}">
                <a16:creationId xmlns:a16="http://schemas.microsoft.com/office/drawing/2014/main" id="{64F6F670-4B41-4C46-8E2B-89CB5A1C7E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Make a decision</a:t>
            </a:r>
          </a:p>
        </p:txBody>
      </p:sp>
      <p:sp>
        <p:nvSpPr>
          <p:cNvPr id="4" name="shape-124">
            <a:extLst xmlns:a="http://schemas.openxmlformats.org/drawingml/2006/main">
              <a:ext uri="{FF2B5EF4-FFF2-40B4-BE49-F238E27FC236}">
                <a16:creationId xmlns:a16="http://schemas.microsoft.com/office/drawing/2014/main" id="{BDCDDD12-70AD-48D6-BDEB-AA25587CB8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125">
            <a:extLst xmlns:a="http://schemas.openxmlformats.org/drawingml/2006/main">
              <a:ext uri="{FF2B5EF4-FFF2-40B4-BE49-F238E27FC236}">
                <a16:creationId xmlns:a16="http://schemas.microsoft.com/office/drawing/2014/main" id="{06CC3A8A-6BE2-4D34-AF1C-D5422FB0BD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126">
            <a:extLst xmlns:a="http://schemas.openxmlformats.org/drawingml/2006/main">
              <a:ext uri="{FF2B5EF4-FFF2-40B4-BE49-F238E27FC236}">
                <a16:creationId xmlns:a16="http://schemas.microsoft.com/office/drawing/2014/main" id="{05549D23-9A03-40D0-9CBD-205B8BA7B7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Choose  ·  4 min  ·  4/8 stages</a:t>
            </a:r>
          </a:p>
        </p:txBody>
      </p:sp>
      <p:sp>
        <p:nvSpPr>
          <p:cNvPr id="7" name="shape-127">
            <a:extLst xmlns:a="http://schemas.openxmlformats.org/drawingml/2006/main">
              <a:ext uri="{FF2B5EF4-FFF2-40B4-BE49-F238E27FC236}">
                <a16:creationId xmlns:a16="http://schemas.microsoft.com/office/drawing/2014/main" id="{6537F766-B881-42F4-AA56-623BD34063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143125"/>
            <a:ext cx="10763250" cy="1028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6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6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Which answer explains rather than only names the object?</a:t>
            </a:r>
          </a:p>
        </p:txBody>
      </p:sp>
      <p:sp>
        <p:nvSpPr>
          <p:cNvPr id="8" name="shape-128">
            <a:extLst xmlns:a="http://schemas.openxmlformats.org/drawingml/2006/main">
              <a:ext uri="{FF2B5EF4-FFF2-40B4-BE49-F238E27FC236}">
                <a16:creationId xmlns:a16="http://schemas.microsoft.com/office/drawing/2014/main" id="{988B9F92-A83B-4672-A833-2ECD2A6653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3718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9" name="shape-129">
            <a:extLst xmlns:a="http://schemas.openxmlformats.org/drawingml/2006/main">
              <a:ext uri="{FF2B5EF4-FFF2-40B4-BE49-F238E27FC236}">
                <a16:creationId xmlns:a16="http://schemas.microsoft.com/office/drawing/2014/main" id="{71C97132-9FE8-4999-A305-7301CF318E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371850"/>
            <a:ext cx="100012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A. A diya is small.</a:t>
            </a:r>
          </a:p>
        </p:txBody>
      </p:sp>
      <p:sp>
        <p:nvSpPr>
          <p:cNvPr id="10" name="shape-130">
            <a:extLst xmlns:a="http://schemas.openxmlformats.org/drawingml/2006/main">
              <a:ext uri="{FF2B5EF4-FFF2-40B4-BE49-F238E27FC236}">
                <a16:creationId xmlns:a16="http://schemas.microsoft.com/office/drawing/2014/main" id="{C7739DE2-8A14-4FDE-A634-D8BE0FD3C7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105275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1" name="shape-131">
            <a:extLst xmlns:a="http://schemas.openxmlformats.org/drawingml/2006/main">
              <a:ext uri="{FF2B5EF4-FFF2-40B4-BE49-F238E27FC236}">
                <a16:creationId xmlns:a16="http://schemas.microsoft.com/office/drawing/2014/main" id="{1591C616-13F8-4B8F-BB91-6523EADCD9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105275"/>
            <a:ext cx="100012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B. The light represents knowledge overcoming ignorance in this source.</a:t>
            </a:r>
          </a:p>
        </p:txBody>
      </p:sp>
      <p:sp>
        <p:nvSpPr>
          <p:cNvPr id="12" name="shape-132">
            <a:extLst xmlns:a="http://schemas.openxmlformats.org/drawingml/2006/main">
              <a:ext uri="{FF2B5EF4-FFF2-40B4-BE49-F238E27FC236}">
                <a16:creationId xmlns:a16="http://schemas.microsoft.com/office/drawing/2014/main" id="{77692C71-BE93-4378-AA95-AEBC816000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83870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3" name="shape-133">
            <a:extLst xmlns:a="http://schemas.openxmlformats.org/drawingml/2006/main">
              <a:ext uri="{FF2B5EF4-FFF2-40B4-BE49-F238E27FC236}">
                <a16:creationId xmlns:a16="http://schemas.microsoft.com/office/drawing/2014/main" id="{D7405DD3-E7F3-4AB4-805B-54E71405E0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838700"/>
            <a:ext cx="100012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C. Every family celebrates identically.</a:t>
            </a:r>
          </a:p>
        </p:txBody>
      </p:sp>
      <p:sp>
        <p:nvSpPr>
          <p:cNvPr id="14" name="shape-134">
            <a:extLst xmlns:a="http://schemas.openxmlformats.org/drawingml/2006/main">
              <a:ext uri="{FF2B5EF4-FFF2-40B4-BE49-F238E27FC236}">
                <a16:creationId xmlns:a16="http://schemas.microsoft.com/office/drawing/2014/main" id="{277B97A0-6727-4963-BC4A-52702D0EF0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" y="5695950"/>
            <a:ext cx="10477500" cy="3524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87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87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Choose first. Give a reason before checking.</a:t>
            </a:r>
          </a:p>
        </p:txBody>
      </p:sp>
    </p:spTree>
    <p:extLst>
      <p:ext uri="{BB962C8B-B14F-4D97-AF65-F5344CB8AC3E}">
        <p14:creationId xmlns:p14="http://schemas.microsoft.com/office/powerpoint/2010/main" val="347537415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shape-135">
            <a:extLst xmlns:a="http://schemas.openxmlformats.org/drawingml/2006/main">
              <a:ext uri="{FF2B5EF4-FFF2-40B4-BE49-F238E27FC236}">
                <a16:creationId xmlns:a16="http://schemas.microsoft.com/office/drawing/2014/main" id="{B3D14BEA-B1B5-4EF5-B3D2-CDA61E43FC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F7D6E"/>
          </a:solidFill>
          <a:ln xmlns:a="http://schemas.openxmlformats.org/drawingml/2006/main" w="0">
            <a:noFill/>
          </a:ln>
        </p:spPr>
      </p:sp>
      <p:sp>
        <p:nvSpPr>
          <p:cNvPr id="2" name="shape-136">
            <a:extLst xmlns:a="http://schemas.openxmlformats.org/drawingml/2006/main">
              <a:ext uri="{FF2B5EF4-FFF2-40B4-BE49-F238E27FC236}">
                <a16:creationId xmlns:a16="http://schemas.microsoft.com/office/drawing/2014/main" id="{BAB0FE62-FC18-4F2D-A6AC-E81B1937A2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GROW  /  RE  /  WEEK 3</a:t>
            </a:r>
          </a:p>
        </p:txBody>
      </p:sp>
      <p:sp>
        <p:nvSpPr>
          <p:cNvPr id="3" name="shape-137">
            <a:extLst xmlns:a="http://schemas.openxmlformats.org/drawingml/2006/main">
              <a:ext uri="{FF2B5EF4-FFF2-40B4-BE49-F238E27FC236}">
                <a16:creationId xmlns:a16="http://schemas.microsoft.com/office/drawing/2014/main" id="{8CDA0F19-DD71-4FE7-90A1-B3C5CB08847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Check the deciding clue</a:t>
            </a:r>
          </a:p>
        </p:txBody>
      </p:sp>
      <p:sp>
        <p:nvSpPr>
          <p:cNvPr id="4" name="shape-138">
            <a:extLst xmlns:a="http://schemas.openxmlformats.org/drawingml/2006/main">
              <a:ext uri="{FF2B5EF4-FFF2-40B4-BE49-F238E27FC236}">
                <a16:creationId xmlns:a16="http://schemas.microsoft.com/office/drawing/2014/main" id="{C58F74B6-622F-4040-9781-95D30C32C2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139">
            <a:extLst xmlns:a="http://schemas.openxmlformats.org/drawingml/2006/main">
              <a:ext uri="{FF2B5EF4-FFF2-40B4-BE49-F238E27FC236}">
                <a16:creationId xmlns:a16="http://schemas.microsoft.com/office/drawing/2014/main" id="{60E782F7-993C-48AC-9CD2-E9E2442067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140">
            <a:extLst xmlns:a="http://schemas.openxmlformats.org/drawingml/2006/main">
              <a:ext uri="{FF2B5EF4-FFF2-40B4-BE49-F238E27FC236}">
                <a16:creationId xmlns:a16="http://schemas.microsoft.com/office/drawing/2014/main" id="{044FDF8C-AB1F-4314-B09B-37A0B291FF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Check  ·  3 min  ·  5/8 stages</a:t>
            </a:r>
          </a:p>
        </p:txBody>
      </p:sp>
      <p:sp>
        <p:nvSpPr>
          <p:cNvPr id="7" name="shape-141">
            <a:extLst xmlns:a="http://schemas.openxmlformats.org/drawingml/2006/main">
              <a:ext uri="{FF2B5EF4-FFF2-40B4-BE49-F238E27FC236}">
                <a16:creationId xmlns:a16="http://schemas.microsoft.com/office/drawing/2014/main" id="{B6ACAA7A-740D-46B4-901E-DF881609F0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6275" y="2181225"/>
            <a:ext cx="11430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5700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5700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B</a:t>
            </a:r>
          </a:p>
        </p:txBody>
      </p:sp>
      <p:sp>
        <p:nvSpPr>
          <p:cNvPr id="8" name="shape-142">
            <a:extLst xmlns:a="http://schemas.openxmlformats.org/drawingml/2006/main">
              <a:ext uri="{FF2B5EF4-FFF2-40B4-BE49-F238E27FC236}">
                <a16:creationId xmlns:a16="http://schemas.microsoft.com/office/drawing/2014/main" id="{095EDB59-A16B-4830-ABD7-C16921958A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238375" y="2295525"/>
            <a:ext cx="8743950" cy="1828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00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00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It gives a source-based meaning; A only describes and C overgeneralises.</a:t>
            </a:r>
          </a:p>
        </p:txBody>
      </p:sp>
      <p:sp>
        <p:nvSpPr>
          <p:cNvPr id="9" name="shape-143">
            <a:extLst xmlns:a="http://schemas.openxmlformats.org/drawingml/2006/main">
              <a:ext uri="{FF2B5EF4-FFF2-40B4-BE49-F238E27FC236}">
                <a16:creationId xmlns:a16="http://schemas.microsoft.com/office/drawing/2014/main" id="{56BF1F9F-11C2-48A8-A175-E9333AC556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6275" y="4953000"/>
            <a:ext cx="10467975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7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17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Keep your first choice. If you change it, say what changed your mind.</a:t>
            </a:r>
          </a:p>
        </p:txBody>
      </p:sp>
    </p:spTree>
    <p:extLst>
      <p:ext uri="{BB962C8B-B14F-4D97-AF65-F5344CB8AC3E}">
        <p14:creationId xmlns:p14="http://schemas.microsoft.com/office/powerpoint/2010/main" val="2143170616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3" name="shape-144">
            <a:extLst xmlns:a="http://schemas.openxmlformats.org/drawingml/2006/main">
              <a:ext uri="{FF2B5EF4-FFF2-40B4-BE49-F238E27FC236}">
                <a16:creationId xmlns:a16="http://schemas.microsoft.com/office/drawing/2014/main" id="{99BE5789-6E0D-4BB0-8B3D-84264F370A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F7D6E"/>
          </a:solidFill>
          <a:ln xmlns:a="http://schemas.openxmlformats.org/drawingml/2006/main" w="0">
            <a:noFill/>
          </a:ln>
        </p:spPr>
      </p:sp>
      <p:sp>
        <p:nvSpPr>
          <p:cNvPr id="2" name="shape-145">
            <a:extLst xmlns:a="http://schemas.openxmlformats.org/drawingml/2006/main">
              <a:ext uri="{FF2B5EF4-FFF2-40B4-BE49-F238E27FC236}">
                <a16:creationId xmlns:a16="http://schemas.microsoft.com/office/drawing/2014/main" id="{9F9F191A-40D8-4BB0-9934-0CCE229C01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GROW  /  RE  /  WEEK 3</a:t>
            </a:r>
          </a:p>
        </p:txBody>
      </p:sp>
      <p:sp>
        <p:nvSpPr>
          <p:cNvPr id="3" name="shape-146">
            <a:extLst xmlns:a="http://schemas.openxmlformats.org/drawingml/2006/main">
              <a:ext uri="{FF2B5EF4-FFF2-40B4-BE49-F238E27FC236}">
                <a16:creationId xmlns:a16="http://schemas.microsoft.com/office/drawing/2014/main" id="{D4C4CADE-1904-4D21-9A91-37352A05CD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Your independent evidence</a:t>
            </a:r>
          </a:p>
        </p:txBody>
      </p:sp>
      <p:sp>
        <p:nvSpPr>
          <p:cNvPr id="4" name="shape-147">
            <a:extLst xmlns:a="http://schemas.openxmlformats.org/drawingml/2006/main">
              <a:ext uri="{FF2B5EF4-FFF2-40B4-BE49-F238E27FC236}">
                <a16:creationId xmlns:a16="http://schemas.microsoft.com/office/drawing/2014/main" id="{08A1E6A7-AE7A-4271-84AF-0B38D5B80B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148">
            <a:extLst xmlns:a="http://schemas.openxmlformats.org/drawingml/2006/main">
              <a:ext uri="{FF2B5EF4-FFF2-40B4-BE49-F238E27FC236}">
                <a16:creationId xmlns:a16="http://schemas.microsoft.com/office/drawing/2014/main" id="{3A0A9E27-3636-42AC-A62E-BB9FC4A552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149">
            <a:extLst xmlns:a="http://schemas.openxmlformats.org/drawingml/2006/main">
              <a:ext uri="{FF2B5EF4-FFF2-40B4-BE49-F238E27FC236}">
                <a16:creationId xmlns:a16="http://schemas.microsoft.com/office/drawing/2014/main" id="{A529143E-A5B6-4123-80D2-AF32BBDAC3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Your evidence  ·  12 min  ·  6/8 stages</a:t>
            </a:r>
          </a:p>
        </p:txBody>
      </p:sp>
      <p:sp>
        <p:nvSpPr>
          <p:cNvPr id="7" name="shape-150">
            <a:extLst xmlns:a="http://schemas.openxmlformats.org/drawingml/2006/main">
              <a:ext uri="{FF2B5EF4-FFF2-40B4-BE49-F238E27FC236}">
                <a16:creationId xmlns:a16="http://schemas.microsoft.com/office/drawing/2014/main" id="{B81974B0-A216-42EB-A859-F124C50B30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1907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8" name="shape-151">
            <a:extLst xmlns:a="http://schemas.openxmlformats.org/drawingml/2006/main">
              <a:ext uri="{FF2B5EF4-FFF2-40B4-BE49-F238E27FC236}">
                <a16:creationId xmlns:a16="http://schemas.microsoft.com/office/drawing/2014/main" id="{0AFDA338-1494-41C6-A901-754856C71F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2190750"/>
            <a:ext cx="1000125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Label practice / object / meaning using D1–D3.</a:t>
            </a:r>
          </a:p>
        </p:txBody>
      </p:sp>
      <p:sp>
        <p:nvSpPr>
          <p:cNvPr id="9" name="shape-152">
            <a:extLst xmlns:a="http://schemas.openxmlformats.org/drawingml/2006/main">
              <a:ext uri="{FF2B5EF4-FFF2-40B4-BE49-F238E27FC236}">
                <a16:creationId xmlns:a16="http://schemas.microsoft.com/office/drawing/2014/main" id="{5B6BD4CB-2978-445B-8577-9ABF7E8EF8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27660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0" name="shape-153">
            <a:extLst xmlns:a="http://schemas.openxmlformats.org/drawingml/2006/main">
              <a:ext uri="{FF2B5EF4-FFF2-40B4-BE49-F238E27FC236}">
                <a16:creationId xmlns:a16="http://schemas.microsoft.com/office/drawing/2014/main" id="{83398AC3-7760-41EB-8BB0-7D80675261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276600"/>
            <a:ext cx="1000125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Write two sentences linking a diya to its meaning. Include a line number.</a:t>
            </a:r>
          </a:p>
        </p:txBody>
      </p:sp>
      <p:sp>
        <p:nvSpPr>
          <p:cNvPr id="11" name="shape-154">
            <a:extLst xmlns:a="http://schemas.openxmlformats.org/drawingml/2006/main">
              <a:ext uri="{FF2B5EF4-FFF2-40B4-BE49-F238E27FC236}">
                <a16:creationId xmlns:a16="http://schemas.microsoft.com/office/drawing/2014/main" id="{E4450539-61F7-48A1-874A-B62D5E5194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3624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2" name="shape-155">
            <a:extLst xmlns:a="http://schemas.openxmlformats.org/drawingml/2006/main">
              <a:ext uri="{FF2B5EF4-FFF2-40B4-BE49-F238E27FC236}">
                <a16:creationId xmlns:a16="http://schemas.microsoft.com/office/drawing/2014/main" id="{CA911654-69DE-4E44-BEB7-BFA8CFC3B9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362450"/>
            <a:ext cx="1000125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Repair: “A picture proves what every Hindu believes.” Use D4.</a:t>
            </a:r>
          </a:p>
        </p:txBody>
      </p:sp>
    </p:spTree>
    <p:extLst>
      <p:ext uri="{BB962C8B-B14F-4D97-AF65-F5344CB8AC3E}">
        <p14:creationId xmlns:p14="http://schemas.microsoft.com/office/powerpoint/2010/main" val="1390234739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shape-156">
            <a:extLst xmlns:a="http://schemas.openxmlformats.org/drawingml/2006/main">
              <a:ext uri="{FF2B5EF4-FFF2-40B4-BE49-F238E27FC236}">
                <a16:creationId xmlns:a16="http://schemas.microsoft.com/office/drawing/2014/main" id="{E671F687-8251-4C39-A43D-481B259FC7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F7D6E"/>
          </a:solidFill>
          <a:ln xmlns:a="http://schemas.openxmlformats.org/drawingml/2006/main" w="0">
            <a:noFill/>
          </a:ln>
        </p:spPr>
      </p:sp>
      <p:sp>
        <p:nvSpPr>
          <p:cNvPr id="2" name="shape-157">
            <a:extLst xmlns:a="http://schemas.openxmlformats.org/drawingml/2006/main">
              <a:ext uri="{FF2B5EF4-FFF2-40B4-BE49-F238E27FC236}">
                <a16:creationId xmlns:a16="http://schemas.microsoft.com/office/drawing/2014/main" id="{D5F4B809-9801-4DE1-ADC3-3AC3EEF575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GROW  /  RE  /  WEEK 3</a:t>
            </a:r>
          </a:p>
        </p:txBody>
      </p:sp>
      <p:sp>
        <p:nvSpPr>
          <p:cNvPr id="3" name="shape-158">
            <a:extLst xmlns:a="http://schemas.openxmlformats.org/drawingml/2006/main">
              <a:ext uri="{FF2B5EF4-FFF2-40B4-BE49-F238E27FC236}">
                <a16:creationId xmlns:a16="http://schemas.microsoft.com/office/drawing/2014/main" id="{525306F1-FAAF-46B3-B89B-42EDACBEF4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Make one useful improvement</a:t>
            </a:r>
          </a:p>
        </p:txBody>
      </p:sp>
      <p:sp>
        <p:nvSpPr>
          <p:cNvPr id="4" name="shape-159">
            <a:extLst xmlns:a="http://schemas.openxmlformats.org/drawingml/2006/main">
              <a:ext uri="{FF2B5EF4-FFF2-40B4-BE49-F238E27FC236}">
                <a16:creationId xmlns:a16="http://schemas.microsoft.com/office/drawing/2014/main" id="{4F9D1937-2B34-4041-91B1-E9E58E5E0C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160">
            <a:extLst xmlns:a="http://schemas.openxmlformats.org/drawingml/2006/main">
              <a:ext uri="{FF2B5EF4-FFF2-40B4-BE49-F238E27FC236}">
                <a16:creationId xmlns:a16="http://schemas.microsoft.com/office/drawing/2014/main" id="{DDD4B336-7839-4873-8374-D2186280CD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161">
            <a:extLst xmlns:a="http://schemas.openxmlformats.org/drawingml/2006/main">
              <a:ext uri="{FF2B5EF4-FFF2-40B4-BE49-F238E27FC236}">
                <a16:creationId xmlns:a16="http://schemas.microsoft.com/office/drawing/2014/main" id="{224545D5-1351-4606-B468-F40ACED5F5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Improve  ·  5 min  ·  7/8 stages</a:t>
            </a:r>
          </a:p>
        </p:txBody>
      </p:sp>
      <p:sp>
        <p:nvSpPr>
          <p:cNvPr id="7" name="shape-162">
            <a:extLst xmlns:a="http://schemas.openxmlformats.org/drawingml/2006/main">
              <a:ext uri="{FF2B5EF4-FFF2-40B4-BE49-F238E27FC236}">
                <a16:creationId xmlns:a16="http://schemas.microsoft.com/office/drawing/2014/main" id="{44BD6770-57FA-40ED-9A7B-681B14C6C5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57425"/>
            <a:ext cx="10572750" cy="1257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9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9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Check your answer against the source.</a:t>
            </a:r>
          </a:p>
          <a:p xmlns:a="http://schemas.openxmlformats.org/drawingml/2006/main">
            <a:pPr>
              <a:lnSpc>
                <a:spcPct val="108000"/>
              </a:lnSpc>
              <a:buNone/>
              <a:defRPr sz="29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9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Show the detail you used.</a:t>
            </a:r>
          </a:p>
        </p:txBody>
      </p:sp>
      <p:sp>
        <p:nvSpPr>
          <p:cNvPr id="8" name="shape-163">
            <a:extLst xmlns:a="http://schemas.openxmlformats.org/drawingml/2006/main">
              <a:ext uri="{FF2B5EF4-FFF2-40B4-BE49-F238E27FC236}">
                <a16:creationId xmlns:a16="http://schemas.microsoft.com/office/drawing/2014/main" id="{05F2B451-3329-4B69-9234-88B71A4672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5325" y="3876675"/>
            <a:ext cx="10448925" cy="1095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4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4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Add evidence, improve a link, or mark a claim you cannot support.</a:t>
            </a:r>
          </a:p>
        </p:txBody>
      </p:sp>
      <p:sp>
        <p:nvSpPr>
          <p:cNvPr id="9" name="shape-164">
            <a:extLst xmlns:a="http://schemas.openxmlformats.org/drawingml/2006/main">
              <a:ext uri="{FF2B5EF4-FFF2-40B4-BE49-F238E27FC236}">
                <a16:creationId xmlns:a16="http://schemas.microsoft.com/office/drawing/2014/main" id="{8DE3CD0C-D2FC-4C14-B957-19D21653A3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343525"/>
            <a:ext cx="1066800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0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Keep the first attempt visible. Record one change or one question.</a:t>
            </a:r>
          </a:p>
        </p:txBody>
      </p:sp>
    </p:spTree>
    <p:extLst>
      <p:ext uri="{BB962C8B-B14F-4D97-AF65-F5344CB8AC3E}">
        <p14:creationId xmlns:p14="http://schemas.microsoft.com/office/powerpoint/2010/main" val="599874332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shape-165">
            <a:extLst xmlns:a="http://schemas.openxmlformats.org/drawingml/2006/main">
              <a:ext uri="{FF2B5EF4-FFF2-40B4-BE49-F238E27FC236}">
                <a16:creationId xmlns:a16="http://schemas.microsoft.com/office/drawing/2014/main" id="{946EE08C-38F4-483E-AAB3-30C41C2B3D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F7D6E"/>
          </a:solidFill>
          <a:ln xmlns:a="http://schemas.openxmlformats.org/drawingml/2006/main" w="0">
            <a:noFill/>
          </a:ln>
        </p:spPr>
      </p:sp>
      <p:sp>
        <p:nvSpPr>
          <p:cNvPr id="2" name="shape-166">
            <a:extLst xmlns:a="http://schemas.openxmlformats.org/drawingml/2006/main">
              <a:ext uri="{FF2B5EF4-FFF2-40B4-BE49-F238E27FC236}">
                <a16:creationId xmlns:a16="http://schemas.microsoft.com/office/drawing/2014/main" id="{F66EDCDD-4BD3-4E00-88DD-E805CD17A7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GROW  /  RE  /  WEEK 3</a:t>
            </a:r>
          </a:p>
        </p:txBody>
      </p:sp>
      <p:sp>
        <p:nvSpPr>
          <p:cNvPr id="3" name="shape-167">
            <a:extLst xmlns:a="http://schemas.openxmlformats.org/drawingml/2006/main">
              <a:ext uri="{FF2B5EF4-FFF2-40B4-BE49-F238E27FC236}">
                <a16:creationId xmlns:a16="http://schemas.microsoft.com/office/drawing/2014/main" id="{FFBFC657-9078-4016-87E6-8F6493F228B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What will you take forward?</a:t>
            </a:r>
          </a:p>
        </p:txBody>
      </p:sp>
      <p:sp>
        <p:nvSpPr>
          <p:cNvPr id="4" name="shape-168">
            <a:extLst xmlns:a="http://schemas.openxmlformats.org/drawingml/2006/main">
              <a:ext uri="{FF2B5EF4-FFF2-40B4-BE49-F238E27FC236}">
                <a16:creationId xmlns:a16="http://schemas.microsoft.com/office/drawing/2014/main" id="{8BCEBB4E-9C78-476B-B10C-D2F488AE8D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169">
            <a:extLst xmlns:a="http://schemas.openxmlformats.org/drawingml/2006/main">
              <a:ext uri="{FF2B5EF4-FFF2-40B4-BE49-F238E27FC236}">
                <a16:creationId xmlns:a16="http://schemas.microsoft.com/office/drawing/2014/main" id="{299DBC9E-2FFD-4BEC-A332-68C3AEE5452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170">
            <a:extLst xmlns:a="http://schemas.openxmlformats.org/drawingml/2006/main">
              <a:ext uri="{FF2B5EF4-FFF2-40B4-BE49-F238E27FC236}">
                <a16:creationId xmlns:a16="http://schemas.microsoft.com/office/drawing/2014/main" id="{7A0563B2-4BDE-4EFF-9468-DE9F9306F3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F7D6E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F7D6E"/>
                </a:solidFill>
                <a:latin typeface="Arial"/>
                <a:ea typeface="Arial"/>
                <a:cs typeface="Arial"/>
              </a:rPr>
              <a:t>Reflect  ·  3 min  ·  8/8 stages</a:t>
            </a:r>
          </a:p>
        </p:txBody>
      </p:sp>
      <p:sp>
        <p:nvSpPr>
          <p:cNvPr id="7" name="shape-171">
            <a:extLst xmlns:a="http://schemas.openxmlformats.org/drawingml/2006/main">
              <a:ext uri="{FF2B5EF4-FFF2-40B4-BE49-F238E27FC236}">
                <a16:creationId xmlns:a16="http://schemas.microsoft.com/office/drawing/2014/main" id="{0645E795-743F-4CD1-AFF9-2BB292E2C7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276475"/>
            <a:ext cx="10668000" cy="1619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1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1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Give one accurate practice-and-meaning link with a line number.</a:t>
            </a:r>
          </a:p>
        </p:txBody>
      </p:sp>
      <p:sp>
        <p:nvSpPr>
          <p:cNvPr id="8" name="shape-172">
            <a:extLst xmlns:a="http://schemas.openxmlformats.org/drawingml/2006/main">
              <a:ext uri="{FF2B5EF4-FFF2-40B4-BE49-F238E27FC236}">
                <a16:creationId xmlns:a16="http://schemas.microsoft.com/office/drawing/2014/main" id="{84F63CF8-DAB2-46CE-8AAF-DDACCE3059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6275" y="4457700"/>
            <a:ext cx="10477500" cy="1200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One thing I can explain: ______________</a:t>
            </a:r>
          </a:p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One next step or question: ______________</a:t>
            </a:r>
          </a:p>
        </p:txBody>
      </p:sp>
    </p:spTree>
    <p:extLst>
      <p:ext uri="{BB962C8B-B14F-4D97-AF65-F5344CB8AC3E}">
        <p14:creationId xmlns:p14="http://schemas.microsoft.com/office/powerpoint/2010/main" val="60423007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2026-09-05T19:24:50.5400000Z</dcterms:created>
  <dcterms:modified xsi:type="dcterms:W3CDTF">2026-09-05T19:24:50.5400000Z</dcterms:modified>
</coreProperties>
</file>