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d050286abb924178" /><Relationship Type="http://schemas.openxmlformats.org/officeDocument/2006/relationships/extended-properties" Target="/docProps/app.xml" Id="R71da9ac588694f42" /><Relationship Type="http://schemas.openxmlformats.org/officeDocument/2006/relationships/officeDocument" Target="/ppt/presentation.xml" Id="Rc8113d2295154b28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98392ac7065f4cc3"/>
  </p:sldMasterIdLst>
  <p:notesMasterIdLst>
    <p:notesMasterId xmlns:r="http://schemas.openxmlformats.org/officeDocument/2006/relationships" r:id="R5858953756c04577"/>
  </p:notesMasterIdLst>
  <p:sldIdLst>
    <p:sldId xmlns:r="http://schemas.openxmlformats.org/officeDocument/2006/relationships" id="256" r:id="R90c8be42f2d2418a"/>
    <p:sldId xmlns:r="http://schemas.openxmlformats.org/officeDocument/2006/relationships" id="257" r:id="Rf989d956580946fe"/>
    <p:sldId xmlns:r="http://schemas.openxmlformats.org/officeDocument/2006/relationships" id="258" r:id="Ra64922d078424510"/>
    <p:sldId xmlns:r="http://schemas.openxmlformats.org/officeDocument/2006/relationships" id="259" r:id="Re723c0438f96434b"/>
    <p:sldId xmlns:r="http://schemas.openxmlformats.org/officeDocument/2006/relationships" id="260" r:id="R1223b22651064531"/>
    <p:sldId xmlns:r="http://schemas.openxmlformats.org/officeDocument/2006/relationships" id="261" r:id="R9a1acbe3cd1e4e53"/>
    <p:sldId xmlns:r="http://schemas.openxmlformats.org/officeDocument/2006/relationships" id="262" r:id="Rd04d4a03e31a48a2"/>
    <p:sldId xmlns:r="http://schemas.openxmlformats.org/officeDocument/2006/relationships" id="263" r:id="R613ed285876f41b0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8c670d152fc04696" /><Relationship Type="http://schemas.openxmlformats.org/officeDocument/2006/relationships/slideMaster" Target="/ppt/slideMasters/slideMaster1.xml" Id="R98392ac7065f4cc3" /><Relationship Type="http://schemas.openxmlformats.org/officeDocument/2006/relationships/notesMaster" Target="/ppt/notesMasters/notesMaster1.xml" Id="R5858953756c04577" /><Relationship Type="http://schemas.openxmlformats.org/officeDocument/2006/relationships/presProps" Target="/ppt/presProps.xml" Id="Rc8841613bcc04042" /><Relationship Type="http://schemas.openxmlformats.org/officeDocument/2006/relationships/tableStyles" Target="/ppt/tableStyles.xml" Id="R11c103a08928497a" /><Relationship Type="http://schemas.openxmlformats.org/officeDocument/2006/relationships/slide" Target="/ppt/slides/slide1.xml" Id="R90c8be42f2d2418a" /><Relationship Type="http://schemas.openxmlformats.org/officeDocument/2006/relationships/slide" Target="/ppt/slides/slide2.xml" Id="Rf989d956580946fe" /><Relationship Type="http://schemas.openxmlformats.org/officeDocument/2006/relationships/slide" Target="/ppt/slides/slide3.xml" Id="Ra64922d078424510" /><Relationship Type="http://schemas.openxmlformats.org/officeDocument/2006/relationships/slide" Target="/ppt/slides/slide4.xml" Id="Re723c0438f96434b" /><Relationship Type="http://schemas.openxmlformats.org/officeDocument/2006/relationships/slide" Target="/ppt/slides/slide5.xml" Id="R1223b22651064531" /><Relationship Type="http://schemas.openxmlformats.org/officeDocument/2006/relationships/slide" Target="/ppt/slides/slide6.xml" Id="R9a1acbe3cd1e4e53" /><Relationship Type="http://schemas.openxmlformats.org/officeDocument/2006/relationships/slide" Target="/ppt/slides/slide7.xml" Id="Rd04d4a03e31a48a2" /><Relationship Type="http://schemas.openxmlformats.org/officeDocument/2006/relationships/slide" Target="/ppt/slides/slide8.xml" Id="R613ed285876f41b0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a3ecd87900134fd5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3457185ea5834d9e" /><Relationship Type="http://schemas.openxmlformats.org/officeDocument/2006/relationships/notesMaster" Target="/ppt/notesMasters/notesMaster1.xml" Id="Rf760362fbcf946ae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cf1990ecf49c4a1a" /><Relationship Type="http://schemas.openxmlformats.org/officeDocument/2006/relationships/notesMaster" Target="/ppt/notesMasters/notesMaster1.xml" Id="Rd03b709780324fce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04f948af9a794f9c" /><Relationship Type="http://schemas.openxmlformats.org/officeDocument/2006/relationships/notesMaster" Target="/ppt/notesMasters/notesMaster1.xml" Id="R26099db579a34566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61b652741a724a3d" /><Relationship Type="http://schemas.openxmlformats.org/officeDocument/2006/relationships/notesMaster" Target="/ppt/notesMasters/notesMaster1.xml" Id="R4b6836d216584bc3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5d2e21b9c99f4ba4" /><Relationship Type="http://schemas.openxmlformats.org/officeDocument/2006/relationships/notesMaster" Target="/ppt/notesMasters/notesMaster1.xml" Id="R0398566a683e4bae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d2da7c5bf4a34517" /><Relationship Type="http://schemas.openxmlformats.org/officeDocument/2006/relationships/notesMaster" Target="/ppt/notesMasters/notesMaster1.xml" Id="Rff8efeca0f5842f3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078f90c48c53488b" /><Relationship Type="http://schemas.openxmlformats.org/officeDocument/2006/relationships/notesMaster" Target="/ppt/notesMasters/notesMaster1.xml" Id="Rb4559a2d74c94234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b79b6757dee64bb7" /><Relationship Type="http://schemas.openxmlformats.org/officeDocument/2006/relationships/notesMaster" Target="/ppt/notesMasters/notesMaster1.xml" Id="R1a1f8d79d1c643d3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09:30–10:10. Arrive: 3 minutes. Total lesson: 40 minutes.</a:t>
            </a:r>
          </a:p>
          <a:p xmlns:a="http://schemas.openxmlformats.org/drawingml/2006/main">
            <a:r>
              <a:t>Outcome: Explain how a Christmas symbol links to Christian belief.</a:t>
            </a:r>
          </a:p>
          <a:p xmlns:a="http://schemas.openxmlformats.org/drawingml/2006/main">
            <a:r>
              <a:t>Prepare: Print the four lines and response page. Use a paper candle diagram only; a nativity model, video or celebration activity is unnecessary.</a:t>
            </a:r>
          </a:p>
          <a:p xmlns:a="http://schemas.openxmlformats.org/drawingml/2006/main">
            <a:r>
              <a:t>Check: B. C3–C4 link the symbol to a source without assigning a belief to everyone.</a:t>
            </a:r>
          </a:p>
          <a:p xmlns:a="http://schemas.openxmlformats.org/drawingml/2006/main">
            <a:r>
              <a:t>Task answers: Birth C1; gift C2; light C3. | Christians celebrate Jesus’ birth; in this worship source a candle accompanies Jesus as light of the world. | The same object can be used in different settings; we need the context or an explanation.</a:t>
            </a:r>
          </a:p>
          <a:p xmlns:a="http://schemas.openxmlformats.org/drawingml/2006/main">
            <a:r>
              <a:t>Watch for: Do not treat all Christmas customs as religious, or ask pupils to describe their own celebrations. These cards are not four Gospel accounts.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FACT CARDS — paraphrases of Church of England teaching and worship. These are teaching summaries, not quotations or a complete nativity story.</a:t>
            </a:r>
          </a:p>
          <a:p xmlns:a="http://schemas.openxmlformats.org/drawingml/2006/main">
            <a:r>
              <a:t>School curriculum: GROW Weekly Autumn SOW: RE C64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https://www.churchofengland.org/faith-life/what-we-believe/advent-and-christmas/advent-and-christmas-theme-gift-christmas</a:t>
            </a:r>
          </a:p>
          <a:p xmlns:a="http://schemas.openxmlformats.org/drawingml/2006/main">
            <a:r>
              <a:t>https://www.churchofengland.org/prayer-and-worship/worship-texts-and-resources/common-worship/churchs-year/times-and-seasons-0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09:30–10:10. Read the source: 5 minutes. Total lesson: 40 minutes.</a:t>
            </a:r>
          </a:p>
          <a:p xmlns:a="http://schemas.openxmlformats.org/drawingml/2006/main">
            <a:r>
              <a:t>Outcome: Explain how a Christmas symbol links to Christian belief.</a:t>
            </a:r>
          </a:p>
          <a:p xmlns:a="http://schemas.openxmlformats.org/drawingml/2006/main">
            <a:r>
              <a:t>Prepare: Print the four lines and response page. Use a paper candle diagram only; a nativity model, video or celebration activity is unnecessary.</a:t>
            </a:r>
          </a:p>
          <a:p xmlns:a="http://schemas.openxmlformats.org/drawingml/2006/main">
            <a:r>
              <a:t>Check: B. C3–C4 link the symbol to a source without assigning a belief to everyone.</a:t>
            </a:r>
          </a:p>
          <a:p xmlns:a="http://schemas.openxmlformats.org/drawingml/2006/main">
            <a:r>
              <a:t>Task answers: Birth C1; gift C2; light C3. | Christians celebrate Jesus’ birth; in this worship source a candle accompanies Jesus as light of the world. | The same object can be used in different settings; we need the context or an explanation.</a:t>
            </a:r>
          </a:p>
          <a:p xmlns:a="http://schemas.openxmlformats.org/drawingml/2006/main">
            <a:r>
              <a:t>Watch for: Do not treat all Christmas customs as religious, or ask pupils to describe their own celebrations. These cards are not four Gospel accounts.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FACT CARDS — paraphrases of Church of England teaching and worship. These are teaching summaries, not quotations or a complete nativity story.</a:t>
            </a:r>
          </a:p>
          <a:p xmlns:a="http://schemas.openxmlformats.org/drawingml/2006/main">
            <a:r>
              <a:t>School curriculum: GROW Weekly Autumn SOW: RE C64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https://www.churchofengland.org/faith-life/what-we-believe/advent-and-christmas/advent-and-christmas-theme-gift-christmas</a:t>
            </a:r>
          </a:p>
          <a:p xmlns:a="http://schemas.openxmlformats.org/drawingml/2006/main">
            <a:r>
              <a:t>https://www.churchofengland.org/prayer-and-worship/worship-texts-and-resources/common-worship/churchs-year/times-and-seasons-0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09:30–10:10. Watch a model: 5 minutes. Total lesson: 40 minutes.</a:t>
            </a:r>
          </a:p>
          <a:p xmlns:a="http://schemas.openxmlformats.org/drawingml/2006/main">
            <a:r>
              <a:t>Outcome: Explain how a Christmas symbol links to Christian belief.</a:t>
            </a:r>
          </a:p>
          <a:p xmlns:a="http://schemas.openxmlformats.org/drawingml/2006/main">
            <a:r>
              <a:t>Prepare: Print the four lines and response page. Use a paper candle diagram only; a nativity model, video or celebration activity is unnecessary.</a:t>
            </a:r>
          </a:p>
          <a:p xmlns:a="http://schemas.openxmlformats.org/drawingml/2006/main">
            <a:r>
              <a:t>Check: B. C3–C4 link the symbol to a source without assigning a belief to everyone.</a:t>
            </a:r>
          </a:p>
          <a:p xmlns:a="http://schemas.openxmlformats.org/drawingml/2006/main">
            <a:r>
              <a:t>Task answers: Birth C1; gift C2; light C3. | Christians celebrate Jesus’ birth; in this worship source a candle accompanies Jesus as light of the world. | The same object can be used in different settings; we need the context or an explanation.</a:t>
            </a:r>
          </a:p>
          <a:p xmlns:a="http://schemas.openxmlformats.org/drawingml/2006/main">
            <a:r>
              <a:t>Watch for: Do not treat all Christmas customs as religious, or ask pupils to describe their own celebrations. These cards are not four Gospel accounts.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FACT CARDS — paraphrases of Church of England teaching and worship. These are teaching summaries, not quotations or a complete nativity story.</a:t>
            </a:r>
          </a:p>
          <a:p xmlns:a="http://schemas.openxmlformats.org/drawingml/2006/main">
            <a:r>
              <a:t>School curriculum: GROW Weekly Autumn SOW: RE C64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https://www.churchofengland.org/faith-life/what-we-believe/advent-and-christmas/advent-and-christmas-theme-gift-christmas</a:t>
            </a:r>
          </a:p>
          <a:p xmlns:a="http://schemas.openxmlformats.org/drawingml/2006/main">
            <a:r>
              <a:t>https://www.churchofengland.org/prayer-and-worship/worship-texts-and-resources/common-worship/churchs-year/times-and-seasons-0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09:30–10:10. Choose: 4 minutes. Total lesson: 40 minutes.</a:t>
            </a:r>
          </a:p>
          <a:p xmlns:a="http://schemas.openxmlformats.org/drawingml/2006/main">
            <a:r>
              <a:t>Outcome: Explain how a Christmas symbol links to Christian belief.</a:t>
            </a:r>
          </a:p>
          <a:p xmlns:a="http://schemas.openxmlformats.org/drawingml/2006/main">
            <a:r>
              <a:t>Prepare: Print the four lines and response page. Use a paper candle diagram only; a nativity model, video or celebration activity is unnecessary.</a:t>
            </a:r>
          </a:p>
          <a:p xmlns:a="http://schemas.openxmlformats.org/drawingml/2006/main">
            <a:r>
              <a:t>Check: B. C3–C4 link the symbol to a source without assigning a belief to everyone.</a:t>
            </a:r>
          </a:p>
          <a:p xmlns:a="http://schemas.openxmlformats.org/drawingml/2006/main">
            <a:r>
              <a:t>Task answers: Birth C1; gift C2; light C3. | Christians celebrate Jesus’ birth; in this worship source a candle accompanies Jesus as light of the world. | The same object can be used in different settings; we need the context or an explanation.</a:t>
            </a:r>
          </a:p>
          <a:p xmlns:a="http://schemas.openxmlformats.org/drawingml/2006/main">
            <a:r>
              <a:t>Watch for: Do not treat all Christmas customs as religious, or ask pupils to describe their own celebrations. These cards are not four Gospel accounts.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FACT CARDS — paraphrases of Church of England teaching and worship. These are teaching summaries, not quotations or a complete nativity story.</a:t>
            </a:r>
          </a:p>
          <a:p xmlns:a="http://schemas.openxmlformats.org/drawingml/2006/main">
            <a:r>
              <a:t>School curriculum: GROW Weekly Autumn SOW: RE C64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https://www.churchofengland.org/faith-life/what-we-believe/advent-and-christmas/advent-and-christmas-theme-gift-christmas</a:t>
            </a:r>
          </a:p>
          <a:p xmlns:a="http://schemas.openxmlformats.org/drawingml/2006/main">
            <a:r>
              <a:t>https://www.churchofengland.org/prayer-and-worship/worship-texts-and-resources/common-worship/churchs-year/times-and-seasons-0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09:30–10:10. Check: 3 minutes. Total lesson: 40 minutes.</a:t>
            </a:r>
          </a:p>
          <a:p xmlns:a="http://schemas.openxmlformats.org/drawingml/2006/main">
            <a:r>
              <a:t>Outcome: Explain how a Christmas symbol links to Christian belief.</a:t>
            </a:r>
          </a:p>
          <a:p xmlns:a="http://schemas.openxmlformats.org/drawingml/2006/main">
            <a:r>
              <a:t>Prepare: Print the four lines and response page. Use a paper candle diagram only; a nativity model, video or celebration activity is unnecessary.</a:t>
            </a:r>
          </a:p>
          <a:p xmlns:a="http://schemas.openxmlformats.org/drawingml/2006/main">
            <a:r>
              <a:t>Check: B. C3–C4 link the symbol to a source without assigning a belief to everyone.</a:t>
            </a:r>
          </a:p>
          <a:p xmlns:a="http://schemas.openxmlformats.org/drawingml/2006/main">
            <a:r>
              <a:t>Task answers: Birth C1; gift C2; light C3. | Christians celebrate Jesus’ birth; in this worship source a candle accompanies Jesus as light of the world. | The same object can be used in different settings; we need the context or an explanation.</a:t>
            </a:r>
          </a:p>
          <a:p xmlns:a="http://schemas.openxmlformats.org/drawingml/2006/main">
            <a:r>
              <a:t>Watch for: Do not treat all Christmas customs as religious, or ask pupils to describe their own celebrations. These cards are not four Gospel accounts.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FACT CARDS — paraphrases of Church of England teaching and worship. These are teaching summaries, not quotations or a complete nativity story.</a:t>
            </a:r>
          </a:p>
          <a:p xmlns:a="http://schemas.openxmlformats.org/drawingml/2006/main">
            <a:r>
              <a:t>School curriculum: GROW Weekly Autumn SOW: RE C64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https://www.churchofengland.org/faith-life/what-we-believe/advent-and-christmas/advent-and-christmas-theme-gift-christmas</a:t>
            </a:r>
          </a:p>
          <a:p xmlns:a="http://schemas.openxmlformats.org/drawingml/2006/main">
            <a:r>
              <a:t>https://www.churchofengland.org/prayer-and-worship/worship-texts-and-resources/common-worship/churchs-year/times-and-seasons-0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09:30–10:10. Your evidence: 12 minutes. Total lesson: 40 minutes.</a:t>
            </a:r>
          </a:p>
          <a:p xmlns:a="http://schemas.openxmlformats.org/drawingml/2006/main">
            <a:r>
              <a:t>Outcome: Explain how a Christmas symbol links to Christian belief.</a:t>
            </a:r>
          </a:p>
          <a:p xmlns:a="http://schemas.openxmlformats.org/drawingml/2006/main">
            <a:r>
              <a:t>Prepare: Print the four lines and response page. Use a paper candle diagram only; a nativity model, video or celebration activity is unnecessary.</a:t>
            </a:r>
          </a:p>
          <a:p xmlns:a="http://schemas.openxmlformats.org/drawingml/2006/main">
            <a:r>
              <a:t>Check: B. C3–C4 link the symbol to a source without assigning a belief to everyone.</a:t>
            </a:r>
          </a:p>
          <a:p xmlns:a="http://schemas.openxmlformats.org/drawingml/2006/main">
            <a:r>
              <a:t>Task answers: Birth C1; gift C2; light C3. | Christians celebrate Jesus’ birth; in this worship source a candle accompanies Jesus as light of the world. | The same object can be used in different settings; we need the context or an explanation.</a:t>
            </a:r>
          </a:p>
          <a:p xmlns:a="http://schemas.openxmlformats.org/drawingml/2006/main">
            <a:r>
              <a:t>Watch for: Do not treat all Christmas customs as religious, or ask pupils to describe their own celebrations. These cards are not four Gospel accounts.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FACT CARDS — paraphrases of Church of England teaching and worship. These are teaching summaries, not quotations or a complete nativity story.</a:t>
            </a:r>
          </a:p>
          <a:p xmlns:a="http://schemas.openxmlformats.org/drawingml/2006/main">
            <a:r>
              <a:t>School curriculum: GROW Weekly Autumn SOW: RE C64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https://www.churchofengland.org/faith-life/what-we-believe/advent-and-christmas/advent-and-christmas-theme-gift-christmas</a:t>
            </a:r>
          </a:p>
          <a:p xmlns:a="http://schemas.openxmlformats.org/drawingml/2006/main">
            <a:r>
              <a:t>https://www.churchofengland.org/prayer-and-worship/worship-texts-and-resources/common-worship/churchs-year/times-and-seasons-0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09:30–10:10. Improve: 5 minutes. Total lesson: 40 minutes.</a:t>
            </a:r>
          </a:p>
          <a:p xmlns:a="http://schemas.openxmlformats.org/drawingml/2006/main">
            <a:r>
              <a:t>Outcome: Explain how a Christmas symbol links to Christian belief.</a:t>
            </a:r>
          </a:p>
          <a:p xmlns:a="http://schemas.openxmlformats.org/drawingml/2006/main">
            <a:r>
              <a:t>Prepare: Print the four lines and response page. Use a paper candle diagram only; a nativity model, video or celebration activity is unnecessary.</a:t>
            </a:r>
          </a:p>
          <a:p xmlns:a="http://schemas.openxmlformats.org/drawingml/2006/main">
            <a:r>
              <a:t>Check: B. C3–C4 link the symbol to a source without assigning a belief to everyone.</a:t>
            </a:r>
          </a:p>
          <a:p xmlns:a="http://schemas.openxmlformats.org/drawingml/2006/main">
            <a:r>
              <a:t>Task answers: Birth C1; gift C2; light C3. | Christians celebrate Jesus’ birth; in this worship source a candle accompanies Jesus as light of the world. | The same object can be used in different settings; we need the context or an explanation.</a:t>
            </a:r>
          </a:p>
          <a:p xmlns:a="http://schemas.openxmlformats.org/drawingml/2006/main">
            <a:r>
              <a:t>Watch for: Do not treat all Christmas customs as religious, or ask pupils to describe their own celebrations. These cards are not four Gospel accounts.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FACT CARDS — paraphrases of Church of England teaching and worship. These are teaching summaries, not quotations or a complete nativity story.</a:t>
            </a:r>
          </a:p>
          <a:p xmlns:a="http://schemas.openxmlformats.org/drawingml/2006/main">
            <a:r>
              <a:t>School curriculum: GROW Weekly Autumn SOW: RE C64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https://www.churchofengland.org/faith-life/what-we-believe/advent-and-christmas/advent-and-christmas-theme-gift-christmas</a:t>
            </a:r>
          </a:p>
          <a:p xmlns:a="http://schemas.openxmlformats.org/drawingml/2006/main">
            <a:r>
              <a:t>https://www.churchofengland.org/prayer-and-worship/worship-texts-and-resources/common-worship/churchs-year/times-and-seasons-0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09:30–10:10. Reflect: 3 minutes. Total lesson: 40 minutes.</a:t>
            </a:r>
          </a:p>
          <a:p xmlns:a="http://schemas.openxmlformats.org/drawingml/2006/main">
            <a:r>
              <a:t>Outcome: Explain how a Christmas symbol links to Christian belief.</a:t>
            </a:r>
          </a:p>
          <a:p xmlns:a="http://schemas.openxmlformats.org/drawingml/2006/main">
            <a:r>
              <a:t>Prepare: Print the four lines and response page. Use a paper candle diagram only; a nativity model, video or celebration activity is unnecessary.</a:t>
            </a:r>
          </a:p>
          <a:p xmlns:a="http://schemas.openxmlformats.org/drawingml/2006/main">
            <a:r>
              <a:t>Check: B. C3–C4 link the symbol to a source without assigning a belief to everyone.</a:t>
            </a:r>
          </a:p>
          <a:p xmlns:a="http://schemas.openxmlformats.org/drawingml/2006/main">
            <a:r>
              <a:t>Task answers: Birth C1; gift C2; light C3. | Christians celebrate Jesus’ birth; in this worship source a candle accompanies Jesus as light of the world. | The same object can be used in different settings; we need the context or an explanation.</a:t>
            </a:r>
          </a:p>
          <a:p xmlns:a="http://schemas.openxmlformats.org/drawingml/2006/main">
            <a:r>
              <a:t>Watch for: Do not treat all Christmas customs as religious, or ask pupils to describe their own celebrations. These cards are not four Gospel accounts.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FACT CARDS — paraphrases of Church of England teaching and worship. These are teaching summaries, not quotations or a complete nativity story.</a:t>
            </a:r>
          </a:p>
          <a:p xmlns:a="http://schemas.openxmlformats.org/drawingml/2006/main">
            <a:r>
              <a:t>School curriculum: GROW Weekly Autumn SOW: RE C64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https://www.churchofengland.org/faith-life/what-we-believe/advent-and-christmas/advent-and-christmas-theme-gift-christmas</a:t>
            </a:r>
          </a:p>
          <a:p xmlns:a="http://schemas.openxmlformats.org/drawingml/2006/main">
            <a:r>
              <a:t>https://www.churchofengland.org/prayer-and-worship/worship-texts-and-resources/common-worship/churchs-year/times-and-seasons-0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2733b16039ad4c7d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e2b51992ab4741ef" /><Relationship Type="http://schemas.openxmlformats.org/officeDocument/2006/relationships/slideLayout" Target="/ppt/slideLayouts/slideLayout1.xml" Id="R9486dc191e604c38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9486dc191e604c38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2d6679c40d8402c" /><Relationship Type="http://schemas.openxmlformats.org/officeDocument/2006/relationships/image" Target="/ppt/media/image.png" Id="R0043fd568a374c47" /><Relationship Type="http://schemas.openxmlformats.org/officeDocument/2006/relationships/notesSlide" Target="/ppt/notesSlides/notesSlide1.xml" Id="R1b35b959277148f5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0485a516eb24d21" /><Relationship Type="http://schemas.openxmlformats.org/officeDocument/2006/relationships/notesSlide" Target="/ppt/notesSlides/notesSlide2.xml" Id="Ra81f988087fd4ad9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bf06c6bbcf04b90" /><Relationship Type="http://schemas.openxmlformats.org/officeDocument/2006/relationships/notesSlide" Target="/ppt/notesSlides/notesSlide3.xml" Id="R08bea15c92dd4dcc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0601986edc94120" /><Relationship Type="http://schemas.openxmlformats.org/officeDocument/2006/relationships/notesSlide" Target="/ppt/notesSlides/notesSlide4.xml" Id="R1f56f9e47e154158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8ca99e77c6546f2" /><Relationship Type="http://schemas.openxmlformats.org/officeDocument/2006/relationships/notesSlide" Target="/ppt/notesSlides/notesSlide5.xml" Id="R783998aa97924fa3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53b6066ab824676" /><Relationship Type="http://schemas.openxmlformats.org/officeDocument/2006/relationships/notesSlide" Target="/ppt/notesSlides/notesSlide6.xml" Id="R5c15136a073944ce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695d2a06f544ff3" /><Relationship Type="http://schemas.openxmlformats.org/officeDocument/2006/relationships/notesSlide" Target="/ppt/notesSlides/notesSlide7.xml" Id="Re0420b276b9e40ff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9d88fde1f734b23" /><Relationship Type="http://schemas.openxmlformats.org/officeDocument/2006/relationships/notesSlide" Target="/ppt/notesSlides/notesSlide8.xml" Id="R7a72dc3d05be4d72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431">
            <a:extLst xmlns:a="http://schemas.openxmlformats.org/drawingml/2006/main">
              <a:ext uri="{FF2B5EF4-FFF2-40B4-BE49-F238E27FC236}">
                <a16:creationId xmlns:a16="http://schemas.microsoft.com/office/drawing/2014/main" id="{1E35BAB6-D20D-45EF-8431-FAC3130F24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432">
            <a:extLst xmlns:a="http://schemas.openxmlformats.org/drawingml/2006/main">
              <a:ext uri="{FF2B5EF4-FFF2-40B4-BE49-F238E27FC236}">
                <a16:creationId xmlns:a16="http://schemas.microsoft.com/office/drawing/2014/main" id="{F5C6D2D2-0FB6-40D5-89B6-E8B2F342EC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RE  /  WEEK 5</a:t>
            </a:r>
          </a:p>
        </p:txBody>
      </p:sp>
      <p:sp>
        <p:nvSpPr>
          <p:cNvPr id="3" name="shape-433">
            <a:extLst xmlns:a="http://schemas.openxmlformats.org/drawingml/2006/main">
              <a:ext uri="{FF2B5EF4-FFF2-40B4-BE49-F238E27FC236}">
                <a16:creationId xmlns:a16="http://schemas.microsoft.com/office/drawing/2014/main" id="{7E3EEFF1-649F-4E5E-8FE7-279B2B6CCA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45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45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Christmas: belief and symbol</a:t>
            </a:r>
          </a:p>
        </p:txBody>
      </p:sp>
      <p:sp>
        <p:nvSpPr>
          <p:cNvPr id="4" name="shape-434">
            <a:extLst xmlns:a="http://schemas.openxmlformats.org/drawingml/2006/main">
              <a:ext uri="{FF2B5EF4-FFF2-40B4-BE49-F238E27FC236}">
                <a16:creationId xmlns:a16="http://schemas.microsoft.com/office/drawing/2014/main" id="{6AE579D7-85B4-44A7-98F4-9421924EC2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435">
            <a:extLst xmlns:a="http://schemas.openxmlformats.org/drawingml/2006/main">
              <a:ext uri="{FF2B5EF4-FFF2-40B4-BE49-F238E27FC236}">
                <a16:creationId xmlns:a16="http://schemas.microsoft.com/office/drawing/2014/main" id="{4D59A1CF-FF6A-4737-B5AA-FF2454420F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436">
            <a:extLst xmlns:a="http://schemas.openxmlformats.org/drawingml/2006/main">
              <a:ext uri="{FF2B5EF4-FFF2-40B4-BE49-F238E27FC236}">
                <a16:creationId xmlns:a16="http://schemas.microsoft.com/office/drawing/2014/main" id="{34FEB0E2-37F0-4D92-9FAC-C4E9158DC6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Arrive  ·  3 min  ·  1/8 stages</a:t>
            </a:r>
          </a:p>
        </p:txBody>
      </p:sp>
      <p:sp>
        <p:nvSpPr>
          <p:cNvPr id="7" name="shape-437">
            <a:extLst xmlns:a="http://schemas.openxmlformats.org/drawingml/2006/main">
              <a:ext uri="{FF2B5EF4-FFF2-40B4-BE49-F238E27FC236}">
                <a16:creationId xmlns:a16="http://schemas.microsoft.com/office/drawing/2014/main" id="{89361F4E-E34A-494D-BCE5-0CD41B27CB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628900"/>
            <a:ext cx="7734300" cy="1600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Explain how a Christmas symbol links to Christian belief.</a:t>
            </a:r>
          </a:p>
        </p:txBody>
      </p:sp>
      <p:sp>
        <p:nvSpPr>
          <p:cNvPr id="8" name="shape-438">
            <a:extLst xmlns:a="http://schemas.openxmlformats.org/drawingml/2006/main">
              <a:ext uri="{FF2B5EF4-FFF2-40B4-BE49-F238E27FC236}">
                <a16:creationId xmlns:a16="http://schemas.microsoft.com/office/drawing/2014/main" id="{C7B68F6F-2278-4C5B-B35E-7F05D06149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695825"/>
            <a:ext cx="828675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Think, point, speak, draw or write.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You may pass or ask for a quiet start.</a:t>
            </a:r>
          </a:p>
        </p:txBody>
      </p:sp>
      <p:pic>
        <p:nvPicPr>
          <p:cNvPr id="1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043fd568a374c47"/>
          <a:stretch xmlns:a="http://schemas.openxmlformats.org/drawingml/2006/main"/>
        </p:blipFill>
        <p:spPr>
          <a:xfrm xmlns:a="http://schemas.openxmlformats.org/drawingml/2006/main">
            <a:off x="9525000" y="2809875"/>
            <a:ext cx="1562100" cy="1562100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806098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shape-439">
            <a:extLst xmlns:a="http://schemas.openxmlformats.org/drawingml/2006/main">
              <a:ext uri="{FF2B5EF4-FFF2-40B4-BE49-F238E27FC236}">
                <a16:creationId xmlns:a16="http://schemas.microsoft.com/office/drawing/2014/main" id="{21832199-31A0-475C-AD83-2D610DEABB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440">
            <a:extLst xmlns:a="http://schemas.openxmlformats.org/drawingml/2006/main">
              <a:ext uri="{FF2B5EF4-FFF2-40B4-BE49-F238E27FC236}">
                <a16:creationId xmlns:a16="http://schemas.microsoft.com/office/drawing/2014/main" id="{89672995-F1D7-4001-B401-7E2B2FB49B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RE  /  WEEK 5</a:t>
            </a:r>
          </a:p>
        </p:txBody>
      </p:sp>
      <p:sp>
        <p:nvSpPr>
          <p:cNvPr id="3" name="shape-441">
            <a:extLst xmlns:a="http://schemas.openxmlformats.org/drawingml/2006/main">
              <a:ext uri="{FF2B5EF4-FFF2-40B4-BE49-F238E27FC236}">
                <a16:creationId xmlns:a16="http://schemas.microsoft.com/office/drawing/2014/main" id="{6EF9D036-AD68-45C7-8708-9002A3A19C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Read the source</a:t>
            </a:r>
          </a:p>
        </p:txBody>
      </p:sp>
      <p:sp>
        <p:nvSpPr>
          <p:cNvPr id="4" name="shape-442">
            <a:extLst xmlns:a="http://schemas.openxmlformats.org/drawingml/2006/main">
              <a:ext uri="{FF2B5EF4-FFF2-40B4-BE49-F238E27FC236}">
                <a16:creationId xmlns:a16="http://schemas.microsoft.com/office/drawing/2014/main" id="{36D96865-37D6-4623-9B18-90B04BD3F2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443">
            <a:extLst xmlns:a="http://schemas.openxmlformats.org/drawingml/2006/main">
              <a:ext uri="{FF2B5EF4-FFF2-40B4-BE49-F238E27FC236}">
                <a16:creationId xmlns:a16="http://schemas.microsoft.com/office/drawing/2014/main" id="{BA1F153B-3E0B-488F-B62B-1BB64F15EE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444">
            <a:extLst xmlns:a="http://schemas.openxmlformats.org/drawingml/2006/main">
              <a:ext uri="{FF2B5EF4-FFF2-40B4-BE49-F238E27FC236}">
                <a16:creationId xmlns:a16="http://schemas.microsoft.com/office/drawing/2014/main" id="{0873FC1A-30AA-4CAD-97A4-A44FD4CD1E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Read the source  ·  5 min  ·  2/8 stages</a:t>
            </a:r>
          </a:p>
        </p:txBody>
      </p:sp>
      <p:sp>
        <p:nvSpPr>
          <p:cNvPr id="7" name="shape-445">
            <a:extLst xmlns:a="http://schemas.openxmlformats.org/drawingml/2006/main">
              <a:ext uri="{FF2B5EF4-FFF2-40B4-BE49-F238E27FC236}">
                <a16:creationId xmlns:a16="http://schemas.microsoft.com/office/drawing/2014/main" id="{EC09F2A3-3F54-41F3-B163-D40F9F8187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2047875"/>
            <a:ext cx="10810875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7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CLASSROOM FACT CARDS — paraphrases of Church of England teaching and worship.</a:t>
            </a:r>
          </a:p>
        </p:txBody>
      </p:sp>
      <p:sp>
        <p:nvSpPr>
          <p:cNvPr id="8" name="shape-446">
            <a:extLst xmlns:a="http://schemas.openxmlformats.org/drawingml/2006/main">
              <a:ext uri="{FF2B5EF4-FFF2-40B4-BE49-F238E27FC236}">
                <a16:creationId xmlns:a16="http://schemas.microsoft.com/office/drawing/2014/main" id="{3B11BBBE-1660-4DFF-95F5-3342480AFB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8765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447">
            <a:extLst xmlns:a="http://schemas.openxmlformats.org/drawingml/2006/main">
              <a:ext uri="{FF2B5EF4-FFF2-40B4-BE49-F238E27FC236}">
                <a16:creationId xmlns:a16="http://schemas.microsoft.com/office/drawing/2014/main" id="{105B7BAF-8D14-41FB-8ABC-0EB77B7FB7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87655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C1. Christians celebrate the birth of Jesus at Christmas.</a:t>
            </a:r>
          </a:p>
        </p:txBody>
      </p:sp>
      <p:sp>
        <p:nvSpPr>
          <p:cNvPr id="10" name="shape-448">
            <a:extLst xmlns:a="http://schemas.openxmlformats.org/drawingml/2006/main">
              <a:ext uri="{FF2B5EF4-FFF2-40B4-BE49-F238E27FC236}">
                <a16:creationId xmlns:a16="http://schemas.microsoft.com/office/drawing/2014/main" id="{7BD97D40-90C8-4FD7-A618-C8E32B47FF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576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449">
            <a:extLst xmlns:a="http://schemas.openxmlformats.org/drawingml/2006/main">
              <a:ext uri="{FF2B5EF4-FFF2-40B4-BE49-F238E27FC236}">
                <a16:creationId xmlns:a16="http://schemas.microsoft.com/office/drawing/2014/main" id="{E1F73488-6A33-4FDF-A330-59779A444B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65760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C2. Church of England teaching describes Jesus’ birth as a gift from God.</a:t>
            </a:r>
          </a:p>
        </p:txBody>
      </p:sp>
      <p:sp>
        <p:nvSpPr>
          <p:cNvPr id="12" name="shape-450">
            <a:extLst xmlns:a="http://schemas.openxmlformats.org/drawingml/2006/main">
              <a:ext uri="{FF2B5EF4-FFF2-40B4-BE49-F238E27FC236}">
                <a16:creationId xmlns:a16="http://schemas.microsoft.com/office/drawing/2014/main" id="{E01740CE-7C25-4EBC-9A60-5B837B3203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4386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451">
            <a:extLst xmlns:a="http://schemas.openxmlformats.org/drawingml/2006/main">
              <a:ext uri="{FF2B5EF4-FFF2-40B4-BE49-F238E27FC236}">
                <a16:creationId xmlns:a16="http://schemas.microsoft.com/office/drawing/2014/main" id="{2DD59EB6-8249-425D-89D3-68D0F8CDF6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43865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C3. In Church of England Christmas worship, a candle may accompany the description of Jesus as the light of the world.</a:t>
            </a:r>
          </a:p>
        </p:txBody>
      </p:sp>
      <p:sp>
        <p:nvSpPr>
          <p:cNvPr id="14" name="shape-452">
            <a:extLst xmlns:a="http://schemas.openxmlformats.org/drawingml/2006/main">
              <a:ext uri="{FF2B5EF4-FFF2-40B4-BE49-F238E27FC236}">
                <a16:creationId xmlns:a16="http://schemas.microsoft.com/office/drawing/2014/main" id="{EF1FEA22-E1DE-4664-A310-D134871165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2197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15" name="shape-453">
            <a:extLst xmlns:a="http://schemas.openxmlformats.org/drawingml/2006/main">
              <a:ext uri="{FF2B5EF4-FFF2-40B4-BE49-F238E27FC236}">
                <a16:creationId xmlns:a16="http://schemas.microsoft.com/office/drawing/2014/main" id="{2AF9EE33-6DE4-4FDB-B2BE-9084763BCF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521970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C4. A candle is the visible object. Its Christian meaning comes from the words and belief, not from wax alone.</a:t>
            </a:r>
          </a:p>
        </p:txBody>
      </p:sp>
    </p:spTree>
    <p:extLst>
      <p:ext uri="{BB962C8B-B14F-4D97-AF65-F5344CB8AC3E}">
        <p14:creationId xmlns:p14="http://schemas.microsoft.com/office/powerpoint/2010/main" val="2010457021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shape-454">
            <a:extLst xmlns:a="http://schemas.openxmlformats.org/drawingml/2006/main">
              <a:ext uri="{FF2B5EF4-FFF2-40B4-BE49-F238E27FC236}">
                <a16:creationId xmlns:a16="http://schemas.microsoft.com/office/drawing/2014/main" id="{0AFCA7FE-6352-4FAE-B821-CE690ED97C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455">
            <a:extLst xmlns:a="http://schemas.openxmlformats.org/drawingml/2006/main">
              <a:ext uri="{FF2B5EF4-FFF2-40B4-BE49-F238E27FC236}">
                <a16:creationId xmlns:a16="http://schemas.microsoft.com/office/drawing/2014/main" id="{2C6DB0CE-2881-4B5E-BB39-491D1078EC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RE  /  WEEK 5</a:t>
            </a:r>
          </a:p>
        </p:txBody>
      </p:sp>
      <p:sp>
        <p:nvSpPr>
          <p:cNvPr id="3" name="shape-456">
            <a:extLst xmlns:a="http://schemas.openxmlformats.org/drawingml/2006/main">
              <a:ext uri="{FF2B5EF4-FFF2-40B4-BE49-F238E27FC236}">
                <a16:creationId xmlns:a16="http://schemas.microsoft.com/office/drawing/2014/main" id="{9F1543A5-DECF-48C9-AB92-7E128DF3D7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Watch the reasoning</a:t>
            </a:r>
          </a:p>
        </p:txBody>
      </p:sp>
      <p:sp>
        <p:nvSpPr>
          <p:cNvPr id="4" name="shape-457">
            <a:extLst xmlns:a="http://schemas.openxmlformats.org/drawingml/2006/main">
              <a:ext uri="{FF2B5EF4-FFF2-40B4-BE49-F238E27FC236}">
                <a16:creationId xmlns:a16="http://schemas.microsoft.com/office/drawing/2014/main" id="{12BBEB19-6440-4931-A2F7-577EFE79BC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458">
            <a:extLst xmlns:a="http://schemas.openxmlformats.org/drawingml/2006/main">
              <a:ext uri="{FF2B5EF4-FFF2-40B4-BE49-F238E27FC236}">
                <a16:creationId xmlns:a16="http://schemas.microsoft.com/office/drawing/2014/main" id="{F69082E0-2D1E-492D-944C-9D950B3658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459">
            <a:extLst xmlns:a="http://schemas.openxmlformats.org/drawingml/2006/main">
              <a:ext uri="{FF2B5EF4-FFF2-40B4-BE49-F238E27FC236}">
                <a16:creationId xmlns:a16="http://schemas.microsoft.com/office/drawing/2014/main" id="{E61367A9-BF45-4370-BDE1-CF87A19294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Watch a model  ·  5 min  ·  3/8 stages</a:t>
            </a:r>
          </a:p>
        </p:txBody>
      </p:sp>
      <p:sp>
        <p:nvSpPr>
          <p:cNvPr id="7" name="shape-460">
            <a:extLst xmlns:a="http://schemas.openxmlformats.org/drawingml/2006/main">
              <a:ext uri="{FF2B5EF4-FFF2-40B4-BE49-F238E27FC236}">
                <a16:creationId xmlns:a16="http://schemas.microsoft.com/office/drawing/2014/main" id="{9E1CBA14-E7BD-4EB8-9A17-ECA101DF9C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812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hape-461">
            <a:extLst xmlns:a="http://schemas.openxmlformats.org/drawingml/2006/main">
              <a:ext uri="{FF2B5EF4-FFF2-40B4-BE49-F238E27FC236}">
                <a16:creationId xmlns:a16="http://schemas.microsoft.com/office/drawing/2014/main" id="{EB1B630A-DB1B-4560-880E-F27A9508D9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381250"/>
            <a:ext cx="10001250" cy="1171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C1 gives the belief being remembered: Jesus’ birth.</a:t>
            </a:r>
          </a:p>
        </p:txBody>
      </p:sp>
      <p:sp>
        <p:nvSpPr>
          <p:cNvPr id="9" name="shape-462">
            <a:extLst xmlns:a="http://schemas.openxmlformats.org/drawingml/2006/main">
              <a:ext uri="{FF2B5EF4-FFF2-40B4-BE49-F238E27FC236}">
                <a16:creationId xmlns:a16="http://schemas.microsoft.com/office/drawing/2014/main" id="{2BC71249-236C-4C60-A2A5-DACAB1D4DB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6712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shape-463">
            <a:extLst xmlns:a="http://schemas.openxmlformats.org/drawingml/2006/main">
              <a:ext uri="{FF2B5EF4-FFF2-40B4-BE49-F238E27FC236}">
                <a16:creationId xmlns:a16="http://schemas.microsoft.com/office/drawing/2014/main" id="{8819F4CB-403C-45C0-B7C4-D0EBC580B6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667125"/>
            <a:ext cx="10001250" cy="1171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C3 links a visible candle with a Christian description of Jesus.</a:t>
            </a:r>
          </a:p>
        </p:txBody>
      </p:sp>
      <p:sp>
        <p:nvSpPr>
          <p:cNvPr id="11" name="shape-464">
            <a:extLst xmlns:a="http://schemas.openxmlformats.org/drawingml/2006/main">
              <a:ext uri="{FF2B5EF4-FFF2-40B4-BE49-F238E27FC236}">
                <a16:creationId xmlns:a16="http://schemas.microsoft.com/office/drawing/2014/main" id="{8D14154F-A0FC-4100-8EDA-BB100D62C5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23975" y="5286375"/>
            <a:ext cx="100012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Point to the detail that supports the answer.</a:t>
            </a:r>
          </a:p>
        </p:txBody>
      </p:sp>
    </p:spTree>
    <p:extLst>
      <p:ext uri="{BB962C8B-B14F-4D97-AF65-F5344CB8AC3E}">
        <p14:creationId xmlns:p14="http://schemas.microsoft.com/office/powerpoint/2010/main" val="1187133614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shape-465">
            <a:extLst xmlns:a="http://schemas.openxmlformats.org/drawingml/2006/main">
              <a:ext uri="{FF2B5EF4-FFF2-40B4-BE49-F238E27FC236}">
                <a16:creationId xmlns:a16="http://schemas.microsoft.com/office/drawing/2014/main" id="{46A06778-2C79-47C6-AA68-158C8E2D65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466">
            <a:extLst xmlns:a="http://schemas.openxmlformats.org/drawingml/2006/main">
              <a:ext uri="{FF2B5EF4-FFF2-40B4-BE49-F238E27FC236}">
                <a16:creationId xmlns:a16="http://schemas.microsoft.com/office/drawing/2014/main" id="{19F61E69-E748-4B3A-8C9E-A98E5BF8FA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RE  /  WEEK 5</a:t>
            </a:r>
          </a:p>
        </p:txBody>
      </p:sp>
      <p:sp>
        <p:nvSpPr>
          <p:cNvPr id="3" name="shape-467">
            <a:extLst xmlns:a="http://schemas.openxmlformats.org/drawingml/2006/main">
              <a:ext uri="{FF2B5EF4-FFF2-40B4-BE49-F238E27FC236}">
                <a16:creationId xmlns:a16="http://schemas.microsoft.com/office/drawing/2014/main" id="{5FDC6E85-1915-4A6F-8DDA-56DB01DA2A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Make a decision</a:t>
            </a:r>
          </a:p>
        </p:txBody>
      </p:sp>
      <p:sp>
        <p:nvSpPr>
          <p:cNvPr id="4" name="shape-468">
            <a:extLst xmlns:a="http://schemas.openxmlformats.org/drawingml/2006/main">
              <a:ext uri="{FF2B5EF4-FFF2-40B4-BE49-F238E27FC236}">
                <a16:creationId xmlns:a16="http://schemas.microsoft.com/office/drawing/2014/main" id="{48669773-E0BA-46C1-BA9D-E9B9D25737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469">
            <a:extLst xmlns:a="http://schemas.openxmlformats.org/drawingml/2006/main">
              <a:ext uri="{FF2B5EF4-FFF2-40B4-BE49-F238E27FC236}">
                <a16:creationId xmlns:a16="http://schemas.microsoft.com/office/drawing/2014/main" id="{D2BC052D-536D-4FBA-AF8E-E485E129FB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470">
            <a:extLst xmlns:a="http://schemas.openxmlformats.org/drawingml/2006/main">
              <a:ext uri="{FF2B5EF4-FFF2-40B4-BE49-F238E27FC236}">
                <a16:creationId xmlns:a16="http://schemas.microsoft.com/office/drawing/2014/main" id="{C55A8EEE-7317-43A3-98AE-8150D11545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Choose  ·  4 min  ·  4/8 stages</a:t>
            </a:r>
          </a:p>
        </p:txBody>
      </p:sp>
      <p:sp>
        <p:nvSpPr>
          <p:cNvPr id="7" name="shape-471">
            <a:extLst xmlns:a="http://schemas.openxmlformats.org/drawingml/2006/main">
              <a:ext uri="{FF2B5EF4-FFF2-40B4-BE49-F238E27FC236}">
                <a16:creationId xmlns:a16="http://schemas.microsoft.com/office/drawing/2014/main" id="{F1396015-DF97-437F-BD33-7BB57BAA61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143125"/>
            <a:ext cx="10763250" cy="1028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6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6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Which statement best separates object from meaning?</a:t>
            </a:r>
          </a:p>
        </p:txBody>
      </p:sp>
      <p:sp>
        <p:nvSpPr>
          <p:cNvPr id="8" name="shape-472">
            <a:extLst xmlns:a="http://schemas.openxmlformats.org/drawingml/2006/main">
              <a:ext uri="{FF2B5EF4-FFF2-40B4-BE49-F238E27FC236}">
                <a16:creationId xmlns:a16="http://schemas.microsoft.com/office/drawing/2014/main" id="{D60D89F4-E958-4186-9CC4-92979BB8FC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3718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473">
            <a:extLst xmlns:a="http://schemas.openxmlformats.org/drawingml/2006/main">
              <a:ext uri="{FF2B5EF4-FFF2-40B4-BE49-F238E27FC236}">
                <a16:creationId xmlns:a16="http://schemas.microsoft.com/office/drawing/2014/main" id="{AEAC602F-E2DC-487F-8CF2-1DB736970E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371850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A. Wax itself tells the whole belief.</a:t>
            </a:r>
          </a:p>
        </p:txBody>
      </p:sp>
      <p:sp>
        <p:nvSpPr>
          <p:cNvPr id="10" name="shape-474">
            <a:extLst xmlns:a="http://schemas.openxmlformats.org/drawingml/2006/main">
              <a:ext uri="{FF2B5EF4-FFF2-40B4-BE49-F238E27FC236}">
                <a16:creationId xmlns:a16="http://schemas.microsoft.com/office/drawing/2014/main" id="{8CC39607-4FA6-4E77-B022-DAF29183C3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10527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475">
            <a:extLst xmlns:a="http://schemas.openxmlformats.org/drawingml/2006/main">
              <a:ext uri="{FF2B5EF4-FFF2-40B4-BE49-F238E27FC236}">
                <a16:creationId xmlns:a16="http://schemas.microsoft.com/office/drawing/2014/main" id="{3813C99F-6144-4969-AB5F-164589518D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105275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B. A candle may express belief about Jesus; the source explains this.</a:t>
            </a:r>
          </a:p>
        </p:txBody>
      </p:sp>
      <p:sp>
        <p:nvSpPr>
          <p:cNvPr id="12" name="shape-476">
            <a:extLst xmlns:a="http://schemas.openxmlformats.org/drawingml/2006/main">
              <a:ext uri="{FF2B5EF4-FFF2-40B4-BE49-F238E27FC236}">
                <a16:creationId xmlns:a16="http://schemas.microsoft.com/office/drawing/2014/main" id="{08CAC5C9-AC5C-40C6-88F7-BDB84D8831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8387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477">
            <a:extLst xmlns:a="http://schemas.openxmlformats.org/drawingml/2006/main">
              <a:ext uri="{FF2B5EF4-FFF2-40B4-BE49-F238E27FC236}">
                <a16:creationId xmlns:a16="http://schemas.microsoft.com/office/drawing/2014/main" id="{EE4FBC7E-D1A4-400F-8C26-6489F4B6E5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838700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C. Everyone who sees a candle is Christian.</a:t>
            </a:r>
          </a:p>
        </p:txBody>
      </p:sp>
      <p:sp>
        <p:nvSpPr>
          <p:cNvPr id="14" name="shape-478">
            <a:extLst xmlns:a="http://schemas.openxmlformats.org/drawingml/2006/main">
              <a:ext uri="{FF2B5EF4-FFF2-40B4-BE49-F238E27FC236}">
                <a16:creationId xmlns:a16="http://schemas.microsoft.com/office/drawing/2014/main" id="{1CB1E998-8700-49CF-A588-8E92BCEFD3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5695950"/>
            <a:ext cx="10477500" cy="3524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87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Choose first. Give a reason before checking.</a:t>
            </a:r>
          </a:p>
        </p:txBody>
      </p:sp>
    </p:spTree>
    <p:extLst>
      <p:ext uri="{BB962C8B-B14F-4D97-AF65-F5344CB8AC3E}">
        <p14:creationId xmlns:p14="http://schemas.microsoft.com/office/powerpoint/2010/main" val="1391964615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479">
            <a:extLst xmlns:a="http://schemas.openxmlformats.org/drawingml/2006/main">
              <a:ext uri="{FF2B5EF4-FFF2-40B4-BE49-F238E27FC236}">
                <a16:creationId xmlns:a16="http://schemas.microsoft.com/office/drawing/2014/main" id="{DB12F279-3053-4B66-9EA4-B2DF683A07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480">
            <a:extLst xmlns:a="http://schemas.openxmlformats.org/drawingml/2006/main">
              <a:ext uri="{FF2B5EF4-FFF2-40B4-BE49-F238E27FC236}">
                <a16:creationId xmlns:a16="http://schemas.microsoft.com/office/drawing/2014/main" id="{E9599519-ABF2-48A3-AC17-0EE40741CC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RE  /  WEEK 5</a:t>
            </a:r>
          </a:p>
        </p:txBody>
      </p:sp>
      <p:sp>
        <p:nvSpPr>
          <p:cNvPr id="3" name="shape-481">
            <a:extLst xmlns:a="http://schemas.openxmlformats.org/drawingml/2006/main">
              <a:ext uri="{FF2B5EF4-FFF2-40B4-BE49-F238E27FC236}">
                <a16:creationId xmlns:a16="http://schemas.microsoft.com/office/drawing/2014/main" id="{77DACA96-F143-4E55-B5F1-1CBCFFF99E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the deciding clue</a:t>
            </a:r>
          </a:p>
        </p:txBody>
      </p:sp>
      <p:sp>
        <p:nvSpPr>
          <p:cNvPr id="4" name="shape-482">
            <a:extLst xmlns:a="http://schemas.openxmlformats.org/drawingml/2006/main">
              <a:ext uri="{FF2B5EF4-FFF2-40B4-BE49-F238E27FC236}">
                <a16:creationId xmlns:a16="http://schemas.microsoft.com/office/drawing/2014/main" id="{A15568A1-44B5-4DCA-B446-C55AECE07D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483">
            <a:extLst xmlns:a="http://schemas.openxmlformats.org/drawingml/2006/main">
              <a:ext uri="{FF2B5EF4-FFF2-40B4-BE49-F238E27FC236}">
                <a16:creationId xmlns:a16="http://schemas.microsoft.com/office/drawing/2014/main" id="{370286C5-2072-4604-9A2A-F70C397054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484">
            <a:extLst xmlns:a="http://schemas.openxmlformats.org/drawingml/2006/main">
              <a:ext uri="{FF2B5EF4-FFF2-40B4-BE49-F238E27FC236}">
                <a16:creationId xmlns:a16="http://schemas.microsoft.com/office/drawing/2014/main" id="{885C4C93-8CFC-4F52-A9E1-68451E01C4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Check  ·  3 min  ·  5/8 stages</a:t>
            </a:r>
          </a:p>
        </p:txBody>
      </p:sp>
      <p:sp>
        <p:nvSpPr>
          <p:cNvPr id="7" name="shape-485">
            <a:extLst xmlns:a="http://schemas.openxmlformats.org/drawingml/2006/main">
              <a:ext uri="{FF2B5EF4-FFF2-40B4-BE49-F238E27FC236}">
                <a16:creationId xmlns:a16="http://schemas.microsoft.com/office/drawing/2014/main" id="{AC8793BD-F9E9-410F-AD2B-B348AE1C37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2181225"/>
            <a:ext cx="1143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570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570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B</a:t>
            </a:r>
          </a:p>
        </p:txBody>
      </p:sp>
      <p:sp>
        <p:nvSpPr>
          <p:cNvPr id="8" name="shape-486">
            <a:extLst xmlns:a="http://schemas.openxmlformats.org/drawingml/2006/main">
              <a:ext uri="{FF2B5EF4-FFF2-40B4-BE49-F238E27FC236}">
                <a16:creationId xmlns:a16="http://schemas.microsoft.com/office/drawing/2014/main" id="{CD652E19-B516-455B-9CAF-C9ADF8F785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38375" y="2295525"/>
            <a:ext cx="8743950" cy="1828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0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0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C3–C4 link the symbol to a source without assigning a belief to everyone.</a:t>
            </a:r>
          </a:p>
        </p:txBody>
      </p:sp>
      <p:sp>
        <p:nvSpPr>
          <p:cNvPr id="9" name="shape-487">
            <a:extLst xmlns:a="http://schemas.openxmlformats.org/drawingml/2006/main">
              <a:ext uri="{FF2B5EF4-FFF2-40B4-BE49-F238E27FC236}">
                <a16:creationId xmlns:a16="http://schemas.microsoft.com/office/drawing/2014/main" id="{5B879BD4-7173-4467-886B-64442B9947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4953000"/>
            <a:ext cx="10467975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7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Keep your first choice. If you change it, say what changed your mind.</a:t>
            </a:r>
          </a:p>
        </p:txBody>
      </p:sp>
    </p:spTree>
    <p:extLst>
      <p:ext uri="{BB962C8B-B14F-4D97-AF65-F5344CB8AC3E}">
        <p14:creationId xmlns:p14="http://schemas.microsoft.com/office/powerpoint/2010/main" val="895208258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3" name="shape-488">
            <a:extLst xmlns:a="http://schemas.openxmlformats.org/drawingml/2006/main">
              <a:ext uri="{FF2B5EF4-FFF2-40B4-BE49-F238E27FC236}">
                <a16:creationId xmlns:a16="http://schemas.microsoft.com/office/drawing/2014/main" id="{4224AC1C-FC00-40D0-86A1-F83841C134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489">
            <a:extLst xmlns:a="http://schemas.openxmlformats.org/drawingml/2006/main">
              <a:ext uri="{FF2B5EF4-FFF2-40B4-BE49-F238E27FC236}">
                <a16:creationId xmlns:a16="http://schemas.microsoft.com/office/drawing/2014/main" id="{6D0E1A41-2F72-4707-8E8A-8919C80F0E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RE  /  WEEK 5</a:t>
            </a:r>
          </a:p>
        </p:txBody>
      </p:sp>
      <p:sp>
        <p:nvSpPr>
          <p:cNvPr id="3" name="shape-490">
            <a:extLst xmlns:a="http://schemas.openxmlformats.org/drawingml/2006/main">
              <a:ext uri="{FF2B5EF4-FFF2-40B4-BE49-F238E27FC236}">
                <a16:creationId xmlns:a16="http://schemas.microsoft.com/office/drawing/2014/main" id="{43F0D303-EA26-442C-B547-AE9AD78291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Your independent evidence</a:t>
            </a:r>
          </a:p>
        </p:txBody>
      </p:sp>
      <p:sp>
        <p:nvSpPr>
          <p:cNvPr id="4" name="shape-491">
            <a:extLst xmlns:a="http://schemas.openxmlformats.org/drawingml/2006/main">
              <a:ext uri="{FF2B5EF4-FFF2-40B4-BE49-F238E27FC236}">
                <a16:creationId xmlns:a16="http://schemas.microsoft.com/office/drawing/2014/main" id="{6AF8C4CB-4DB1-43DE-9FBC-A29223331A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492">
            <a:extLst xmlns:a="http://schemas.openxmlformats.org/drawingml/2006/main">
              <a:ext uri="{FF2B5EF4-FFF2-40B4-BE49-F238E27FC236}">
                <a16:creationId xmlns:a16="http://schemas.microsoft.com/office/drawing/2014/main" id="{35C8409E-69CB-41F2-B2A3-8C4F26BD08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493">
            <a:extLst xmlns:a="http://schemas.openxmlformats.org/drawingml/2006/main">
              <a:ext uri="{FF2B5EF4-FFF2-40B4-BE49-F238E27FC236}">
                <a16:creationId xmlns:a16="http://schemas.microsoft.com/office/drawing/2014/main" id="{60928428-F34F-40E6-866C-959AB971DA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Your evidence  ·  12 min  ·  6/8 stages</a:t>
            </a:r>
          </a:p>
        </p:txBody>
      </p:sp>
      <p:sp>
        <p:nvSpPr>
          <p:cNvPr id="7" name="shape-494">
            <a:extLst xmlns:a="http://schemas.openxmlformats.org/drawingml/2006/main">
              <a:ext uri="{FF2B5EF4-FFF2-40B4-BE49-F238E27FC236}">
                <a16:creationId xmlns:a16="http://schemas.microsoft.com/office/drawing/2014/main" id="{B5D78B9F-65B0-450B-8022-CE253C03F2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1907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hape-495">
            <a:extLst xmlns:a="http://schemas.openxmlformats.org/drawingml/2006/main">
              <a:ext uri="{FF2B5EF4-FFF2-40B4-BE49-F238E27FC236}">
                <a16:creationId xmlns:a16="http://schemas.microsoft.com/office/drawing/2014/main" id="{A90763B3-738D-4F77-8CD0-FD21073900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19075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Match birth / gift / light to C1, C2 or C3.</a:t>
            </a:r>
          </a:p>
        </p:txBody>
      </p:sp>
      <p:sp>
        <p:nvSpPr>
          <p:cNvPr id="9" name="shape-496">
            <a:extLst xmlns:a="http://schemas.openxmlformats.org/drawingml/2006/main">
              <a:ext uri="{FF2B5EF4-FFF2-40B4-BE49-F238E27FC236}">
                <a16:creationId xmlns:a16="http://schemas.microsoft.com/office/drawing/2014/main" id="{0EBAE6B0-2601-427C-8C6E-00FCDF04BE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2766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shape-497">
            <a:extLst xmlns:a="http://schemas.openxmlformats.org/drawingml/2006/main">
              <a:ext uri="{FF2B5EF4-FFF2-40B4-BE49-F238E27FC236}">
                <a16:creationId xmlns:a16="http://schemas.microsoft.com/office/drawing/2014/main" id="{7DB89408-FBB6-42CD-81DD-55B98BDD8D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27660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Write two linked sentences: what is celebrated, and what the candle can represent.</a:t>
            </a:r>
          </a:p>
        </p:txBody>
      </p:sp>
      <p:sp>
        <p:nvSpPr>
          <p:cNvPr id="11" name="shape-498">
            <a:extLst xmlns:a="http://schemas.openxmlformats.org/drawingml/2006/main">
              <a:ext uri="{FF2B5EF4-FFF2-40B4-BE49-F238E27FC236}">
                <a16:creationId xmlns:a16="http://schemas.microsoft.com/office/drawing/2014/main" id="{FDEDEEC2-4FC2-4C9B-965D-8111E496A6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3624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2" name="shape-499">
            <a:extLst xmlns:a="http://schemas.openxmlformats.org/drawingml/2006/main">
              <a:ext uri="{FF2B5EF4-FFF2-40B4-BE49-F238E27FC236}">
                <a16:creationId xmlns:a16="http://schemas.microsoft.com/office/drawing/2014/main" id="{0C583701-2EE9-4DEE-A367-6D8A93751D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36245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Explain why a shop-window candle alone cannot establish somebody’s belief.</a:t>
            </a:r>
          </a:p>
        </p:txBody>
      </p:sp>
    </p:spTree>
    <p:extLst>
      <p:ext uri="{BB962C8B-B14F-4D97-AF65-F5344CB8AC3E}">
        <p14:creationId xmlns:p14="http://schemas.microsoft.com/office/powerpoint/2010/main" val="83000774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500">
            <a:extLst xmlns:a="http://schemas.openxmlformats.org/drawingml/2006/main">
              <a:ext uri="{FF2B5EF4-FFF2-40B4-BE49-F238E27FC236}">
                <a16:creationId xmlns:a16="http://schemas.microsoft.com/office/drawing/2014/main" id="{4937ADDE-B32E-4A43-960D-B01EE4CA9E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501">
            <a:extLst xmlns:a="http://schemas.openxmlformats.org/drawingml/2006/main">
              <a:ext uri="{FF2B5EF4-FFF2-40B4-BE49-F238E27FC236}">
                <a16:creationId xmlns:a16="http://schemas.microsoft.com/office/drawing/2014/main" id="{E7C8D566-4167-4C7E-A09A-E59E0138F6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RE  /  WEEK 5</a:t>
            </a:r>
          </a:p>
        </p:txBody>
      </p:sp>
      <p:sp>
        <p:nvSpPr>
          <p:cNvPr id="3" name="shape-502">
            <a:extLst xmlns:a="http://schemas.openxmlformats.org/drawingml/2006/main">
              <a:ext uri="{FF2B5EF4-FFF2-40B4-BE49-F238E27FC236}">
                <a16:creationId xmlns:a16="http://schemas.microsoft.com/office/drawing/2014/main" id="{D6793BCB-3E0F-4300-890B-68A8D37F7A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Make one useful improvement</a:t>
            </a:r>
          </a:p>
        </p:txBody>
      </p:sp>
      <p:sp>
        <p:nvSpPr>
          <p:cNvPr id="4" name="shape-503">
            <a:extLst xmlns:a="http://schemas.openxmlformats.org/drawingml/2006/main">
              <a:ext uri="{FF2B5EF4-FFF2-40B4-BE49-F238E27FC236}">
                <a16:creationId xmlns:a16="http://schemas.microsoft.com/office/drawing/2014/main" id="{AE39786E-0D93-4E63-B296-C79B6AF5C5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504">
            <a:extLst xmlns:a="http://schemas.openxmlformats.org/drawingml/2006/main">
              <a:ext uri="{FF2B5EF4-FFF2-40B4-BE49-F238E27FC236}">
                <a16:creationId xmlns:a16="http://schemas.microsoft.com/office/drawing/2014/main" id="{279F353E-A639-4771-B7AD-16BD023DA6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505">
            <a:extLst xmlns:a="http://schemas.openxmlformats.org/drawingml/2006/main">
              <a:ext uri="{FF2B5EF4-FFF2-40B4-BE49-F238E27FC236}">
                <a16:creationId xmlns:a16="http://schemas.microsoft.com/office/drawing/2014/main" id="{F6E15F3C-D7A7-44EB-96AE-3C87A70C0C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Improve  ·  5 min  ·  7/8 stages</a:t>
            </a:r>
          </a:p>
        </p:txBody>
      </p:sp>
      <p:sp>
        <p:nvSpPr>
          <p:cNvPr id="7" name="shape-506">
            <a:extLst xmlns:a="http://schemas.openxmlformats.org/drawingml/2006/main">
              <a:ext uri="{FF2B5EF4-FFF2-40B4-BE49-F238E27FC236}">
                <a16:creationId xmlns:a16="http://schemas.microsoft.com/office/drawing/2014/main" id="{CBDCF514-D286-441B-B7C4-41A5EAD42C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57425"/>
            <a:ext cx="10572750" cy="1257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9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your answer against the source.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9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Show the detail you used.</a:t>
            </a:r>
          </a:p>
        </p:txBody>
      </p:sp>
      <p:sp>
        <p:nvSpPr>
          <p:cNvPr id="8" name="shape-507">
            <a:extLst xmlns:a="http://schemas.openxmlformats.org/drawingml/2006/main">
              <a:ext uri="{FF2B5EF4-FFF2-40B4-BE49-F238E27FC236}">
                <a16:creationId xmlns:a16="http://schemas.microsoft.com/office/drawing/2014/main" id="{D265D9BA-6327-4810-A667-6A1F6DF095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5325" y="3876675"/>
            <a:ext cx="10448925" cy="1095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4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4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Add evidence, improve a link, or mark a claim you cannot support.</a:t>
            </a:r>
          </a:p>
        </p:txBody>
      </p:sp>
      <p:sp>
        <p:nvSpPr>
          <p:cNvPr id="9" name="shape-508">
            <a:extLst xmlns:a="http://schemas.openxmlformats.org/drawingml/2006/main">
              <a:ext uri="{FF2B5EF4-FFF2-40B4-BE49-F238E27FC236}">
                <a16:creationId xmlns:a16="http://schemas.microsoft.com/office/drawing/2014/main" id="{3CFCDF93-17FB-46EB-8307-DC7FF63AB1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343525"/>
            <a:ext cx="1066800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0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Keep the first attempt visible. Record one change or one question.</a:t>
            </a:r>
          </a:p>
        </p:txBody>
      </p:sp>
    </p:spTree>
    <p:extLst>
      <p:ext uri="{BB962C8B-B14F-4D97-AF65-F5344CB8AC3E}">
        <p14:creationId xmlns:p14="http://schemas.microsoft.com/office/powerpoint/2010/main" val="718457142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shape-509">
            <a:extLst xmlns:a="http://schemas.openxmlformats.org/drawingml/2006/main">
              <a:ext uri="{FF2B5EF4-FFF2-40B4-BE49-F238E27FC236}">
                <a16:creationId xmlns:a16="http://schemas.microsoft.com/office/drawing/2014/main" id="{3EBCE564-3383-4106-961C-5C241415C8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510">
            <a:extLst xmlns:a="http://schemas.openxmlformats.org/drawingml/2006/main">
              <a:ext uri="{FF2B5EF4-FFF2-40B4-BE49-F238E27FC236}">
                <a16:creationId xmlns:a16="http://schemas.microsoft.com/office/drawing/2014/main" id="{8F2CF589-6262-44D6-BBE6-EA046992A8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RE  /  WEEK 5</a:t>
            </a:r>
          </a:p>
        </p:txBody>
      </p:sp>
      <p:sp>
        <p:nvSpPr>
          <p:cNvPr id="3" name="shape-511">
            <a:extLst xmlns:a="http://schemas.openxmlformats.org/drawingml/2006/main">
              <a:ext uri="{FF2B5EF4-FFF2-40B4-BE49-F238E27FC236}">
                <a16:creationId xmlns:a16="http://schemas.microsoft.com/office/drawing/2014/main" id="{7C5245EC-4B22-4052-AA5F-511A5649A1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What will you take forward?</a:t>
            </a:r>
          </a:p>
        </p:txBody>
      </p:sp>
      <p:sp>
        <p:nvSpPr>
          <p:cNvPr id="4" name="shape-512">
            <a:extLst xmlns:a="http://schemas.openxmlformats.org/drawingml/2006/main">
              <a:ext uri="{FF2B5EF4-FFF2-40B4-BE49-F238E27FC236}">
                <a16:creationId xmlns:a16="http://schemas.microsoft.com/office/drawing/2014/main" id="{85AC5940-2BB4-4E29-858D-5C0440DC7F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513">
            <a:extLst xmlns:a="http://schemas.openxmlformats.org/drawingml/2006/main">
              <a:ext uri="{FF2B5EF4-FFF2-40B4-BE49-F238E27FC236}">
                <a16:creationId xmlns:a16="http://schemas.microsoft.com/office/drawing/2014/main" id="{727350A0-5BD0-447D-8BE8-B46606A816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514">
            <a:extLst xmlns:a="http://schemas.openxmlformats.org/drawingml/2006/main">
              <a:ext uri="{FF2B5EF4-FFF2-40B4-BE49-F238E27FC236}">
                <a16:creationId xmlns:a16="http://schemas.microsoft.com/office/drawing/2014/main" id="{0B388F34-8CD9-4A62-ABF4-88511ACA2D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Reflect  ·  3 min  ·  8/8 stages</a:t>
            </a:r>
          </a:p>
        </p:txBody>
      </p:sp>
      <p:sp>
        <p:nvSpPr>
          <p:cNvPr id="7" name="shape-515">
            <a:extLst xmlns:a="http://schemas.openxmlformats.org/drawingml/2006/main">
              <a:ext uri="{FF2B5EF4-FFF2-40B4-BE49-F238E27FC236}">
                <a16:creationId xmlns:a16="http://schemas.microsoft.com/office/drawing/2014/main" id="{6751FBD6-8409-4AA1-B412-53680F4631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276475"/>
            <a:ext cx="106680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1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1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Name a Christmas belief and the line that supports it.</a:t>
            </a:r>
          </a:p>
        </p:txBody>
      </p:sp>
      <p:sp>
        <p:nvSpPr>
          <p:cNvPr id="8" name="shape-516">
            <a:extLst xmlns:a="http://schemas.openxmlformats.org/drawingml/2006/main">
              <a:ext uri="{FF2B5EF4-FFF2-40B4-BE49-F238E27FC236}">
                <a16:creationId xmlns:a16="http://schemas.microsoft.com/office/drawing/2014/main" id="{3A522886-9BCE-4FC3-8AC0-7595DE0C0D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4457700"/>
            <a:ext cx="10477500" cy="1200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thing I can explain: ______________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next step or question: 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647514519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2026-09-05T19:24:52.9150000Z</dcterms:created>
  <dcterms:modified xsi:type="dcterms:W3CDTF">2026-09-05T19:24:52.9150000Z</dcterms:modified>
</coreProperties>
</file>