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00bd51be89fd4d6a" /><Relationship Type="http://schemas.openxmlformats.org/officeDocument/2006/relationships/extended-properties" Target="/docProps/app.xml" Id="Rede155c128f14e95" /><Relationship Type="http://schemas.openxmlformats.org/officeDocument/2006/relationships/officeDocument" Target="/ppt/presentation.xml" Id="R812c85dd34aa42e6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afedecec7c846aa"/>
  </p:sldMasterIdLst>
  <p:notesMasterIdLst>
    <p:notesMasterId xmlns:r="http://schemas.openxmlformats.org/officeDocument/2006/relationships" r:id="R7b5ee13e50984f88"/>
  </p:notesMasterIdLst>
  <p:sldIdLst>
    <p:sldId xmlns:r="http://schemas.openxmlformats.org/officeDocument/2006/relationships" id="256" r:id="R63406dfb1f0a4929"/>
    <p:sldId xmlns:r="http://schemas.openxmlformats.org/officeDocument/2006/relationships" id="257" r:id="Rd9456881d7504aed"/>
    <p:sldId xmlns:r="http://schemas.openxmlformats.org/officeDocument/2006/relationships" id="258" r:id="R6e7e7a33e1414993"/>
    <p:sldId xmlns:r="http://schemas.openxmlformats.org/officeDocument/2006/relationships" id="259" r:id="R3e272507a90644a2"/>
    <p:sldId xmlns:r="http://schemas.openxmlformats.org/officeDocument/2006/relationships" id="260" r:id="R6de9219c60fa4558"/>
    <p:sldId xmlns:r="http://schemas.openxmlformats.org/officeDocument/2006/relationships" id="261" r:id="R59ea08e507ed42d3"/>
    <p:sldId xmlns:r="http://schemas.openxmlformats.org/officeDocument/2006/relationships" id="262" r:id="R2570a6b895b74775"/>
    <p:sldId xmlns:r="http://schemas.openxmlformats.org/officeDocument/2006/relationships" id="263" r:id="R240e25ecb41646bd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57eed48f617a4f55" /><Relationship Type="http://schemas.openxmlformats.org/officeDocument/2006/relationships/slideMaster" Target="/ppt/slideMasters/slideMaster1.xml" Id="R9afedecec7c846aa" /><Relationship Type="http://schemas.openxmlformats.org/officeDocument/2006/relationships/notesMaster" Target="/ppt/notesMasters/notesMaster1.xml" Id="R7b5ee13e50984f88" /><Relationship Type="http://schemas.openxmlformats.org/officeDocument/2006/relationships/presProps" Target="/ppt/presProps.xml" Id="Raa52e2dd256c4e37" /><Relationship Type="http://schemas.openxmlformats.org/officeDocument/2006/relationships/tableStyles" Target="/ppt/tableStyles.xml" Id="R5e1262bcf61f43ff" /><Relationship Type="http://schemas.openxmlformats.org/officeDocument/2006/relationships/slide" Target="/ppt/slides/slide1.xml" Id="R63406dfb1f0a4929" /><Relationship Type="http://schemas.openxmlformats.org/officeDocument/2006/relationships/slide" Target="/ppt/slides/slide2.xml" Id="Rd9456881d7504aed" /><Relationship Type="http://schemas.openxmlformats.org/officeDocument/2006/relationships/slide" Target="/ppt/slides/slide3.xml" Id="R6e7e7a33e1414993" /><Relationship Type="http://schemas.openxmlformats.org/officeDocument/2006/relationships/slide" Target="/ppt/slides/slide4.xml" Id="R3e272507a90644a2" /><Relationship Type="http://schemas.openxmlformats.org/officeDocument/2006/relationships/slide" Target="/ppt/slides/slide5.xml" Id="R6de9219c60fa4558" /><Relationship Type="http://schemas.openxmlformats.org/officeDocument/2006/relationships/slide" Target="/ppt/slides/slide6.xml" Id="R59ea08e507ed42d3" /><Relationship Type="http://schemas.openxmlformats.org/officeDocument/2006/relationships/slide" Target="/ppt/slides/slide7.xml" Id="R2570a6b895b74775" /><Relationship Type="http://schemas.openxmlformats.org/officeDocument/2006/relationships/slide" Target="/ppt/slides/slide8.xml" Id="R240e25ecb41646bd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a807f059ec4e4b70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2f7ade9b3c449a9" /><Relationship Type="http://schemas.openxmlformats.org/officeDocument/2006/relationships/notesMaster" Target="/ppt/notesMasters/notesMaster1.xml" Id="R62bf9b0accfe44e8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90504ffe26b34ac6" /><Relationship Type="http://schemas.openxmlformats.org/officeDocument/2006/relationships/notesMaster" Target="/ppt/notesMasters/notesMaster1.xml" Id="Rf1f4b9fbe0c241be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718da5f426f4af4" /><Relationship Type="http://schemas.openxmlformats.org/officeDocument/2006/relationships/notesMaster" Target="/ppt/notesMasters/notesMaster1.xml" Id="R28d1c2dea95e49a0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0f998deb47f4cc4" /><Relationship Type="http://schemas.openxmlformats.org/officeDocument/2006/relationships/notesMaster" Target="/ppt/notesMasters/notesMaster1.xml" Id="Rd444f816385949d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fd511d05280d4265" /><Relationship Type="http://schemas.openxmlformats.org/officeDocument/2006/relationships/notesMaster" Target="/ppt/notesMasters/notesMaster1.xml" Id="R1bfded8cab8b411e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df7b02e0c9d748a1" /><Relationship Type="http://schemas.openxmlformats.org/officeDocument/2006/relationships/notesMaster" Target="/ppt/notesMasters/notesMaster1.xml" Id="R445073572e66471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d8fadabf0984c76" /><Relationship Type="http://schemas.openxmlformats.org/officeDocument/2006/relationships/notesMaster" Target="/ppt/notesMasters/notesMaster1.xml" Id="Refff359a63174d7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159e789f5eab4cb1" /><Relationship Type="http://schemas.openxmlformats.org/officeDocument/2006/relationships/notesMaster" Target="/ppt/notesMasters/notesMaster1.xml" Id="R37522d3258e34599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Arrive: 3 minutes. Total lesson: 40 minutes.</a:t>
            </a:r>
          </a:p>
          <a:p xmlns:a="http://schemas.openxmlformats.org/drawingml/2006/main">
            <a:r>
              <a:t>Outcome: Use a named example to explain a contribution to British history.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names an action and a date supported by the source card.</a:t>
            </a:r>
          </a:p>
          <a:p xmlns:a="http://schemas.openxmlformats.org/drawingml/2006/main">
            <a:r>
              <a:t>Task answers: 1948, 1963, 1965. | They organised opposition to the discriminatory bus policy; give B or C as evidence. | Accept who else organised, how individuals felt, the campaign's daily events, or another genuine gap.</a:t>
            </a:r>
          </a:p>
          <a:p xmlns:a="http://schemas.openxmlformats.org/drawingml/2006/main">
            <a:r>
              <a:t>Watch for: Black British history did not begin in 1948. Avoid reducing a collective campaign to one hero.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paraphrased from The National Archives and UK Parliament.</a:t>
            </a:r>
          </a:p>
          <a:p xmlns:a="http://schemas.openxmlformats.org/drawingml/2006/main">
            <a:r>
              <a:t>School curriculum: GROW Weekly Autumn SOW: Humanities C49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Read the source: 5 minutes. Total lesson: 40 minutes.</a:t>
            </a:r>
          </a:p>
          <a:p xmlns:a="http://schemas.openxmlformats.org/drawingml/2006/main">
            <a:r>
              <a:t>Outcome: Use a named example to explain a contribution to British history.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names an action and a date supported by the source card.</a:t>
            </a:r>
          </a:p>
          <a:p xmlns:a="http://schemas.openxmlformats.org/drawingml/2006/main">
            <a:r>
              <a:t>Task answers: 1948, 1963, 1965. | They organised opposition to the discriminatory bus policy; give B or C as evidence. | Accept who else organised, how individuals felt, the campaign's daily events, or another genuine gap.</a:t>
            </a:r>
          </a:p>
          <a:p xmlns:a="http://schemas.openxmlformats.org/drawingml/2006/main">
            <a:r>
              <a:t>Watch for: Black British history did not begin in 1948. Avoid reducing a collective campaign to one hero.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paraphrased from The National Archives and UK Parliament.</a:t>
            </a:r>
          </a:p>
          <a:p xmlns:a="http://schemas.openxmlformats.org/drawingml/2006/main">
            <a:r>
              <a:t>School curriculum: GROW Weekly Autumn SOW: Humanities C49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Watch a model: 5 minutes. Total lesson: 40 minutes.</a:t>
            </a:r>
          </a:p>
          <a:p xmlns:a="http://schemas.openxmlformats.org/drawingml/2006/main">
            <a:r>
              <a:t>Outcome: Use a named example to explain a contribution to British history.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names an action and a date supported by the source card.</a:t>
            </a:r>
          </a:p>
          <a:p xmlns:a="http://schemas.openxmlformats.org/drawingml/2006/main">
            <a:r>
              <a:t>Task answers: 1948, 1963, 1965. | They organised opposition to the discriminatory bus policy; give B or C as evidence. | Accept who else organised, how individuals felt, the campaign's daily events, or another genuine gap.</a:t>
            </a:r>
          </a:p>
          <a:p xmlns:a="http://schemas.openxmlformats.org/drawingml/2006/main">
            <a:r>
              <a:t>Watch for: Black British history did not begin in 1948. Avoid reducing a collective campaign to one hero.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paraphrased from The National Archives and UK Parliament.</a:t>
            </a:r>
          </a:p>
          <a:p xmlns:a="http://schemas.openxmlformats.org/drawingml/2006/main">
            <a:r>
              <a:t>School curriculum: GROW Weekly Autumn SOW: Humanities C49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Choose: 4 minutes. Total lesson: 40 minutes.</a:t>
            </a:r>
          </a:p>
          <a:p xmlns:a="http://schemas.openxmlformats.org/drawingml/2006/main">
            <a:r>
              <a:t>Outcome: Use a named example to explain a contribution to British history.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names an action and a date supported by the source card.</a:t>
            </a:r>
          </a:p>
          <a:p xmlns:a="http://schemas.openxmlformats.org/drawingml/2006/main">
            <a:r>
              <a:t>Task answers: 1948, 1963, 1965. | They organised opposition to the discriminatory bus policy; give B or C as evidence. | Accept who else organised, how individuals felt, the campaign's daily events, or another genuine gap.</a:t>
            </a:r>
          </a:p>
          <a:p xmlns:a="http://schemas.openxmlformats.org/drawingml/2006/main">
            <a:r>
              <a:t>Watch for: Black British history did not begin in 1948. Avoid reducing a collective campaign to one hero.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paraphrased from The National Archives and UK Parliament.</a:t>
            </a:r>
          </a:p>
          <a:p xmlns:a="http://schemas.openxmlformats.org/drawingml/2006/main">
            <a:r>
              <a:t>School curriculum: GROW Weekly Autumn SOW: Humanities C49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Check: 3 minutes. Total lesson: 40 minutes.</a:t>
            </a:r>
          </a:p>
          <a:p xmlns:a="http://schemas.openxmlformats.org/drawingml/2006/main">
            <a:r>
              <a:t>Outcome: Use a named example to explain a contribution to British history.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names an action and a date supported by the source card.</a:t>
            </a:r>
          </a:p>
          <a:p xmlns:a="http://schemas.openxmlformats.org/drawingml/2006/main">
            <a:r>
              <a:t>Task answers: 1948, 1963, 1965. | They organised opposition to the discriminatory bus policy; give B or C as evidence. | Accept who else organised, how individuals felt, the campaign's daily events, or another genuine gap.</a:t>
            </a:r>
          </a:p>
          <a:p xmlns:a="http://schemas.openxmlformats.org/drawingml/2006/main">
            <a:r>
              <a:t>Watch for: Black British history did not begin in 1948. Avoid reducing a collective campaign to one hero.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paraphrased from The National Archives and UK Parliament.</a:t>
            </a:r>
          </a:p>
          <a:p xmlns:a="http://schemas.openxmlformats.org/drawingml/2006/main">
            <a:r>
              <a:t>School curriculum: GROW Weekly Autumn SOW: Humanities C49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Your evidence: 12 minutes. Total lesson: 40 minutes.</a:t>
            </a:r>
          </a:p>
          <a:p xmlns:a="http://schemas.openxmlformats.org/drawingml/2006/main">
            <a:r>
              <a:t>Outcome: Use a named example to explain a contribution to British history.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names an action and a date supported by the source card.</a:t>
            </a:r>
          </a:p>
          <a:p xmlns:a="http://schemas.openxmlformats.org/drawingml/2006/main">
            <a:r>
              <a:t>Task answers: 1948, 1963, 1965. | They organised opposition to the discriminatory bus policy; give B or C as evidence. | Accept who else organised, how individuals felt, the campaign's daily events, or another genuine gap.</a:t>
            </a:r>
          </a:p>
          <a:p xmlns:a="http://schemas.openxmlformats.org/drawingml/2006/main">
            <a:r>
              <a:t>Watch for: Black British history did not begin in 1948. Avoid reducing a collective campaign to one hero.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paraphrased from The National Archives and UK Parliament.</a:t>
            </a:r>
          </a:p>
          <a:p xmlns:a="http://schemas.openxmlformats.org/drawingml/2006/main">
            <a:r>
              <a:t>School curriculum: GROW Weekly Autumn SOW: Humanities C49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Improve: 5 minutes. Total lesson: 40 minutes.</a:t>
            </a:r>
          </a:p>
          <a:p xmlns:a="http://schemas.openxmlformats.org/drawingml/2006/main">
            <a:r>
              <a:t>Outcome: Use a named example to explain a contribution to British history.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names an action and a date supported by the source card.</a:t>
            </a:r>
          </a:p>
          <a:p xmlns:a="http://schemas.openxmlformats.org/drawingml/2006/main">
            <a:r>
              <a:t>Task answers: 1948, 1963, 1965. | They organised opposition to the discriminatory bus policy; give B or C as evidence. | Accept who else organised, how individuals felt, the campaign's daily events, or another genuine gap.</a:t>
            </a:r>
          </a:p>
          <a:p xmlns:a="http://schemas.openxmlformats.org/drawingml/2006/main">
            <a:r>
              <a:t>Watch for: Black British history did not begin in 1948. Avoid reducing a collective campaign to one hero.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paraphrased from The National Archives and UK Parliament.</a:t>
            </a:r>
          </a:p>
          <a:p xmlns:a="http://schemas.openxmlformats.org/drawingml/2006/main">
            <a:r>
              <a:t>School curriculum: GROW Weekly Autumn SOW: Humanities C49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Friday 10:10–10:50. Reflect: 3 minutes. Total lesson: 40 minutes.</a:t>
            </a:r>
          </a:p>
          <a:p xmlns:a="http://schemas.openxmlformats.org/drawingml/2006/main">
            <a:r>
              <a:t>Outcome: Use a named example to explain a contribution to British history.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It names an action and a date supported by the source card.</a:t>
            </a:r>
          </a:p>
          <a:p xmlns:a="http://schemas.openxmlformats.org/drawingml/2006/main">
            <a:r>
              <a:t>Task answers: 1948, 1963, 1965. | They organised opposition to the discriminatory bus policy; give B or C as evidence. | Accept who else organised, how individuals felt, the campaign's daily events, or another genuine gap.</a:t>
            </a:r>
          </a:p>
          <a:p xmlns:a="http://schemas.openxmlformats.org/drawingml/2006/main">
            <a:r>
              <a:t>Watch for: Black British history did not begin in 1948. Avoid reducing a collective campaign to one hero.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SECONDARY TEACHING SUMMARY: paraphrased from The National Archives and UK Parliament.</a:t>
            </a:r>
          </a:p>
          <a:p xmlns:a="http://schemas.openxmlformats.org/drawingml/2006/main">
            <a:r>
              <a:t>School curriculum: GROW Weekly Autumn SOW: Humanities C49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https://www.nationalarchives.gov.uk/education/resources/bound-for-britain/source-3/</a:t>
            </a:r>
          </a:p>
          <a:p xmlns:a="http://schemas.openxmlformats.org/drawingml/2006/main">
            <a:r>
              <a:t>https://www.parliament.uk/about/living-heritage/evolutionofparliament/2015-parliament-in-the-making/get-involved1/2015-banners-exhibition/alinah-azadeh/1965-race-relations-act-gallery/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a002fe9d8db417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57a59e84b03d4794" /><Relationship Type="http://schemas.openxmlformats.org/officeDocument/2006/relationships/slideLayout" Target="/ppt/slideLayouts/slideLayout1.xml" Id="R82cb2fe7fb9a4c02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2cb2fe7fb9a4c02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242bbe44a434d84" /><Relationship Type="http://schemas.openxmlformats.org/officeDocument/2006/relationships/image" Target="/ppt/media/image.png" Id="R6fa574c837324460" /><Relationship Type="http://schemas.openxmlformats.org/officeDocument/2006/relationships/notesSlide" Target="/ppt/notesSlides/notesSlide1.xml" Id="Re24e20b7790040f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608f74e11547d7" /><Relationship Type="http://schemas.openxmlformats.org/officeDocument/2006/relationships/notesSlide" Target="/ppt/notesSlides/notesSlide2.xml" Id="Re108a654bb154b31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d78b36b214c4377" /><Relationship Type="http://schemas.openxmlformats.org/officeDocument/2006/relationships/notesSlide" Target="/ppt/notesSlides/notesSlide3.xml" Id="R2ff22b290eff4d4e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df3cce9175c46d4" /><Relationship Type="http://schemas.openxmlformats.org/officeDocument/2006/relationships/notesSlide" Target="/ppt/notesSlides/notesSlide4.xml" Id="R6b6442701c6e4225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3f6721f82e04305" /><Relationship Type="http://schemas.openxmlformats.org/officeDocument/2006/relationships/notesSlide" Target="/ppt/notesSlides/notesSlide5.xml" Id="Rac72cda496fe41c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15d7809ebe74a64" /><Relationship Type="http://schemas.openxmlformats.org/officeDocument/2006/relationships/notesSlide" Target="/ppt/notesSlides/notesSlide6.xml" Id="R83d3cd2c5f424ca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399c30f959a14e96" /><Relationship Type="http://schemas.openxmlformats.org/officeDocument/2006/relationships/notesSlide" Target="/ppt/notesSlides/notesSlide7.xml" Id="Re041ad0bb2d0496b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d3b7d34318b4474" /><Relationship Type="http://schemas.openxmlformats.org/officeDocument/2006/relationships/notesSlide" Target="/ppt/notesSlides/notesSlide8.xml" Id="R7ed53b34e7154e26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73">
            <a:extLst xmlns:a="http://schemas.openxmlformats.org/drawingml/2006/main">
              <a:ext uri="{FF2B5EF4-FFF2-40B4-BE49-F238E27FC236}">
                <a16:creationId xmlns:a16="http://schemas.microsoft.com/office/drawing/2014/main" id="{E9E24237-1B70-4532-ABEA-BC4225E0D7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74">
            <a:extLst xmlns:a="http://schemas.openxmlformats.org/drawingml/2006/main">
              <a:ext uri="{FF2B5EF4-FFF2-40B4-BE49-F238E27FC236}">
                <a16:creationId xmlns:a16="http://schemas.microsoft.com/office/drawing/2014/main" id="{E18A8EA7-BBD1-4B5C-9197-AB622CCA3F9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4</a:t>
            </a:r>
          </a:p>
        </p:txBody>
      </p:sp>
      <p:sp>
        <p:nvSpPr>
          <p:cNvPr id="3" name="shape-175">
            <a:extLst xmlns:a="http://schemas.openxmlformats.org/drawingml/2006/main">
              <a:ext uri="{FF2B5EF4-FFF2-40B4-BE49-F238E27FC236}">
                <a16:creationId xmlns:a16="http://schemas.microsoft.com/office/drawing/2014/main" id="{DCA290BE-55D5-411B-AC94-5821E46561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Whose history is included?</a:t>
            </a:r>
          </a:p>
        </p:txBody>
      </p:sp>
      <p:sp>
        <p:nvSpPr>
          <p:cNvPr id="4" name="shape-176">
            <a:extLst xmlns:a="http://schemas.openxmlformats.org/drawingml/2006/main">
              <a:ext uri="{FF2B5EF4-FFF2-40B4-BE49-F238E27FC236}">
                <a16:creationId xmlns:a16="http://schemas.microsoft.com/office/drawing/2014/main" id="{ED199D64-6118-4146-A0AF-0454960A77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77">
            <a:extLst xmlns:a="http://schemas.openxmlformats.org/drawingml/2006/main">
              <a:ext uri="{FF2B5EF4-FFF2-40B4-BE49-F238E27FC236}">
                <a16:creationId xmlns:a16="http://schemas.microsoft.com/office/drawing/2014/main" id="{6E96B162-27E3-43DC-A7A0-023DBE5DAB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78">
            <a:extLst xmlns:a="http://schemas.openxmlformats.org/drawingml/2006/main">
              <a:ext uri="{FF2B5EF4-FFF2-40B4-BE49-F238E27FC236}">
                <a16:creationId xmlns:a16="http://schemas.microsoft.com/office/drawing/2014/main" id="{152A4DC7-4DE2-43FF-9157-D5249803D6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179">
            <a:extLst xmlns:a="http://schemas.openxmlformats.org/drawingml/2006/main">
              <a:ext uri="{FF2B5EF4-FFF2-40B4-BE49-F238E27FC236}">
                <a16:creationId xmlns:a16="http://schemas.microsoft.com/office/drawing/2014/main" id="{6A18DA17-FE84-4E2E-9C49-CAC49491CB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a named example to explain a contribution to British history.</a:t>
            </a:r>
          </a:p>
        </p:txBody>
      </p:sp>
      <p:sp>
        <p:nvSpPr>
          <p:cNvPr id="8" name="shape-180">
            <a:extLst xmlns:a="http://schemas.openxmlformats.org/drawingml/2006/main">
              <a:ext uri="{FF2B5EF4-FFF2-40B4-BE49-F238E27FC236}">
                <a16:creationId xmlns:a16="http://schemas.microsoft.com/office/drawing/2014/main" id="{BD0E1A9C-71C8-412C-B665-6C31EFA2D4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fa574c837324460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869642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181">
            <a:extLst xmlns:a="http://schemas.openxmlformats.org/drawingml/2006/main">
              <a:ext uri="{FF2B5EF4-FFF2-40B4-BE49-F238E27FC236}">
                <a16:creationId xmlns:a16="http://schemas.microsoft.com/office/drawing/2014/main" id="{66E57DC7-9900-44FD-93AC-97895ED2C5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82">
            <a:extLst xmlns:a="http://schemas.openxmlformats.org/drawingml/2006/main">
              <a:ext uri="{FF2B5EF4-FFF2-40B4-BE49-F238E27FC236}">
                <a16:creationId xmlns:a16="http://schemas.microsoft.com/office/drawing/2014/main" id="{98F957B6-48B6-403E-843F-3C9602D25AF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4</a:t>
            </a:r>
          </a:p>
        </p:txBody>
      </p:sp>
      <p:sp>
        <p:nvSpPr>
          <p:cNvPr id="3" name="shape-183">
            <a:extLst xmlns:a="http://schemas.openxmlformats.org/drawingml/2006/main">
              <a:ext uri="{FF2B5EF4-FFF2-40B4-BE49-F238E27FC236}">
                <a16:creationId xmlns:a16="http://schemas.microsoft.com/office/drawing/2014/main" id="{9FF168AA-AAD8-41F6-B951-4B5EED18D8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184">
            <a:extLst xmlns:a="http://schemas.openxmlformats.org/drawingml/2006/main">
              <a:ext uri="{FF2B5EF4-FFF2-40B4-BE49-F238E27FC236}">
                <a16:creationId xmlns:a16="http://schemas.microsoft.com/office/drawing/2014/main" id="{134F95A3-48B0-4FE7-964D-16211FF1DA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85">
            <a:extLst xmlns:a="http://schemas.openxmlformats.org/drawingml/2006/main">
              <a:ext uri="{FF2B5EF4-FFF2-40B4-BE49-F238E27FC236}">
                <a16:creationId xmlns:a16="http://schemas.microsoft.com/office/drawing/2014/main" id="{88DAD519-CD09-4653-BB5D-9BC765F818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86">
            <a:extLst xmlns:a="http://schemas.openxmlformats.org/drawingml/2006/main">
              <a:ext uri="{FF2B5EF4-FFF2-40B4-BE49-F238E27FC236}">
                <a16:creationId xmlns:a16="http://schemas.microsoft.com/office/drawing/2014/main" id="{E0DC6B75-5482-47C9-9324-79494B1E28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187">
            <a:extLst xmlns:a="http://schemas.openxmlformats.org/drawingml/2006/main">
              <a:ext uri="{FF2B5EF4-FFF2-40B4-BE49-F238E27FC236}">
                <a16:creationId xmlns:a16="http://schemas.microsoft.com/office/drawing/2014/main" id="{D59B266E-29E6-4577-A53D-083D17ADC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SECONDARY TEACHING SUMMARY: paraphrased from The National Archives and UK Parliament.</a:t>
            </a:r>
          </a:p>
        </p:txBody>
      </p:sp>
      <p:sp>
        <p:nvSpPr>
          <p:cNvPr id="8" name="shape-188">
            <a:extLst xmlns:a="http://schemas.openxmlformats.org/drawingml/2006/main">
              <a:ext uri="{FF2B5EF4-FFF2-40B4-BE49-F238E27FC236}">
                <a16:creationId xmlns:a16="http://schemas.microsoft.com/office/drawing/2014/main" id="{4DDB7891-FBC8-42CF-94BF-213EB831CE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89">
            <a:extLst xmlns:a="http://schemas.openxmlformats.org/drawingml/2006/main">
              <a:ext uri="{FF2B5EF4-FFF2-40B4-BE49-F238E27FC236}">
                <a16:creationId xmlns:a16="http://schemas.microsoft.com/office/drawing/2014/main" id="{AAD80B7A-9082-45F8-9011-968D94865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In 1948, Empire Windrush brought passengers from the Caribbean to Britain.</a:t>
            </a:r>
          </a:p>
        </p:txBody>
      </p:sp>
      <p:sp>
        <p:nvSpPr>
          <p:cNvPr id="10" name="shape-190">
            <a:extLst xmlns:a="http://schemas.openxmlformats.org/drawingml/2006/main">
              <a:ext uri="{FF2B5EF4-FFF2-40B4-BE49-F238E27FC236}">
                <a16:creationId xmlns:a16="http://schemas.microsoft.com/office/drawing/2014/main" id="{1849DB03-6927-4ED4-BD4C-FA1F6BBF40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91">
            <a:extLst xmlns:a="http://schemas.openxmlformats.org/drawingml/2006/main">
              <a:ext uri="{FF2B5EF4-FFF2-40B4-BE49-F238E27FC236}">
                <a16:creationId xmlns:a16="http://schemas.microsoft.com/office/drawing/2014/main" id="{BCC0734E-2B06-40A0-A786-3991300C32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In 1963, Bristol campaigners opposed a bus company's racial discrimination.</a:t>
            </a:r>
          </a:p>
        </p:txBody>
      </p:sp>
      <p:sp>
        <p:nvSpPr>
          <p:cNvPr id="12" name="shape-192">
            <a:extLst xmlns:a="http://schemas.openxmlformats.org/drawingml/2006/main">
              <a:ext uri="{FF2B5EF4-FFF2-40B4-BE49-F238E27FC236}">
                <a16:creationId xmlns:a16="http://schemas.microsoft.com/office/drawing/2014/main" id="{A6ADD403-BDC7-4E61-8AD0-F4AF3A94FD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93">
            <a:extLst xmlns:a="http://schemas.openxmlformats.org/drawingml/2006/main">
              <a:ext uri="{FF2B5EF4-FFF2-40B4-BE49-F238E27FC236}">
                <a16:creationId xmlns:a16="http://schemas.microsoft.com/office/drawing/2014/main" id="{F7BFCAE7-6C84-4E06-B992-2A37243A71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Paul Stephenson and other organisers helped lead that campaign.</a:t>
            </a:r>
          </a:p>
        </p:txBody>
      </p:sp>
      <p:sp>
        <p:nvSpPr>
          <p:cNvPr id="14" name="shape-194">
            <a:extLst xmlns:a="http://schemas.openxmlformats.org/drawingml/2006/main">
              <a:ext uri="{FF2B5EF4-FFF2-40B4-BE49-F238E27FC236}">
                <a16:creationId xmlns:a16="http://schemas.microsoft.com/office/drawing/2014/main" id="{E34C8896-5DC5-44E8-B9B2-33EFA37C2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195">
            <a:extLst xmlns:a="http://schemas.openxmlformats.org/drawingml/2006/main">
              <a:ext uri="{FF2B5EF4-FFF2-40B4-BE49-F238E27FC236}">
                <a16:creationId xmlns:a16="http://schemas.microsoft.com/office/drawing/2014/main" id="{8A0B97F5-033F-42EA-BEC9-803C7CF44B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D. The 1965 Race Relations Act prohibited racial discrimination in some public places.</a:t>
            </a:r>
          </a:p>
        </p:txBody>
      </p:sp>
    </p:spTree>
    <p:extLst>
      <p:ext uri="{BB962C8B-B14F-4D97-AF65-F5344CB8AC3E}">
        <p14:creationId xmlns:p14="http://schemas.microsoft.com/office/powerpoint/2010/main" val="921642547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196">
            <a:extLst xmlns:a="http://schemas.openxmlformats.org/drawingml/2006/main">
              <a:ext uri="{FF2B5EF4-FFF2-40B4-BE49-F238E27FC236}">
                <a16:creationId xmlns:a16="http://schemas.microsoft.com/office/drawing/2014/main" id="{9A9C3842-ECBD-41B2-840E-D96EFCB8A5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97">
            <a:extLst xmlns:a="http://schemas.openxmlformats.org/drawingml/2006/main">
              <a:ext uri="{FF2B5EF4-FFF2-40B4-BE49-F238E27FC236}">
                <a16:creationId xmlns:a16="http://schemas.microsoft.com/office/drawing/2014/main" id="{EDA615C1-096D-4080-91EE-5815C94FA2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4</a:t>
            </a:r>
          </a:p>
        </p:txBody>
      </p:sp>
      <p:sp>
        <p:nvSpPr>
          <p:cNvPr id="3" name="shape-198">
            <a:extLst xmlns:a="http://schemas.openxmlformats.org/drawingml/2006/main">
              <a:ext uri="{FF2B5EF4-FFF2-40B4-BE49-F238E27FC236}">
                <a16:creationId xmlns:a16="http://schemas.microsoft.com/office/drawing/2014/main" id="{09468C8C-6C99-4026-97E9-5A8FFD4B60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199">
            <a:extLst xmlns:a="http://schemas.openxmlformats.org/drawingml/2006/main">
              <a:ext uri="{FF2B5EF4-FFF2-40B4-BE49-F238E27FC236}">
                <a16:creationId xmlns:a16="http://schemas.microsoft.com/office/drawing/2014/main" id="{7C859703-8C2A-4362-8FE4-604058363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00">
            <a:extLst xmlns:a="http://schemas.openxmlformats.org/drawingml/2006/main">
              <a:ext uri="{FF2B5EF4-FFF2-40B4-BE49-F238E27FC236}">
                <a16:creationId xmlns:a16="http://schemas.microsoft.com/office/drawing/2014/main" id="{CA44DBCB-BDF4-47EC-AA50-D9B3494C48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01">
            <a:extLst xmlns:a="http://schemas.openxmlformats.org/drawingml/2006/main">
              <a:ext uri="{FF2B5EF4-FFF2-40B4-BE49-F238E27FC236}">
                <a16:creationId xmlns:a16="http://schemas.microsoft.com/office/drawing/2014/main" id="{7416C740-A0A2-4A0F-92CC-8AF80AEAD0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202">
            <a:extLst xmlns:a="http://schemas.openxmlformats.org/drawingml/2006/main">
              <a:ext uri="{FF2B5EF4-FFF2-40B4-BE49-F238E27FC236}">
                <a16:creationId xmlns:a16="http://schemas.microsoft.com/office/drawing/2014/main" id="{899972BE-2126-47EE-9435-E908384929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203">
            <a:extLst xmlns:a="http://schemas.openxmlformats.org/drawingml/2006/main">
              <a:ext uri="{FF2B5EF4-FFF2-40B4-BE49-F238E27FC236}">
                <a16:creationId xmlns:a16="http://schemas.microsoft.com/office/drawing/2014/main" id="{F0E01BCE-FEC4-4CE1-B5EB-4CDE7AAE45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 choose B and C: campaigners challenged an unfair employment policy.</a:t>
            </a:r>
          </a:p>
        </p:txBody>
      </p:sp>
      <p:sp>
        <p:nvSpPr>
          <p:cNvPr id="9" name="shape-204">
            <a:extLst xmlns:a="http://schemas.openxmlformats.org/drawingml/2006/main">
              <a:ext uri="{FF2B5EF4-FFF2-40B4-BE49-F238E27FC236}">
                <a16:creationId xmlns:a16="http://schemas.microsoft.com/office/drawing/2014/main" id="{2744C238-DACC-438E-BE51-226319FC1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205">
            <a:extLst xmlns:a="http://schemas.openxmlformats.org/drawingml/2006/main">
              <a:ext uri="{FF2B5EF4-FFF2-40B4-BE49-F238E27FC236}">
                <a16:creationId xmlns:a16="http://schemas.microsoft.com/office/drawing/2014/main" id="{64DAC775-09CE-491E-BB3F-74A526440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I name the action and the evidence, rather than only saying someone was famous.</a:t>
            </a:r>
          </a:p>
        </p:txBody>
      </p:sp>
      <p:sp>
        <p:nvSpPr>
          <p:cNvPr id="11" name="shape-206">
            <a:extLst xmlns:a="http://schemas.openxmlformats.org/drawingml/2006/main">
              <a:ext uri="{FF2B5EF4-FFF2-40B4-BE49-F238E27FC236}">
                <a16:creationId xmlns:a16="http://schemas.microsoft.com/office/drawing/2014/main" id="{46EB6614-96D8-422F-804E-B66FA7B2C1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38106146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207">
            <a:extLst xmlns:a="http://schemas.openxmlformats.org/drawingml/2006/main">
              <a:ext uri="{FF2B5EF4-FFF2-40B4-BE49-F238E27FC236}">
                <a16:creationId xmlns:a16="http://schemas.microsoft.com/office/drawing/2014/main" id="{6ADDC644-38DF-4496-A6F0-CF7808D9C9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08">
            <a:extLst xmlns:a="http://schemas.openxmlformats.org/drawingml/2006/main">
              <a:ext uri="{FF2B5EF4-FFF2-40B4-BE49-F238E27FC236}">
                <a16:creationId xmlns:a16="http://schemas.microsoft.com/office/drawing/2014/main" id="{883DB604-D246-4FEA-B066-D34BDA7052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4</a:t>
            </a:r>
          </a:p>
        </p:txBody>
      </p:sp>
      <p:sp>
        <p:nvSpPr>
          <p:cNvPr id="3" name="shape-209">
            <a:extLst xmlns:a="http://schemas.openxmlformats.org/drawingml/2006/main">
              <a:ext uri="{FF2B5EF4-FFF2-40B4-BE49-F238E27FC236}">
                <a16:creationId xmlns:a16="http://schemas.microsoft.com/office/drawing/2014/main" id="{85044DF9-6DA0-4DFB-A40A-5FA559563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210">
            <a:extLst xmlns:a="http://schemas.openxmlformats.org/drawingml/2006/main">
              <a:ext uri="{FF2B5EF4-FFF2-40B4-BE49-F238E27FC236}">
                <a16:creationId xmlns:a16="http://schemas.microsoft.com/office/drawing/2014/main" id="{784585E0-9D24-493D-8F66-99FE29B678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11">
            <a:extLst xmlns:a="http://schemas.openxmlformats.org/drawingml/2006/main">
              <a:ext uri="{FF2B5EF4-FFF2-40B4-BE49-F238E27FC236}">
                <a16:creationId xmlns:a16="http://schemas.microsoft.com/office/drawing/2014/main" id="{2FF5609B-C72D-4EC0-A9FB-9E9D2D6951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12">
            <a:extLst xmlns:a="http://schemas.openxmlformats.org/drawingml/2006/main">
              <a:ext uri="{FF2B5EF4-FFF2-40B4-BE49-F238E27FC236}">
                <a16:creationId xmlns:a16="http://schemas.microsoft.com/office/drawing/2014/main" id="{3D932330-1112-4313-AD1F-9DD4E31A91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213">
            <a:extLst xmlns:a="http://schemas.openxmlformats.org/drawingml/2006/main">
              <a:ext uri="{FF2B5EF4-FFF2-40B4-BE49-F238E27FC236}">
                <a16:creationId xmlns:a16="http://schemas.microsoft.com/office/drawing/2014/main" id="{B654B315-5FCD-41FE-BE64-2A7E1C3A26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is the strongest evidence-based statement?</a:t>
            </a:r>
          </a:p>
        </p:txBody>
      </p:sp>
      <p:sp>
        <p:nvSpPr>
          <p:cNvPr id="8" name="shape-214">
            <a:extLst xmlns:a="http://schemas.openxmlformats.org/drawingml/2006/main">
              <a:ext uri="{FF2B5EF4-FFF2-40B4-BE49-F238E27FC236}">
                <a16:creationId xmlns:a16="http://schemas.microsoft.com/office/drawing/2014/main" id="{AC62285B-C4D2-4AC2-9418-2DBD4B1013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215">
            <a:extLst xmlns:a="http://schemas.openxmlformats.org/drawingml/2006/main">
              <a:ext uri="{FF2B5EF4-FFF2-40B4-BE49-F238E27FC236}">
                <a16:creationId xmlns:a16="http://schemas.microsoft.com/office/drawing/2014/main" id="{BC943C03-EA99-45BE-8BF0-0C1706C853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One person changed everything.</a:t>
            </a:r>
          </a:p>
        </p:txBody>
      </p:sp>
      <p:sp>
        <p:nvSpPr>
          <p:cNvPr id="10" name="shape-216">
            <a:extLst xmlns:a="http://schemas.openxmlformats.org/drawingml/2006/main">
              <a:ext uri="{FF2B5EF4-FFF2-40B4-BE49-F238E27FC236}">
                <a16:creationId xmlns:a16="http://schemas.microsoft.com/office/drawing/2014/main" id="{CEAE7BA7-CB2B-49B7-BF9F-F628321AF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217">
            <a:extLst xmlns:a="http://schemas.openxmlformats.org/drawingml/2006/main">
              <a:ext uri="{FF2B5EF4-FFF2-40B4-BE49-F238E27FC236}">
                <a16:creationId xmlns:a16="http://schemas.microsoft.com/office/drawing/2014/main" id="{99D9B0FC-4D8C-4AF2-A0AF-67FD3E1AA0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Bristol campaigners challenged racial discrimination in 1963.</a:t>
            </a:r>
          </a:p>
        </p:txBody>
      </p:sp>
      <p:sp>
        <p:nvSpPr>
          <p:cNvPr id="12" name="shape-218">
            <a:extLst xmlns:a="http://schemas.openxmlformats.org/drawingml/2006/main">
              <a:ext uri="{FF2B5EF4-FFF2-40B4-BE49-F238E27FC236}">
                <a16:creationId xmlns:a16="http://schemas.microsoft.com/office/drawing/2014/main" id="{46772975-B593-4BA9-9DCC-4FFEF209DB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219">
            <a:extLst xmlns:a="http://schemas.openxmlformats.org/drawingml/2006/main">
              <a:ext uri="{FF2B5EF4-FFF2-40B4-BE49-F238E27FC236}">
                <a16:creationId xmlns:a16="http://schemas.microsoft.com/office/drawing/2014/main" id="{0AEA1F22-3F02-485C-9462-5847AF564B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Britain had no Black history before 1948.</a:t>
            </a:r>
          </a:p>
        </p:txBody>
      </p:sp>
      <p:sp>
        <p:nvSpPr>
          <p:cNvPr id="14" name="shape-220">
            <a:extLst xmlns:a="http://schemas.openxmlformats.org/drawingml/2006/main">
              <a:ext uri="{FF2B5EF4-FFF2-40B4-BE49-F238E27FC236}">
                <a16:creationId xmlns:a16="http://schemas.microsoft.com/office/drawing/2014/main" id="{74A704BF-F407-48C4-9E55-F51A831C70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545555396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221">
            <a:extLst xmlns:a="http://schemas.openxmlformats.org/drawingml/2006/main">
              <a:ext uri="{FF2B5EF4-FFF2-40B4-BE49-F238E27FC236}">
                <a16:creationId xmlns:a16="http://schemas.microsoft.com/office/drawing/2014/main" id="{0246CE09-D7B8-4372-B4E2-47B54EBCE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22">
            <a:extLst xmlns:a="http://schemas.openxmlformats.org/drawingml/2006/main">
              <a:ext uri="{FF2B5EF4-FFF2-40B4-BE49-F238E27FC236}">
                <a16:creationId xmlns:a16="http://schemas.microsoft.com/office/drawing/2014/main" id="{C8EDE1E6-FD22-4145-BB71-3C2EDCF8C0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4</a:t>
            </a:r>
          </a:p>
        </p:txBody>
      </p:sp>
      <p:sp>
        <p:nvSpPr>
          <p:cNvPr id="3" name="shape-223">
            <a:extLst xmlns:a="http://schemas.openxmlformats.org/drawingml/2006/main">
              <a:ext uri="{FF2B5EF4-FFF2-40B4-BE49-F238E27FC236}">
                <a16:creationId xmlns:a16="http://schemas.microsoft.com/office/drawing/2014/main" id="{F7067BC7-7224-4396-BD12-99C84EAB1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224">
            <a:extLst xmlns:a="http://schemas.openxmlformats.org/drawingml/2006/main">
              <a:ext uri="{FF2B5EF4-FFF2-40B4-BE49-F238E27FC236}">
                <a16:creationId xmlns:a16="http://schemas.microsoft.com/office/drawing/2014/main" id="{301A530F-A997-4E8D-981E-B87403BE73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25">
            <a:extLst xmlns:a="http://schemas.openxmlformats.org/drawingml/2006/main">
              <a:ext uri="{FF2B5EF4-FFF2-40B4-BE49-F238E27FC236}">
                <a16:creationId xmlns:a16="http://schemas.microsoft.com/office/drawing/2014/main" id="{577B4C7D-C2EE-4C0E-ADEF-E539DA28C3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26">
            <a:extLst xmlns:a="http://schemas.openxmlformats.org/drawingml/2006/main">
              <a:ext uri="{FF2B5EF4-FFF2-40B4-BE49-F238E27FC236}">
                <a16:creationId xmlns:a16="http://schemas.microsoft.com/office/drawing/2014/main" id="{3B2469A7-27C3-4D82-9CD7-51CE8C9A3F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227">
            <a:extLst xmlns:a="http://schemas.openxmlformats.org/drawingml/2006/main">
              <a:ext uri="{FF2B5EF4-FFF2-40B4-BE49-F238E27FC236}">
                <a16:creationId xmlns:a16="http://schemas.microsoft.com/office/drawing/2014/main" id="{DFD0CA4C-60C9-454A-91B1-4589A481EF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228">
            <a:extLst xmlns:a="http://schemas.openxmlformats.org/drawingml/2006/main">
              <a:ext uri="{FF2B5EF4-FFF2-40B4-BE49-F238E27FC236}">
                <a16:creationId xmlns:a16="http://schemas.microsoft.com/office/drawing/2014/main" id="{394A1636-91F2-4970-B2CF-F054D06101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It names an action and a date supported by the source card.</a:t>
            </a:r>
          </a:p>
        </p:txBody>
      </p:sp>
      <p:sp>
        <p:nvSpPr>
          <p:cNvPr id="9" name="shape-229">
            <a:extLst xmlns:a="http://schemas.openxmlformats.org/drawingml/2006/main">
              <a:ext uri="{FF2B5EF4-FFF2-40B4-BE49-F238E27FC236}">
                <a16:creationId xmlns:a16="http://schemas.microsoft.com/office/drawing/2014/main" id="{B5E316EB-4E82-4ED9-A8AD-274EC8CB0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323985550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230">
            <a:extLst xmlns:a="http://schemas.openxmlformats.org/drawingml/2006/main">
              <a:ext uri="{FF2B5EF4-FFF2-40B4-BE49-F238E27FC236}">
                <a16:creationId xmlns:a16="http://schemas.microsoft.com/office/drawing/2014/main" id="{B41BC313-A09C-4FB7-82E7-41183B2744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31">
            <a:extLst xmlns:a="http://schemas.openxmlformats.org/drawingml/2006/main">
              <a:ext uri="{FF2B5EF4-FFF2-40B4-BE49-F238E27FC236}">
                <a16:creationId xmlns:a16="http://schemas.microsoft.com/office/drawing/2014/main" id="{6EAFB3F2-C051-442C-A8C3-C9858B7C7D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4</a:t>
            </a:r>
          </a:p>
        </p:txBody>
      </p:sp>
      <p:sp>
        <p:nvSpPr>
          <p:cNvPr id="3" name="shape-232">
            <a:extLst xmlns:a="http://schemas.openxmlformats.org/drawingml/2006/main">
              <a:ext uri="{FF2B5EF4-FFF2-40B4-BE49-F238E27FC236}">
                <a16:creationId xmlns:a16="http://schemas.microsoft.com/office/drawing/2014/main" id="{6B25B327-F4B9-4783-B8A0-E37000E86D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233">
            <a:extLst xmlns:a="http://schemas.openxmlformats.org/drawingml/2006/main">
              <a:ext uri="{FF2B5EF4-FFF2-40B4-BE49-F238E27FC236}">
                <a16:creationId xmlns:a16="http://schemas.microsoft.com/office/drawing/2014/main" id="{0DDFFDA2-C6E4-459C-9D7E-43EECDA337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34">
            <a:extLst xmlns:a="http://schemas.openxmlformats.org/drawingml/2006/main">
              <a:ext uri="{FF2B5EF4-FFF2-40B4-BE49-F238E27FC236}">
                <a16:creationId xmlns:a16="http://schemas.microsoft.com/office/drawing/2014/main" id="{BA2B3AFA-F210-456B-94CA-828C2EB4C3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35">
            <a:extLst xmlns:a="http://schemas.openxmlformats.org/drawingml/2006/main">
              <a:ext uri="{FF2B5EF4-FFF2-40B4-BE49-F238E27FC236}">
                <a16:creationId xmlns:a16="http://schemas.microsoft.com/office/drawing/2014/main" id="{D74F6CA6-A968-4E69-B623-B700286C73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236">
            <a:extLst xmlns:a="http://schemas.openxmlformats.org/drawingml/2006/main">
              <a:ext uri="{FF2B5EF4-FFF2-40B4-BE49-F238E27FC236}">
                <a16:creationId xmlns:a16="http://schemas.microsoft.com/office/drawing/2014/main" id="{D12297BF-3CFD-40C2-87DD-084B894EBA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237">
            <a:extLst xmlns:a="http://schemas.openxmlformats.org/drawingml/2006/main">
              <a:ext uri="{FF2B5EF4-FFF2-40B4-BE49-F238E27FC236}">
                <a16:creationId xmlns:a16="http://schemas.microsoft.com/office/drawing/2014/main" id="{DA04D967-7672-4268-9471-04F211BE7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Put A, B and D in date order.</a:t>
            </a:r>
          </a:p>
        </p:txBody>
      </p:sp>
      <p:sp>
        <p:nvSpPr>
          <p:cNvPr id="9" name="shape-238">
            <a:extLst xmlns:a="http://schemas.openxmlformats.org/drawingml/2006/main">
              <a:ext uri="{FF2B5EF4-FFF2-40B4-BE49-F238E27FC236}">
                <a16:creationId xmlns:a16="http://schemas.microsoft.com/office/drawing/2014/main" id="{B5963A2A-1626-4D8B-8D18-747A727492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239">
            <a:extLst xmlns:a="http://schemas.openxmlformats.org/drawingml/2006/main">
              <a:ext uri="{FF2B5EF4-FFF2-40B4-BE49-F238E27FC236}">
                <a16:creationId xmlns:a16="http://schemas.microsoft.com/office/drawing/2014/main" id="{9A7E3AFC-CA75-4128-B75A-ED193C7F86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one contribution of the Bristol campaigners.</a:t>
            </a:r>
          </a:p>
        </p:txBody>
      </p:sp>
      <p:sp>
        <p:nvSpPr>
          <p:cNvPr id="11" name="shape-240">
            <a:extLst xmlns:a="http://schemas.openxmlformats.org/drawingml/2006/main">
              <a:ext uri="{FF2B5EF4-FFF2-40B4-BE49-F238E27FC236}">
                <a16:creationId xmlns:a16="http://schemas.microsoft.com/office/drawing/2014/main" id="{F74794E1-E4FF-4CBB-B6E9-B51DD62C2D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241">
            <a:extLst xmlns:a="http://schemas.openxmlformats.org/drawingml/2006/main">
              <a:ext uri="{FF2B5EF4-FFF2-40B4-BE49-F238E27FC236}">
                <a16:creationId xmlns:a16="http://schemas.microsoft.com/office/drawing/2014/main" id="{0361D05F-B314-4A8F-A150-6C9D4CF27B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one question the summary does not answer.</a:t>
            </a:r>
          </a:p>
        </p:txBody>
      </p:sp>
    </p:spTree>
    <p:extLst>
      <p:ext uri="{BB962C8B-B14F-4D97-AF65-F5344CB8AC3E}">
        <p14:creationId xmlns:p14="http://schemas.microsoft.com/office/powerpoint/2010/main" val="560387292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242">
            <a:extLst xmlns:a="http://schemas.openxmlformats.org/drawingml/2006/main">
              <a:ext uri="{FF2B5EF4-FFF2-40B4-BE49-F238E27FC236}">
                <a16:creationId xmlns:a16="http://schemas.microsoft.com/office/drawing/2014/main" id="{C62E9A59-EFFA-439F-A6F7-5B9932CC20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43">
            <a:extLst xmlns:a="http://schemas.openxmlformats.org/drawingml/2006/main">
              <a:ext uri="{FF2B5EF4-FFF2-40B4-BE49-F238E27FC236}">
                <a16:creationId xmlns:a16="http://schemas.microsoft.com/office/drawing/2014/main" id="{008BD62E-AADC-4431-AE61-DAC3044DBA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4</a:t>
            </a:r>
          </a:p>
        </p:txBody>
      </p:sp>
      <p:sp>
        <p:nvSpPr>
          <p:cNvPr id="3" name="shape-244">
            <a:extLst xmlns:a="http://schemas.openxmlformats.org/drawingml/2006/main">
              <a:ext uri="{FF2B5EF4-FFF2-40B4-BE49-F238E27FC236}">
                <a16:creationId xmlns:a16="http://schemas.microsoft.com/office/drawing/2014/main" id="{923DF839-FD38-4747-9676-A1363069A7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245">
            <a:extLst xmlns:a="http://schemas.openxmlformats.org/drawingml/2006/main">
              <a:ext uri="{FF2B5EF4-FFF2-40B4-BE49-F238E27FC236}">
                <a16:creationId xmlns:a16="http://schemas.microsoft.com/office/drawing/2014/main" id="{B6ED618B-C764-4965-A519-D3B6D0F834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46">
            <a:extLst xmlns:a="http://schemas.openxmlformats.org/drawingml/2006/main">
              <a:ext uri="{FF2B5EF4-FFF2-40B4-BE49-F238E27FC236}">
                <a16:creationId xmlns:a16="http://schemas.microsoft.com/office/drawing/2014/main" id="{92687AAF-224E-4861-B11F-782C72D287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47">
            <a:extLst xmlns:a="http://schemas.openxmlformats.org/drawingml/2006/main">
              <a:ext uri="{FF2B5EF4-FFF2-40B4-BE49-F238E27FC236}">
                <a16:creationId xmlns:a16="http://schemas.microsoft.com/office/drawing/2014/main" id="{762C30F4-F59F-4BA4-8A1A-31FDF35EB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248">
            <a:extLst xmlns:a="http://schemas.openxmlformats.org/drawingml/2006/main">
              <a:ext uri="{FF2B5EF4-FFF2-40B4-BE49-F238E27FC236}">
                <a16:creationId xmlns:a16="http://schemas.microsoft.com/office/drawing/2014/main" id="{47FDE3B4-4F96-4B3F-B926-96EBD3997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249">
            <a:extLst xmlns:a="http://schemas.openxmlformats.org/drawingml/2006/main">
              <a:ext uri="{FF2B5EF4-FFF2-40B4-BE49-F238E27FC236}">
                <a16:creationId xmlns:a16="http://schemas.microsoft.com/office/drawing/2014/main" id="{80E1A6CA-BBCC-436A-AFB0-6F90781ED7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250">
            <a:extLst xmlns:a="http://schemas.openxmlformats.org/drawingml/2006/main">
              <a:ext uri="{FF2B5EF4-FFF2-40B4-BE49-F238E27FC236}">
                <a16:creationId xmlns:a16="http://schemas.microsoft.com/office/drawing/2014/main" id="{DC25B31B-DD9E-45E8-9D43-198ABAE678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958654485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251">
            <a:extLst xmlns:a="http://schemas.openxmlformats.org/drawingml/2006/main">
              <a:ext uri="{FF2B5EF4-FFF2-40B4-BE49-F238E27FC236}">
                <a16:creationId xmlns:a16="http://schemas.microsoft.com/office/drawing/2014/main" id="{B608E914-2C23-401C-B43E-021B21355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252">
            <a:extLst xmlns:a="http://schemas.openxmlformats.org/drawingml/2006/main">
              <a:ext uri="{FF2B5EF4-FFF2-40B4-BE49-F238E27FC236}">
                <a16:creationId xmlns:a16="http://schemas.microsoft.com/office/drawing/2014/main" id="{2B22AF7E-15DD-4CA3-A5E2-CB4BCD0E0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HUMANITIES  /  WEEK 4</a:t>
            </a:r>
          </a:p>
        </p:txBody>
      </p:sp>
      <p:sp>
        <p:nvSpPr>
          <p:cNvPr id="3" name="shape-253">
            <a:extLst xmlns:a="http://schemas.openxmlformats.org/drawingml/2006/main">
              <a:ext uri="{FF2B5EF4-FFF2-40B4-BE49-F238E27FC236}">
                <a16:creationId xmlns:a16="http://schemas.microsoft.com/office/drawing/2014/main" id="{3AFC35CB-605B-4DF7-AC30-3C96B05A3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254">
            <a:extLst xmlns:a="http://schemas.openxmlformats.org/drawingml/2006/main">
              <a:ext uri="{FF2B5EF4-FFF2-40B4-BE49-F238E27FC236}">
                <a16:creationId xmlns:a16="http://schemas.microsoft.com/office/drawing/2014/main" id="{0288F7DC-3E71-45BC-9AA9-29A499213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255">
            <a:extLst xmlns:a="http://schemas.openxmlformats.org/drawingml/2006/main">
              <a:ext uri="{FF2B5EF4-FFF2-40B4-BE49-F238E27FC236}">
                <a16:creationId xmlns:a16="http://schemas.microsoft.com/office/drawing/2014/main" id="{F289738A-87BD-46F9-91E5-CECEBD6B30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256">
            <a:extLst xmlns:a="http://schemas.openxmlformats.org/drawingml/2006/main">
              <a:ext uri="{FF2B5EF4-FFF2-40B4-BE49-F238E27FC236}">
                <a16:creationId xmlns:a16="http://schemas.microsoft.com/office/drawing/2014/main" id="{797E9728-201E-42B1-9EF8-ADD13440E2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257">
            <a:extLst xmlns:a="http://schemas.openxmlformats.org/drawingml/2006/main">
              <a:ext uri="{FF2B5EF4-FFF2-40B4-BE49-F238E27FC236}">
                <a16:creationId xmlns:a16="http://schemas.microsoft.com/office/drawing/2014/main" id="{BADB359A-FCA4-4A2F-A654-D3FE874C80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the contribution and the supporting detail.</a:t>
            </a:r>
          </a:p>
        </p:txBody>
      </p:sp>
      <p:sp>
        <p:nvSpPr>
          <p:cNvPr id="8" name="shape-258">
            <a:extLst xmlns:a="http://schemas.openxmlformats.org/drawingml/2006/main">
              <a:ext uri="{FF2B5EF4-FFF2-40B4-BE49-F238E27FC236}">
                <a16:creationId xmlns:a16="http://schemas.microsoft.com/office/drawing/2014/main" id="{CB30CA7B-2877-4F7D-BB0C-945978455E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46034221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2026-09-05T19:24:51.1550000Z</dcterms:created>
  <dcterms:modified xsi:type="dcterms:W3CDTF">2026-09-05T19:24:51.1550000Z</dcterms:modified>
</coreProperties>
</file>