
<file path=[Content_Types].xml><?xml version="1.0" encoding="utf-8"?>
<Types xmlns="http://schemas.openxmlformats.org/package/2006/content-types">
  <Default Extension="xml" ContentType="application/vnd.openxmlformats-package.core-properties+xml"/>
  <Default Extension="png" ContentType="image/png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b83eb96edb484587" /><Relationship Type="http://schemas.openxmlformats.org/officeDocument/2006/relationships/extended-properties" Target="/docProps/app.xml" Id="R2e0886cca9014c3e" /><Relationship Type="http://schemas.openxmlformats.org/officeDocument/2006/relationships/officeDocument" Target="/ppt/presentation.xml" Id="Re850e223b2d64cd9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965d2b968c8e49c8"/>
  </p:sldMasterIdLst>
  <p:notesMasterIdLst>
    <p:notesMasterId xmlns:r="http://schemas.openxmlformats.org/officeDocument/2006/relationships" r:id="R3e1a9ea7d02e4d60"/>
  </p:notesMasterIdLst>
  <p:sldIdLst>
    <p:sldId xmlns:r="http://schemas.openxmlformats.org/officeDocument/2006/relationships" id="256" r:id="R503ccaa9d65a4e52"/>
    <p:sldId xmlns:r="http://schemas.openxmlformats.org/officeDocument/2006/relationships" id="257" r:id="R5191594a3fe947d7"/>
    <p:sldId xmlns:r="http://schemas.openxmlformats.org/officeDocument/2006/relationships" id="258" r:id="R34b60f5642ca402a"/>
    <p:sldId xmlns:r="http://schemas.openxmlformats.org/officeDocument/2006/relationships" id="259" r:id="R769958838d424b62"/>
    <p:sldId xmlns:r="http://schemas.openxmlformats.org/officeDocument/2006/relationships" id="260" r:id="R6260c2863555435d"/>
    <p:sldId xmlns:r="http://schemas.openxmlformats.org/officeDocument/2006/relationships" id="261" r:id="R4479d90c7dbb4077"/>
    <p:sldId xmlns:r="http://schemas.openxmlformats.org/officeDocument/2006/relationships" id="262" r:id="R081fb9c4163748ed"/>
    <p:sldId xmlns:r="http://schemas.openxmlformats.org/officeDocument/2006/relationships" id="263" r:id="R1c99b13470df4087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d70d7f54f498492a" /><Relationship Type="http://schemas.openxmlformats.org/officeDocument/2006/relationships/slideMaster" Target="/ppt/slideMasters/slideMaster1.xml" Id="R965d2b968c8e49c8" /><Relationship Type="http://schemas.openxmlformats.org/officeDocument/2006/relationships/notesMaster" Target="/ppt/notesMasters/notesMaster1.xml" Id="R3e1a9ea7d02e4d60" /><Relationship Type="http://schemas.openxmlformats.org/officeDocument/2006/relationships/presProps" Target="/ppt/presProps.xml" Id="R201ecc68f348460b" /><Relationship Type="http://schemas.openxmlformats.org/officeDocument/2006/relationships/tableStyles" Target="/ppt/tableStyles.xml" Id="Rc7412b4d62f64b4a" /><Relationship Type="http://schemas.openxmlformats.org/officeDocument/2006/relationships/slide" Target="/ppt/slides/slide1.xml" Id="R503ccaa9d65a4e52" /><Relationship Type="http://schemas.openxmlformats.org/officeDocument/2006/relationships/slide" Target="/ppt/slides/slide2.xml" Id="R5191594a3fe947d7" /><Relationship Type="http://schemas.openxmlformats.org/officeDocument/2006/relationships/slide" Target="/ppt/slides/slide3.xml" Id="R34b60f5642ca402a" /><Relationship Type="http://schemas.openxmlformats.org/officeDocument/2006/relationships/slide" Target="/ppt/slides/slide4.xml" Id="R769958838d424b62" /><Relationship Type="http://schemas.openxmlformats.org/officeDocument/2006/relationships/slide" Target="/ppt/slides/slide5.xml" Id="R6260c2863555435d" /><Relationship Type="http://schemas.openxmlformats.org/officeDocument/2006/relationships/slide" Target="/ppt/slides/slide6.xml" Id="R4479d90c7dbb4077" /><Relationship Type="http://schemas.openxmlformats.org/officeDocument/2006/relationships/slide" Target="/ppt/slides/slide7.xml" Id="R081fb9c4163748ed" /><Relationship Type="http://schemas.openxmlformats.org/officeDocument/2006/relationships/slide" Target="/ppt/slides/slide8.xml" Id="R1c99b13470df4087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8d36a4a2a5e1460c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d2f6e8b936764360" /><Relationship Type="http://schemas.openxmlformats.org/officeDocument/2006/relationships/notesMaster" Target="/ppt/notesMasters/notesMaster1.xml" Id="R38d706708b704a34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2342e7be72b24f4d" /><Relationship Type="http://schemas.openxmlformats.org/officeDocument/2006/relationships/notesMaster" Target="/ppt/notesMasters/notesMaster1.xml" Id="R25f2bb94ccb74525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95ebf92e626b494c" /><Relationship Type="http://schemas.openxmlformats.org/officeDocument/2006/relationships/notesMaster" Target="/ppt/notesMasters/notesMaster1.xml" Id="R27ea00e6674a477f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ab15e22cb46f4036" /><Relationship Type="http://schemas.openxmlformats.org/officeDocument/2006/relationships/notesMaster" Target="/ppt/notesMasters/notesMaster1.xml" Id="R4aa661fdd43a49e3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963b4b07f23345dd" /><Relationship Type="http://schemas.openxmlformats.org/officeDocument/2006/relationships/notesMaster" Target="/ppt/notesMasters/notesMaster1.xml" Id="Rcc6daec1bde6447e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1112aff3d1c94884" /><Relationship Type="http://schemas.openxmlformats.org/officeDocument/2006/relationships/notesMaster" Target="/ppt/notesMasters/notesMaster1.xml" Id="Rfd147a6f551b419a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a8a1ee825cb74a2d" /><Relationship Type="http://schemas.openxmlformats.org/officeDocument/2006/relationships/notesMaster" Target="/ppt/notesMasters/notesMaster1.xml" Id="R2532f3c7c6f2499e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ce0f7a0b93f449ca" /><Relationship Type="http://schemas.openxmlformats.org/officeDocument/2006/relationships/notesMaster" Target="/ppt/notesMasters/notesMaster1.xml" Id="Rf0aba5eae9c24baa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Thursday 09:30–10:10. Arrive: 3 minutes. Total lesson: 40 minutes.</a:t>
            </a:r>
          </a:p>
          <a:p xmlns:a="http://schemas.openxmlformats.org/drawingml/2006/main">
            <a:r>
              <a:t>Outcome: Use sources to explain remembrance, peace and freedom of choice.</a:t>
            </a:r>
          </a:p>
          <a:p xmlns:a="http://schemas.openxmlformats.org/drawingml/2006/main">
            <a:r>
              <a:t>Prepare: Print the cards and response page. Warn briefly that the topic includes remembrance; keep it non-graphic and offer quiet written work.</a:t>
            </a:r>
          </a:p>
          <a:p xmlns:a="http://schemas.openxmlformats.org/drawingml/2006/main">
            <a:r>
              <a:t>Check: C. R2 explicitly permits choice; R1/U1 support the peace comparison.</a:t>
            </a:r>
          </a:p>
          <a:p xmlns:a="http://schemas.openxmlformats.org/drawingml/2006/main">
            <a:r>
              <a:t>Task answers: R1: the poppy remembers service/sacrifice and hope for peace. U1: the Day of Peace promotes peace/non-violence. | Shared aim: peace. Difference: R1 focuses on remembrance; U1 on a wider day for peace/non-violence. | The source says wearing one is a personal choice, so that conclusion is unsupported.</a:t>
            </a:r>
          </a:p>
          <a:p xmlns:a="http://schemas.openxmlformats.org/drawingml/2006/main">
            <a:r>
              <a:t>Watch for: No compulsory silence, poppy wearing, bereavement account or family military-history disclosure. Offer a neutral source-analysis response.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CLASSROOM FACT CARDS — paraphrases of the Royal British Legion and United Nations. A themed reflection, not an assertion that the lesson date is an observance.</a:t>
            </a:r>
          </a:p>
          <a:p xmlns:a="http://schemas.openxmlformats.org/drawingml/2006/main">
            <a:r>
              <a:t>School curriculum: GROW Weekly Autumn SOW: RE C66</a:t>
            </a:r>
          </a:p>
          <a:p xmlns:a="http://schemas.openxmlformats.org/drawingml/2006/main">
            <a:r>
              <a:t>Source material: User-supplied Humanities packs, September 2026; GROW Humanities Autumn 1; School SOW and matching existing website lesson</a:t>
            </a:r>
          </a:p>
          <a:p xmlns:a="http://schemas.openxmlformats.org/drawingml/2006/main">
            <a:r>
              <a:t>https://www.britishlegion.org.uk/get-involved/remembrance/the-poppy</a:t>
            </a:r>
          </a:p>
          <a:p xmlns:a="http://schemas.openxmlformats.org/drawingml/2006/main">
            <a:r>
              <a:t>https://www.britishlegion.org.uk/get-involved/remembrance</a:t>
            </a:r>
          </a:p>
          <a:p xmlns:a="http://schemas.openxmlformats.org/drawingml/2006/main">
            <a:r>
              <a:t>https://www.un.org/en/observances/international-day-peace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Thursday 09:30–10:10. Read the source: 5 minutes. Total lesson: 40 minutes.</a:t>
            </a:r>
          </a:p>
          <a:p xmlns:a="http://schemas.openxmlformats.org/drawingml/2006/main">
            <a:r>
              <a:t>Outcome: Use sources to explain remembrance, peace and freedom of choice.</a:t>
            </a:r>
          </a:p>
          <a:p xmlns:a="http://schemas.openxmlformats.org/drawingml/2006/main">
            <a:r>
              <a:t>Prepare: Print the cards and response page. Warn briefly that the topic includes remembrance; keep it non-graphic and offer quiet written work.</a:t>
            </a:r>
          </a:p>
          <a:p xmlns:a="http://schemas.openxmlformats.org/drawingml/2006/main">
            <a:r>
              <a:t>Check: C. R2 explicitly permits choice; R1/U1 support the peace comparison.</a:t>
            </a:r>
          </a:p>
          <a:p xmlns:a="http://schemas.openxmlformats.org/drawingml/2006/main">
            <a:r>
              <a:t>Task answers: R1: the poppy remembers service/sacrifice and hope for peace. U1: the Day of Peace promotes peace/non-violence. | Shared aim: peace. Difference: R1 focuses on remembrance; U1 on a wider day for peace/non-violence. | The source says wearing one is a personal choice, so that conclusion is unsupported.</a:t>
            </a:r>
          </a:p>
          <a:p xmlns:a="http://schemas.openxmlformats.org/drawingml/2006/main">
            <a:r>
              <a:t>Watch for: No compulsory silence, poppy wearing, bereavement account or family military-history disclosure. Offer a neutral source-analysis response.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CLASSROOM FACT CARDS — paraphrases of the Royal British Legion and United Nations. A themed reflection, not an assertion that the lesson date is an observance.</a:t>
            </a:r>
          </a:p>
          <a:p xmlns:a="http://schemas.openxmlformats.org/drawingml/2006/main">
            <a:r>
              <a:t>School curriculum: GROW Weekly Autumn SOW: RE C66</a:t>
            </a:r>
          </a:p>
          <a:p xmlns:a="http://schemas.openxmlformats.org/drawingml/2006/main">
            <a:r>
              <a:t>Source material: User-supplied Humanities packs, September 2026; GROW Humanities Autumn 1; School SOW and matching existing website lesson</a:t>
            </a:r>
          </a:p>
          <a:p xmlns:a="http://schemas.openxmlformats.org/drawingml/2006/main">
            <a:r>
              <a:t>https://www.britishlegion.org.uk/get-involved/remembrance/the-poppy</a:t>
            </a:r>
          </a:p>
          <a:p xmlns:a="http://schemas.openxmlformats.org/drawingml/2006/main">
            <a:r>
              <a:t>https://www.britishlegion.org.uk/get-involved/remembrance</a:t>
            </a:r>
          </a:p>
          <a:p xmlns:a="http://schemas.openxmlformats.org/drawingml/2006/main">
            <a:r>
              <a:t>https://www.un.org/en/observances/international-day-peace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Thursday 09:30–10:10. Watch a model: 5 minutes. Total lesson: 40 minutes.</a:t>
            </a:r>
          </a:p>
          <a:p xmlns:a="http://schemas.openxmlformats.org/drawingml/2006/main">
            <a:r>
              <a:t>Outcome: Use sources to explain remembrance, peace and freedom of choice.</a:t>
            </a:r>
          </a:p>
          <a:p xmlns:a="http://schemas.openxmlformats.org/drawingml/2006/main">
            <a:r>
              <a:t>Prepare: Print the cards and response page. Warn briefly that the topic includes remembrance; keep it non-graphic and offer quiet written work.</a:t>
            </a:r>
          </a:p>
          <a:p xmlns:a="http://schemas.openxmlformats.org/drawingml/2006/main">
            <a:r>
              <a:t>Check: C. R2 explicitly permits choice; R1/U1 support the peace comparison.</a:t>
            </a:r>
          </a:p>
          <a:p xmlns:a="http://schemas.openxmlformats.org/drawingml/2006/main">
            <a:r>
              <a:t>Task answers: R1: the poppy remembers service/sacrifice and hope for peace. U1: the Day of Peace promotes peace/non-violence. | Shared aim: peace. Difference: R1 focuses on remembrance; U1 on a wider day for peace/non-violence. | The source says wearing one is a personal choice, so that conclusion is unsupported.</a:t>
            </a:r>
          </a:p>
          <a:p xmlns:a="http://schemas.openxmlformats.org/drawingml/2006/main">
            <a:r>
              <a:t>Watch for: No compulsory silence, poppy wearing, bereavement account or family military-history disclosure. Offer a neutral source-analysis response.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CLASSROOM FACT CARDS — paraphrases of the Royal British Legion and United Nations. A themed reflection, not an assertion that the lesson date is an observance.</a:t>
            </a:r>
          </a:p>
          <a:p xmlns:a="http://schemas.openxmlformats.org/drawingml/2006/main">
            <a:r>
              <a:t>School curriculum: GROW Weekly Autumn SOW: RE C66</a:t>
            </a:r>
          </a:p>
          <a:p xmlns:a="http://schemas.openxmlformats.org/drawingml/2006/main">
            <a:r>
              <a:t>Source material: User-supplied Humanities packs, September 2026; GROW Humanities Autumn 1; School SOW and matching existing website lesson</a:t>
            </a:r>
          </a:p>
          <a:p xmlns:a="http://schemas.openxmlformats.org/drawingml/2006/main">
            <a:r>
              <a:t>https://www.britishlegion.org.uk/get-involved/remembrance/the-poppy</a:t>
            </a:r>
          </a:p>
          <a:p xmlns:a="http://schemas.openxmlformats.org/drawingml/2006/main">
            <a:r>
              <a:t>https://www.britishlegion.org.uk/get-involved/remembrance</a:t>
            </a:r>
          </a:p>
          <a:p xmlns:a="http://schemas.openxmlformats.org/drawingml/2006/main">
            <a:r>
              <a:t>https://www.un.org/en/observances/international-day-peace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Thursday 09:30–10:10. Choose: 4 minutes. Total lesson: 40 minutes.</a:t>
            </a:r>
          </a:p>
          <a:p xmlns:a="http://schemas.openxmlformats.org/drawingml/2006/main">
            <a:r>
              <a:t>Outcome: Use sources to explain remembrance, peace and freedom of choice.</a:t>
            </a:r>
          </a:p>
          <a:p xmlns:a="http://schemas.openxmlformats.org/drawingml/2006/main">
            <a:r>
              <a:t>Prepare: Print the cards and response page. Warn briefly that the topic includes remembrance; keep it non-graphic and offer quiet written work.</a:t>
            </a:r>
          </a:p>
          <a:p xmlns:a="http://schemas.openxmlformats.org/drawingml/2006/main">
            <a:r>
              <a:t>Check: C. R2 explicitly permits choice; R1/U1 support the peace comparison.</a:t>
            </a:r>
          </a:p>
          <a:p xmlns:a="http://schemas.openxmlformats.org/drawingml/2006/main">
            <a:r>
              <a:t>Task answers: R1: the poppy remembers service/sacrifice and hope for peace. U1: the Day of Peace promotes peace/non-violence. | Shared aim: peace. Difference: R1 focuses on remembrance; U1 on a wider day for peace/non-violence. | The source says wearing one is a personal choice, so that conclusion is unsupported.</a:t>
            </a:r>
          </a:p>
          <a:p xmlns:a="http://schemas.openxmlformats.org/drawingml/2006/main">
            <a:r>
              <a:t>Watch for: No compulsory silence, poppy wearing, bereavement account or family military-history disclosure. Offer a neutral source-analysis response.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CLASSROOM FACT CARDS — paraphrases of the Royal British Legion and United Nations. A themed reflection, not an assertion that the lesson date is an observance.</a:t>
            </a:r>
          </a:p>
          <a:p xmlns:a="http://schemas.openxmlformats.org/drawingml/2006/main">
            <a:r>
              <a:t>School curriculum: GROW Weekly Autumn SOW: RE C66</a:t>
            </a:r>
          </a:p>
          <a:p xmlns:a="http://schemas.openxmlformats.org/drawingml/2006/main">
            <a:r>
              <a:t>Source material: User-supplied Humanities packs, September 2026; GROW Humanities Autumn 1; School SOW and matching existing website lesson</a:t>
            </a:r>
          </a:p>
          <a:p xmlns:a="http://schemas.openxmlformats.org/drawingml/2006/main">
            <a:r>
              <a:t>https://www.britishlegion.org.uk/get-involved/remembrance/the-poppy</a:t>
            </a:r>
          </a:p>
          <a:p xmlns:a="http://schemas.openxmlformats.org/drawingml/2006/main">
            <a:r>
              <a:t>https://www.britishlegion.org.uk/get-involved/remembrance</a:t>
            </a:r>
          </a:p>
          <a:p xmlns:a="http://schemas.openxmlformats.org/drawingml/2006/main">
            <a:r>
              <a:t>https://www.un.org/en/observances/international-day-peace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Thursday 09:30–10:10. Check: 3 minutes. Total lesson: 40 minutes.</a:t>
            </a:r>
          </a:p>
          <a:p xmlns:a="http://schemas.openxmlformats.org/drawingml/2006/main">
            <a:r>
              <a:t>Outcome: Use sources to explain remembrance, peace and freedom of choice.</a:t>
            </a:r>
          </a:p>
          <a:p xmlns:a="http://schemas.openxmlformats.org/drawingml/2006/main">
            <a:r>
              <a:t>Prepare: Print the cards and response page. Warn briefly that the topic includes remembrance; keep it non-graphic and offer quiet written work.</a:t>
            </a:r>
          </a:p>
          <a:p xmlns:a="http://schemas.openxmlformats.org/drawingml/2006/main">
            <a:r>
              <a:t>Check: C. R2 explicitly permits choice; R1/U1 support the peace comparison.</a:t>
            </a:r>
          </a:p>
          <a:p xmlns:a="http://schemas.openxmlformats.org/drawingml/2006/main">
            <a:r>
              <a:t>Task answers: R1: the poppy remembers service/sacrifice and hope for peace. U1: the Day of Peace promotes peace/non-violence. | Shared aim: peace. Difference: R1 focuses on remembrance; U1 on a wider day for peace/non-violence. | The source says wearing one is a personal choice, so that conclusion is unsupported.</a:t>
            </a:r>
          </a:p>
          <a:p xmlns:a="http://schemas.openxmlformats.org/drawingml/2006/main">
            <a:r>
              <a:t>Watch for: No compulsory silence, poppy wearing, bereavement account or family military-history disclosure. Offer a neutral source-analysis response.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CLASSROOM FACT CARDS — paraphrases of the Royal British Legion and United Nations. A themed reflection, not an assertion that the lesson date is an observance.</a:t>
            </a:r>
          </a:p>
          <a:p xmlns:a="http://schemas.openxmlformats.org/drawingml/2006/main">
            <a:r>
              <a:t>School curriculum: GROW Weekly Autumn SOW: RE C66</a:t>
            </a:r>
          </a:p>
          <a:p xmlns:a="http://schemas.openxmlformats.org/drawingml/2006/main">
            <a:r>
              <a:t>Source material: User-supplied Humanities packs, September 2026; GROW Humanities Autumn 1; School SOW and matching existing website lesson</a:t>
            </a:r>
          </a:p>
          <a:p xmlns:a="http://schemas.openxmlformats.org/drawingml/2006/main">
            <a:r>
              <a:t>https://www.britishlegion.org.uk/get-involved/remembrance/the-poppy</a:t>
            </a:r>
          </a:p>
          <a:p xmlns:a="http://schemas.openxmlformats.org/drawingml/2006/main">
            <a:r>
              <a:t>https://www.britishlegion.org.uk/get-involved/remembrance</a:t>
            </a:r>
          </a:p>
          <a:p xmlns:a="http://schemas.openxmlformats.org/drawingml/2006/main">
            <a:r>
              <a:t>https://www.un.org/en/observances/international-day-peace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Thursday 09:30–10:10. Your evidence: 12 minutes. Total lesson: 40 minutes.</a:t>
            </a:r>
          </a:p>
          <a:p xmlns:a="http://schemas.openxmlformats.org/drawingml/2006/main">
            <a:r>
              <a:t>Outcome: Use sources to explain remembrance, peace and freedom of choice.</a:t>
            </a:r>
          </a:p>
          <a:p xmlns:a="http://schemas.openxmlformats.org/drawingml/2006/main">
            <a:r>
              <a:t>Prepare: Print the cards and response page. Warn briefly that the topic includes remembrance; keep it non-graphic and offer quiet written work.</a:t>
            </a:r>
          </a:p>
          <a:p xmlns:a="http://schemas.openxmlformats.org/drawingml/2006/main">
            <a:r>
              <a:t>Check: C. R2 explicitly permits choice; R1/U1 support the peace comparison.</a:t>
            </a:r>
          </a:p>
          <a:p xmlns:a="http://schemas.openxmlformats.org/drawingml/2006/main">
            <a:r>
              <a:t>Task answers: R1: the poppy remembers service/sacrifice and hope for peace. U1: the Day of Peace promotes peace/non-violence. | Shared aim: peace. Difference: R1 focuses on remembrance; U1 on a wider day for peace/non-violence. | The source says wearing one is a personal choice, so that conclusion is unsupported.</a:t>
            </a:r>
          </a:p>
          <a:p xmlns:a="http://schemas.openxmlformats.org/drawingml/2006/main">
            <a:r>
              <a:t>Watch for: No compulsory silence, poppy wearing, bereavement account or family military-history disclosure. Offer a neutral source-analysis response.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CLASSROOM FACT CARDS — paraphrases of the Royal British Legion and United Nations. A themed reflection, not an assertion that the lesson date is an observance.</a:t>
            </a:r>
          </a:p>
          <a:p xmlns:a="http://schemas.openxmlformats.org/drawingml/2006/main">
            <a:r>
              <a:t>School curriculum: GROW Weekly Autumn SOW: RE C66</a:t>
            </a:r>
          </a:p>
          <a:p xmlns:a="http://schemas.openxmlformats.org/drawingml/2006/main">
            <a:r>
              <a:t>Source material: User-supplied Humanities packs, September 2026; GROW Humanities Autumn 1; School SOW and matching existing website lesson</a:t>
            </a:r>
          </a:p>
          <a:p xmlns:a="http://schemas.openxmlformats.org/drawingml/2006/main">
            <a:r>
              <a:t>https://www.britishlegion.org.uk/get-involved/remembrance/the-poppy</a:t>
            </a:r>
          </a:p>
          <a:p xmlns:a="http://schemas.openxmlformats.org/drawingml/2006/main">
            <a:r>
              <a:t>https://www.britishlegion.org.uk/get-involved/remembrance</a:t>
            </a:r>
          </a:p>
          <a:p xmlns:a="http://schemas.openxmlformats.org/drawingml/2006/main">
            <a:r>
              <a:t>https://www.un.org/en/observances/international-day-peace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Thursday 09:30–10:10. Improve: 5 minutes. Total lesson: 40 minutes.</a:t>
            </a:r>
          </a:p>
          <a:p xmlns:a="http://schemas.openxmlformats.org/drawingml/2006/main">
            <a:r>
              <a:t>Outcome: Use sources to explain remembrance, peace and freedom of choice.</a:t>
            </a:r>
          </a:p>
          <a:p xmlns:a="http://schemas.openxmlformats.org/drawingml/2006/main">
            <a:r>
              <a:t>Prepare: Print the cards and response page. Warn briefly that the topic includes remembrance; keep it non-graphic and offer quiet written work.</a:t>
            </a:r>
          </a:p>
          <a:p xmlns:a="http://schemas.openxmlformats.org/drawingml/2006/main">
            <a:r>
              <a:t>Check: C. R2 explicitly permits choice; R1/U1 support the peace comparison.</a:t>
            </a:r>
          </a:p>
          <a:p xmlns:a="http://schemas.openxmlformats.org/drawingml/2006/main">
            <a:r>
              <a:t>Task answers: R1: the poppy remembers service/sacrifice and hope for peace. U1: the Day of Peace promotes peace/non-violence. | Shared aim: peace. Difference: R1 focuses on remembrance; U1 on a wider day for peace/non-violence. | The source says wearing one is a personal choice, so that conclusion is unsupported.</a:t>
            </a:r>
          </a:p>
          <a:p xmlns:a="http://schemas.openxmlformats.org/drawingml/2006/main">
            <a:r>
              <a:t>Watch for: No compulsory silence, poppy wearing, bereavement account or family military-history disclosure. Offer a neutral source-analysis response.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CLASSROOM FACT CARDS — paraphrases of the Royal British Legion and United Nations. A themed reflection, not an assertion that the lesson date is an observance.</a:t>
            </a:r>
          </a:p>
          <a:p xmlns:a="http://schemas.openxmlformats.org/drawingml/2006/main">
            <a:r>
              <a:t>School curriculum: GROW Weekly Autumn SOW: RE C66</a:t>
            </a:r>
          </a:p>
          <a:p xmlns:a="http://schemas.openxmlformats.org/drawingml/2006/main">
            <a:r>
              <a:t>Source material: User-supplied Humanities packs, September 2026; GROW Humanities Autumn 1; School SOW and matching existing website lesson</a:t>
            </a:r>
          </a:p>
          <a:p xmlns:a="http://schemas.openxmlformats.org/drawingml/2006/main">
            <a:r>
              <a:t>https://www.britishlegion.org.uk/get-involved/remembrance/the-poppy</a:t>
            </a:r>
          </a:p>
          <a:p xmlns:a="http://schemas.openxmlformats.org/drawingml/2006/main">
            <a:r>
              <a:t>https://www.britishlegion.org.uk/get-involved/remembrance</a:t>
            </a:r>
          </a:p>
          <a:p xmlns:a="http://schemas.openxmlformats.org/drawingml/2006/main">
            <a:r>
              <a:t>https://www.un.org/en/observances/international-day-peace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Thursday 09:30–10:10. Reflect: 3 minutes. Total lesson: 40 minutes.</a:t>
            </a:r>
          </a:p>
          <a:p xmlns:a="http://schemas.openxmlformats.org/drawingml/2006/main">
            <a:r>
              <a:t>Outcome: Use sources to explain remembrance, peace and freedom of choice.</a:t>
            </a:r>
          </a:p>
          <a:p xmlns:a="http://schemas.openxmlformats.org/drawingml/2006/main">
            <a:r>
              <a:t>Prepare: Print the cards and response page. Warn briefly that the topic includes remembrance; keep it non-graphic and offer quiet written work.</a:t>
            </a:r>
          </a:p>
          <a:p xmlns:a="http://schemas.openxmlformats.org/drawingml/2006/main">
            <a:r>
              <a:t>Check: C. R2 explicitly permits choice; R1/U1 support the peace comparison.</a:t>
            </a:r>
          </a:p>
          <a:p xmlns:a="http://schemas.openxmlformats.org/drawingml/2006/main">
            <a:r>
              <a:t>Task answers: R1: the poppy remembers service/sacrifice and hope for peace. U1: the Day of Peace promotes peace/non-violence. | Shared aim: peace. Difference: R1 focuses on remembrance; U1 on a wider day for peace/non-violence. | The source says wearing one is a personal choice, so that conclusion is unsupported.</a:t>
            </a:r>
          </a:p>
          <a:p xmlns:a="http://schemas.openxmlformats.org/drawingml/2006/main">
            <a:r>
              <a:t>Watch for: No compulsory silence, poppy wearing, bereavement account or family military-history disclosure. Offer a neutral source-analysis response.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CLASSROOM FACT CARDS — paraphrases of the Royal British Legion and United Nations. A themed reflection, not an assertion that the lesson date is an observance.</a:t>
            </a:r>
          </a:p>
          <a:p xmlns:a="http://schemas.openxmlformats.org/drawingml/2006/main">
            <a:r>
              <a:t>School curriculum: GROW Weekly Autumn SOW: RE C66</a:t>
            </a:r>
          </a:p>
          <a:p xmlns:a="http://schemas.openxmlformats.org/drawingml/2006/main">
            <a:r>
              <a:t>Source material: User-supplied Humanities packs, September 2026; GROW Humanities Autumn 1; School SOW and matching existing website lesson</a:t>
            </a:r>
          </a:p>
          <a:p xmlns:a="http://schemas.openxmlformats.org/drawingml/2006/main">
            <a:r>
              <a:t>https://www.britishlegion.org.uk/get-involved/remembrance/the-poppy</a:t>
            </a:r>
          </a:p>
          <a:p xmlns:a="http://schemas.openxmlformats.org/drawingml/2006/main">
            <a:r>
              <a:t>https://www.britishlegion.org.uk/get-involved/remembrance</a:t>
            </a:r>
          </a:p>
          <a:p xmlns:a="http://schemas.openxmlformats.org/drawingml/2006/main">
            <a:r>
              <a:t>https://www.un.org/en/observances/international-day-peace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bbb39ec68be8450b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5ad7fc21fec04f25" /><Relationship Type="http://schemas.openxmlformats.org/officeDocument/2006/relationships/slideLayout" Target="/ppt/slideLayouts/slideLayout1.xml" Id="Red359a3c31a144c5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ed359a3c31a144c5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6cb1c7b9ad34a52" /><Relationship Type="http://schemas.openxmlformats.org/officeDocument/2006/relationships/image" Target="/ppt/media/image.png" Id="R785f6bcb25ae4898" /><Relationship Type="http://schemas.openxmlformats.org/officeDocument/2006/relationships/notesSlide" Target="/ppt/notesSlides/notesSlide1.xml" Id="R68f1c1f53f2849dc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6e66cf05f844cc8" /><Relationship Type="http://schemas.openxmlformats.org/officeDocument/2006/relationships/notesSlide" Target="/ppt/notesSlides/notesSlide2.xml" Id="R126c4bb9ec5a4982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ed71f20aa4948d1" /><Relationship Type="http://schemas.openxmlformats.org/officeDocument/2006/relationships/notesSlide" Target="/ppt/notesSlides/notesSlide3.xml" Id="R0b2f1c4c573b4aaa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0a807dad1f04b78" /><Relationship Type="http://schemas.openxmlformats.org/officeDocument/2006/relationships/notesSlide" Target="/ppt/notesSlides/notesSlide4.xml" Id="Rbf4549bb79ab4d4e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66aee3fbe8d42ef" /><Relationship Type="http://schemas.openxmlformats.org/officeDocument/2006/relationships/notesSlide" Target="/ppt/notesSlides/notesSlide5.xml" Id="R576217282cf4404a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72a913b5b8d431e" /><Relationship Type="http://schemas.openxmlformats.org/officeDocument/2006/relationships/notesSlide" Target="/ppt/notesSlides/notesSlide6.xml" Id="R6d858cf08b9f4e34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b60c84656764b85" /><Relationship Type="http://schemas.openxmlformats.org/officeDocument/2006/relationships/notesSlide" Target="/ppt/notesSlides/notesSlide7.xml" Id="R7f47310508414570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ca95b4746ce4a93" /><Relationship Type="http://schemas.openxmlformats.org/officeDocument/2006/relationships/notesSlide" Target="/ppt/notesSlides/notesSlide8.xml" Id="R14b8480fa9cf470f" /></Relationships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shape-775">
            <a:extLst xmlns:a="http://schemas.openxmlformats.org/drawingml/2006/main">
              <a:ext uri="{FF2B5EF4-FFF2-40B4-BE49-F238E27FC236}">
                <a16:creationId xmlns:a16="http://schemas.microsoft.com/office/drawing/2014/main" id="{01EB4521-6842-459A-B452-CFD481B852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F7D6E"/>
          </a:solidFill>
          <a:ln xmlns:a="http://schemas.openxmlformats.org/drawingml/2006/main" w="0">
            <a:noFill/>
          </a:ln>
        </p:spPr>
      </p:sp>
      <p:sp>
        <p:nvSpPr>
          <p:cNvPr id="2" name="shape-776">
            <a:extLst xmlns:a="http://schemas.openxmlformats.org/drawingml/2006/main">
              <a:ext uri="{FF2B5EF4-FFF2-40B4-BE49-F238E27FC236}">
                <a16:creationId xmlns:a16="http://schemas.microsoft.com/office/drawing/2014/main" id="{E1DB5F4B-D60F-437B-A367-64C5447517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GROW  /  RE  /  WEEK 7</a:t>
            </a:r>
          </a:p>
        </p:txBody>
      </p:sp>
      <p:sp>
        <p:nvSpPr>
          <p:cNvPr id="3" name="shape-777">
            <a:extLst xmlns:a="http://schemas.openxmlformats.org/drawingml/2006/main">
              <a:ext uri="{FF2B5EF4-FFF2-40B4-BE49-F238E27FC236}">
                <a16:creationId xmlns:a16="http://schemas.microsoft.com/office/drawing/2014/main" id="{07819616-D7E0-4A61-A015-0EDBEBB338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450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450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Remembrance: report with care</a:t>
            </a:r>
          </a:p>
        </p:txBody>
      </p:sp>
      <p:sp>
        <p:nvSpPr>
          <p:cNvPr id="4" name="shape-778">
            <a:extLst xmlns:a="http://schemas.openxmlformats.org/drawingml/2006/main">
              <a:ext uri="{FF2B5EF4-FFF2-40B4-BE49-F238E27FC236}">
                <a16:creationId xmlns:a16="http://schemas.microsoft.com/office/drawing/2014/main" id="{20CFF0A4-71DF-4422-9947-BCCAD85630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779">
            <a:extLst xmlns:a="http://schemas.openxmlformats.org/drawingml/2006/main">
              <a:ext uri="{FF2B5EF4-FFF2-40B4-BE49-F238E27FC236}">
                <a16:creationId xmlns:a16="http://schemas.microsoft.com/office/drawing/2014/main" id="{C7DE8C38-CA82-4607-8C79-70F3712F2E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780">
            <a:extLst xmlns:a="http://schemas.openxmlformats.org/drawingml/2006/main">
              <a:ext uri="{FF2B5EF4-FFF2-40B4-BE49-F238E27FC236}">
                <a16:creationId xmlns:a16="http://schemas.microsoft.com/office/drawing/2014/main" id="{F1AFF156-BCBD-4010-A441-3C418B96F2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Arrive  ·  3 min  ·  1/8 stages</a:t>
            </a:r>
          </a:p>
        </p:txBody>
      </p:sp>
      <p:sp>
        <p:nvSpPr>
          <p:cNvPr id="7" name="shape-781">
            <a:extLst xmlns:a="http://schemas.openxmlformats.org/drawingml/2006/main">
              <a:ext uri="{FF2B5EF4-FFF2-40B4-BE49-F238E27FC236}">
                <a16:creationId xmlns:a16="http://schemas.microsoft.com/office/drawing/2014/main" id="{1116BE14-2160-450F-8E9E-1DB8415A25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628900"/>
            <a:ext cx="7734300" cy="1600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77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77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Use sources to explain remembrance, peace and freedom of choice.</a:t>
            </a:r>
          </a:p>
        </p:txBody>
      </p:sp>
      <p:sp>
        <p:nvSpPr>
          <p:cNvPr id="8" name="shape-782">
            <a:extLst xmlns:a="http://schemas.openxmlformats.org/drawingml/2006/main">
              <a:ext uri="{FF2B5EF4-FFF2-40B4-BE49-F238E27FC236}">
                <a16:creationId xmlns:a16="http://schemas.microsoft.com/office/drawing/2014/main" id="{0F0CB6B0-A32D-467D-B289-1381F18451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695825"/>
            <a:ext cx="828675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Think, point, speak, draw or write.</a:t>
            </a:r>
          </a:p>
          <a:p xmlns:a="http://schemas.openxmlformats.org/drawingml/2006/main">
            <a:pPr>
              <a:lnSpc>
                <a:spcPct val="108000"/>
              </a:lnSpc>
              <a:buNone/>
              <a:defRPr sz="2100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You may pass or ask for a quiet start.</a:t>
            </a:r>
          </a:p>
        </p:txBody>
      </p:sp>
      <p:pic>
        <p:nvPicPr>
          <p:cNvPr id="18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785f6bcb25ae4898"/>
          <a:stretch xmlns:a="http://schemas.openxmlformats.org/drawingml/2006/main"/>
        </p:blipFill>
        <p:spPr>
          <a:xfrm xmlns:a="http://schemas.openxmlformats.org/drawingml/2006/main">
            <a:off x="9525000" y="2809875"/>
            <a:ext cx="1562100" cy="1562100"/>
          </a:xfrm>
          <a:prstGeom xmlns:a="http://schemas.openxmlformats.org/drawingml/2006/main"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6756404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6" name="shape-783">
            <a:extLst xmlns:a="http://schemas.openxmlformats.org/drawingml/2006/main">
              <a:ext uri="{FF2B5EF4-FFF2-40B4-BE49-F238E27FC236}">
                <a16:creationId xmlns:a16="http://schemas.microsoft.com/office/drawing/2014/main" id="{CDDCB067-D868-4C20-884C-B375FD8CCF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F7D6E"/>
          </a:solidFill>
          <a:ln xmlns:a="http://schemas.openxmlformats.org/drawingml/2006/main" w="0">
            <a:noFill/>
          </a:ln>
        </p:spPr>
      </p:sp>
      <p:sp>
        <p:nvSpPr>
          <p:cNvPr id="2" name="shape-784">
            <a:extLst xmlns:a="http://schemas.openxmlformats.org/drawingml/2006/main">
              <a:ext uri="{FF2B5EF4-FFF2-40B4-BE49-F238E27FC236}">
                <a16:creationId xmlns:a16="http://schemas.microsoft.com/office/drawing/2014/main" id="{B54142B2-D883-4A07-90B9-6D041A91F7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GROW  /  RE  /  WEEK 7</a:t>
            </a:r>
          </a:p>
        </p:txBody>
      </p:sp>
      <p:sp>
        <p:nvSpPr>
          <p:cNvPr id="3" name="shape-785">
            <a:extLst xmlns:a="http://schemas.openxmlformats.org/drawingml/2006/main">
              <a:ext uri="{FF2B5EF4-FFF2-40B4-BE49-F238E27FC236}">
                <a16:creationId xmlns:a16="http://schemas.microsoft.com/office/drawing/2014/main" id="{CCBA7442-6290-49CF-9AC7-CDAF7A5811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Read the source</a:t>
            </a:r>
          </a:p>
        </p:txBody>
      </p:sp>
      <p:sp>
        <p:nvSpPr>
          <p:cNvPr id="4" name="shape-786">
            <a:extLst xmlns:a="http://schemas.openxmlformats.org/drawingml/2006/main">
              <a:ext uri="{FF2B5EF4-FFF2-40B4-BE49-F238E27FC236}">
                <a16:creationId xmlns:a16="http://schemas.microsoft.com/office/drawing/2014/main" id="{5DB5C35E-5EFB-43D6-A66C-7726C29D1D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787">
            <a:extLst xmlns:a="http://schemas.openxmlformats.org/drawingml/2006/main">
              <a:ext uri="{FF2B5EF4-FFF2-40B4-BE49-F238E27FC236}">
                <a16:creationId xmlns:a16="http://schemas.microsoft.com/office/drawing/2014/main" id="{82C16FA3-5D48-4F53-93FC-EFF52E39E9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788">
            <a:extLst xmlns:a="http://schemas.openxmlformats.org/drawingml/2006/main">
              <a:ext uri="{FF2B5EF4-FFF2-40B4-BE49-F238E27FC236}">
                <a16:creationId xmlns:a16="http://schemas.microsoft.com/office/drawing/2014/main" id="{E407ABEF-39B1-4B03-959D-BE7F12C9EF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Read the source  ·  5 min  ·  2/8 stages</a:t>
            </a:r>
          </a:p>
        </p:txBody>
      </p:sp>
      <p:sp>
        <p:nvSpPr>
          <p:cNvPr id="7" name="shape-789">
            <a:extLst xmlns:a="http://schemas.openxmlformats.org/drawingml/2006/main">
              <a:ext uri="{FF2B5EF4-FFF2-40B4-BE49-F238E27FC236}">
                <a16:creationId xmlns:a16="http://schemas.microsoft.com/office/drawing/2014/main" id="{E5D59658-0713-4750-BFAF-1407278523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" y="2047875"/>
            <a:ext cx="10810875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725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725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CLASSROOM FACT CARDS — paraphrases of the Royal British Legion and United Nations.</a:t>
            </a:r>
          </a:p>
        </p:txBody>
      </p:sp>
      <p:sp>
        <p:nvSpPr>
          <p:cNvPr id="8" name="shape-790">
            <a:extLst xmlns:a="http://schemas.openxmlformats.org/drawingml/2006/main">
              <a:ext uri="{FF2B5EF4-FFF2-40B4-BE49-F238E27FC236}">
                <a16:creationId xmlns:a16="http://schemas.microsoft.com/office/drawing/2014/main" id="{1B7FC335-CF4F-46B4-AD44-F9482387AF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8765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9" name="shape-791">
            <a:extLst xmlns:a="http://schemas.openxmlformats.org/drawingml/2006/main">
              <a:ext uri="{FF2B5EF4-FFF2-40B4-BE49-F238E27FC236}">
                <a16:creationId xmlns:a16="http://schemas.microsoft.com/office/drawing/2014/main" id="{166AB663-DAB3-4B85-8892-06E0EDFE28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2876550"/>
            <a:ext cx="100012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2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R1. The Royal British Legion describes the red poppy as remembering service and sacrifice and expressing hope for peace.</a:t>
            </a:r>
          </a:p>
        </p:txBody>
      </p:sp>
      <p:sp>
        <p:nvSpPr>
          <p:cNvPr id="10" name="shape-792">
            <a:extLst xmlns:a="http://schemas.openxmlformats.org/drawingml/2006/main">
              <a:ext uri="{FF2B5EF4-FFF2-40B4-BE49-F238E27FC236}">
                <a16:creationId xmlns:a16="http://schemas.microsoft.com/office/drawing/2014/main" id="{0CA19A34-FD8F-4BC3-A93E-23ADAD5CD2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65760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11" name="shape-793">
            <a:extLst xmlns:a="http://schemas.openxmlformats.org/drawingml/2006/main">
              <a:ext uri="{FF2B5EF4-FFF2-40B4-BE49-F238E27FC236}">
                <a16:creationId xmlns:a16="http://schemas.microsoft.com/office/drawing/2014/main" id="{03844BCD-B9A5-4D0F-BEFD-96FB381E7B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3657600"/>
            <a:ext cx="100012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2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R2. The Legion says wearing a poppy is a personal choice; people may remember in different ways.</a:t>
            </a:r>
          </a:p>
        </p:txBody>
      </p:sp>
      <p:sp>
        <p:nvSpPr>
          <p:cNvPr id="12" name="shape-794">
            <a:extLst xmlns:a="http://schemas.openxmlformats.org/drawingml/2006/main">
              <a:ext uri="{FF2B5EF4-FFF2-40B4-BE49-F238E27FC236}">
                <a16:creationId xmlns:a16="http://schemas.microsoft.com/office/drawing/2014/main" id="{05736E0B-E491-4637-BEBD-E2202649D6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4386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13" name="shape-795">
            <a:extLst xmlns:a="http://schemas.openxmlformats.org/drawingml/2006/main">
              <a:ext uri="{FF2B5EF4-FFF2-40B4-BE49-F238E27FC236}">
                <a16:creationId xmlns:a16="http://schemas.microsoft.com/office/drawing/2014/main" id="{B4C4CE1C-210C-4953-BA76-69C09599A6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4438650"/>
            <a:ext cx="100012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2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U1. The UN International Day of Peace, on 21 September, promotes peace and non-violence.</a:t>
            </a:r>
          </a:p>
        </p:txBody>
      </p:sp>
      <p:sp>
        <p:nvSpPr>
          <p:cNvPr id="14" name="shape-796">
            <a:extLst xmlns:a="http://schemas.openxmlformats.org/drawingml/2006/main">
              <a:ext uri="{FF2B5EF4-FFF2-40B4-BE49-F238E27FC236}">
                <a16:creationId xmlns:a16="http://schemas.microsoft.com/office/drawing/2014/main" id="{87EE665B-248B-4077-8B3D-5054BB7E90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521970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04</a:t>
            </a:r>
          </a:p>
        </p:txBody>
      </p:sp>
      <p:sp>
        <p:nvSpPr>
          <p:cNvPr id="15" name="shape-797">
            <a:extLst xmlns:a="http://schemas.openxmlformats.org/drawingml/2006/main">
              <a:ext uri="{FF2B5EF4-FFF2-40B4-BE49-F238E27FC236}">
                <a16:creationId xmlns:a16="http://schemas.microsoft.com/office/drawing/2014/main" id="{44D1BC20-3E93-4F54-9CCB-42567E8F11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5219700"/>
            <a:ext cx="100012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2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U2. These are different observances. Their stated aims allow a comparison about peace, not a claim that they are identical.</a:t>
            </a:r>
          </a:p>
        </p:txBody>
      </p:sp>
    </p:spTree>
    <p:extLst>
      <p:ext uri="{BB962C8B-B14F-4D97-AF65-F5344CB8AC3E}">
        <p14:creationId xmlns:p14="http://schemas.microsoft.com/office/powerpoint/2010/main" val="1363576741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shape-798">
            <a:extLst xmlns:a="http://schemas.openxmlformats.org/drawingml/2006/main">
              <a:ext uri="{FF2B5EF4-FFF2-40B4-BE49-F238E27FC236}">
                <a16:creationId xmlns:a16="http://schemas.microsoft.com/office/drawing/2014/main" id="{7E5ED2C7-812D-4F81-927B-46069B94B3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F7D6E"/>
          </a:solidFill>
          <a:ln xmlns:a="http://schemas.openxmlformats.org/drawingml/2006/main" w="0">
            <a:noFill/>
          </a:ln>
        </p:spPr>
      </p:sp>
      <p:sp>
        <p:nvSpPr>
          <p:cNvPr id="2" name="shape-799">
            <a:extLst xmlns:a="http://schemas.openxmlformats.org/drawingml/2006/main">
              <a:ext uri="{FF2B5EF4-FFF2-40B4-BE49-F238E27FC236}">
                <a16:creationId xmlns:a16="http://schemas.microsoft.com/office/drawing/2014/main" id="{1A2C399A-E8BA-44D0-A7BB-67D714CB40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GROW  /  RE  /  WEEK 7</a:t>
            </a:r>
          </a:p>
        </p:txBody>
      </p:sp>
      <p:sp>
        <p:nvSpPr>
          <p:cNvPr id="3" name="shape-800">
            <a:extLst xmlns:a="http://schemas.openxmlformats.org/drawingml/2006/main">
              <a:ext uri="{FF2B5EF4-FFF2-40B4-BE49-F238E27FC236}">
                <a16:creationId xmlns:a16="http://schemas.microsoft.com/office/drawing/2014/main" id="{747CC4D6-0F68-4495-81D6-7AA33CD36D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Watch the reasoning</a:t>
            </a:r>
          </a:p>
        </p:txBody>
      </p:sp>
      <p:sp>
        <p:nvSpPr>
          <p:cNvPr id="4" name="shape-801">
            <a:extLst xmlns:a="http://schemas.openxmlformats.org/drawingml/2006/main">
              <a:ext uri="{FF2B5EF4-FFF2-40B4-BE49-F238E27FC236}">
                <a16:creationId xmlns:a16="http://schemas.microsoft.com/office/drawing/2014/main" id="{AEC551FC-1D29-402D-9869-ABB78133E8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802">
            <a:extLst xmlns:a="http://schemas.openxmlformats.org/drawingml/2006/main">
              <a:ext uri="{FF2B5EF4-FFF2-40B4-BE49-F238E27FC236}">
                <a16:creationId xmlns:a16="http://schemas.microsoft.com/office/drawing/2014/main" id="{D5025DB9-BE06-4902-AE49-541B30F67A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803">
            <a:extLst xmlns:a="http://schemas.openxmlformats.org/drawingml/2006/main">
              <a:ext uri="{FF2B5EF4-FFF2-40B4-BE49-F238E27FC236}">
                <a16:creationId xmlns:a16="http://schemas.microsoft.com/office/drawing/2014/main" id="{3DC1AC00-2DC3-48E4-B912-DAB7BDF83A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Watch a model  ·  5 min  ·  3/8 stages</a:t>
            </a:r>
          </a:p>
        </p:txBody>
      </p:sp>
      <p:sp>
        <p:nvSpPr>
          <p:cNvPr id="7" name="shape-804">
            <a:extLst xmlns:a="http://schemas.openxmlformats.org/drawingml/2006/main">
              <a:ext uri="{FF2B5EF4-FFF2-40B4-BE49-F238E27FC236}">
                <a16:creationId xmlns:a16="http://schemas.microsoft.com/office/drawing/2014/main" id="{7CFA8589-D892-4A4F-83E8-3C0D020D2D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3812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8" name="shape-805">
            <a:extLst xmlns:a="http://schemas.openxmlformats.org/drawingml/2006/main">
              <a:ext uri="{FF2B5EF4-FFF2-40B4-BE49-F238E27FC236}">
                <a16:creationId xmlns:a16="http://schemas.microsoft.com/office/drawing/2014/main" id="{43648A4D-B78E-48EE-B983-A171439DE1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2381250"/>
            <a:ext cx="10001250" cy="11715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77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77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R1 connects remembrance with hope for peace.</a:t>
            </a:r>
          </a:p>
        </p:txBody>
      </p:sp>
      <p:sp>
        <p:nvSpPr>
          <p:cNvPr id="9" name="shape-806">
            <a:extLst xmlns:a="http://schemas.openxmlformats.org/drawingml/2006/main">
              <a:ext uri="{FF2B5EF4-FFF2-40B4-BE49-F238E27FC236}">
                <a16:creationId xmlns:a16="http://schemas.microsoft.com/office/drawing/2014/main" id="{5BB7B8E6-A3B4-43AD-BDA7-02F6417279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667125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10" name="shape-807">
            <a:extLst xmlns:a="http://schemas.openxmlformats.org/drawingml/2006/main">
              <a:ext uri="{FF2B5EF4-FFF2-40B4-BE49-F238E27FC236}">
                <a16:creationId xmlns:a16="http://schemas.microsoft.com/office/drawing/2014/main" id="{B2C21EBE-4273-4F88-84DA-6DDB479C9F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3667125"/>
            <a:ext cx="10001250" cy="11715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77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77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U1 concerns peace and non-violence; that gives a shared theme with a different focus.</a:t>
            </a:r>
          </a:p>
        </p:txBody>
      </p:sp>
      <p:sp>
        <p:nvSpPr>
          <p:cNvPr id="11" name="shape-808">
            <a:extLst xmlns:a="http://schemas.openxmlformats.org/drawingml/2006/main">
              <a:ext uri="{FF2B5EF4-FFF2-40B4-BE49-F238E27FC236}">
                <a16:creationId xmlns:a16="http://schemas.microsoft.com/office/drawing/2014/main" id="{DCE59B39-C0EC-4A5C-9E31-E9E9F172CE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23975" y="5286375"/>
            <a:ext cx="1000125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Point to the detail that supports the answer.</a:t>
            </a:r>
          </a:p>
        </p:txBody>
      </p:sp>
    </p:spTree>
    <p:extLst>
      <p:ext uri="{BB962C8B-B14F-4D97-AF65-F5344CB8AC3E}">
        <p14:creationId xmlns:p14="http://schemas.microsoft.com/office/powerpoint/2010/main" val="1887679282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shape-809">
            <a:extLst xmlns:a="http://schemas.openxmlformats.org/drawingml/2006/main">
              <a:ext uri="{FF2B5EF4-FFF2-40B4-BE49-F238E27FC236}">
                <a16:creationId xmlns:a16="http://schemas.microsoft.com/office/drawing/2014/main" id="{86A8644F-F303-4A07-8072-5D61FE5ABB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F7D6E"/>
          </a:solidFill>
          <a:ln xmlns:a="http://schemas.openxmlformats.org/drawingml/2006/main" w="0">
            <a:noFill/>
          </a:ln>
        </p:spPr>
      </p:sp>
      <p:sp>
        <p:nvSpPr>
          <p:cNvPr id="2" name="shape-810">
            <a:extLst xmlns:a="http://schemas.openxmlformats.org/drawingml/2006/main">
              <a:ext uri="{FF2B5EF4-FFF2-40B4-BE49-F238E27FC236}">
                <a16:creationId xmlns:a16="http://schemas.microsoft.com/office/drawing/2014/main" id="{5327C46F-AD2F-47E5-A0B2-67F3DD2CA2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GROW  /  RE  /  WEEK 7</a:t>
            </a:r>
          </a:p>
        </p:txBody>
      </p:sp>
      <p:sp>
        <p:nvSpPr>
          <p:cNvPr id="3" name="shape-811">
            <a:extLst xmlns:a="http://schemas.openxmlformats.org/drawingml/2006/main">
              <a:ext uri="{FF2B5EF4-FFF2-40B4-BE49-F238E27FC236}">
                <a16:creationId xmlns:a16="http://schemas.microsoft.com/office/drawing/2014/main" id="{D80CF665-8190-4B16-9F69-4416427376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Make a decision</a:t>
            </a:r>
          </a:p>
        </p:txBody>
      </p:sp>
      <p:sp>
        <p:nvSpPr>
          <p:cNvPr id="4" name="shape-812">
            <a:extLst xmlns:a="http://schemas.openxmlformats.org/drawingml/2006/main">
              <a:ext uri="{FF2B5EF4-FFF2-40B4-BE49-F238E27FC236}">
                <a16:creationId xmlns:a16="http://schemas.microsoft.com/office/drawing/2014/main" id="{94857471-A18E-450B-AFDB-C2A3511879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813">
            <a:extLst xmlns:a="http://schemas.openxmlformats.org/drawingml/2006/main">
              <a:ext uri="{FF2B5EF4-FFF2-40B4-BE49-F238E27FC236}">
                <a16:creationId xmlns:a16="http://schemas.microsoft.com/office/drawing/2014/main" id="{6B7A3148-6D93-47EC-B292-E5DB858D58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814">
            <a:extLst xmlns:a="http://schemas.openxmlformats.org/drawingml/2006/main">
              <a:ext uri="{FF2B5EF4-FFF2-40B4-BE49-F238E27FC236}">
                <a16:creationId xmlns:a16="http://schemas.microsoft.com/office/drawing/2014/main" id="{45E60FAB-634F-4FD2-8F8E-604E09A677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Choose  ·  4 min  ·  4/8 stages</a:t>
            </a:r>
          </a:p>
        </p:txBody>
      </p:sp>
      <p:sp>
        <p:nvSpPr>
          <p:cNvPr id="7" name="shape-815">
            <a:extLst xmlns:a="http://schemas.openxmlformats.org/drawingml/2006/main">
              <a:ext uri="{FF2B5EF4-FFF2-40B4-BE49-F238E27FC236}">
                <a16:creationId xmlns:a16="http://schemas.microsoft.com/office/drawing/2014/main" id="{84EC982B-8A44-4920-A355-56DF8FA371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143125"/>
            <a:ext cx="10763250" cy="1028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62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62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Which conclusion respects both the evidence and choice?</a:t>
            </a:r>
          </a:p>
        </p:txBody>
      </p:sp>
      <p:sp>
        <p:nvSpPr>
          <p:cNvPr id="8" name="shape-816">
            <a:extLst xmlns:a="http://schemas.openxmlformats.org/drawingml/2006/main">
              <a:ext uri="{FF2B5EF4-FFF2-40B4-BE49-F238E27FC236}">
                <a16:creationId xmlns:a16="http://schemas.microsoft.com/office/drawing/2014/main" id="{9EED4F38-A075-4D20-A5BE-7B72781FEA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3718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9" name="shape-817">
            <a:extLst xmlns:a="http://schemas.openxmlformats.org/drawingml/2006/main">
              <a:ext uri="{FF2B5EF4-FFF2-40B4-BE49-F238E27FC236}">
                <a16:creationId xmlns:a16="http://schemas.microsoft.com/office/drawing/2014/main" id="{1858B185-4AD1-4432-96AF-0CC1E7CDFB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3371850"/>
            <a:ext cx="100012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A. Everyone must wear a poppy.</a:t>
            </a:r>
          </a:p>
        </p:txBody>
      </p:sp>
      <p:sp>
        <p:nvSpPr>
          <p:cNvPr id="10" name="shape-818">
            <a:extLst xmlns:a="http://schemas.openxmlformats.org/drawingml/2006/main">
              <a:ext uri="{FF2B5EF4-FFF2-40B4-BE49-F238E27FC236}">
                <a16:creationId xmlns:a16="http://schemas.microsoft.com/office/drawing/2014/main" id="{111939C8-863E-4CBE-BFA5-E6374979FD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105275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11" name="shape-819">
            <a:extLst xmlns:a="http://schemas.openxmlformats.org/drawingml/2006/main">
              <a:ext uri="{FF2B5EF4-FFF2-40B4-BE49-F238E27FC236}">
                <a16:creationId xmlns:a16="http://schemas.microsoft.com/office/drawing/2014/main" id="{0F0B0262-D28C-4CE5-A2BD-CE94A1C387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4105275"/>
            <a:ext cx="100012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B. All observances are identical.</a:t>
            </a:r>
          </a:p>
        </p:txBody>
      </p:sp>
      <p:sp>
        <p:nvSpPr>
          <p:cNvPr id="12" name="shape-820">
            <a:extLst xmlns:a="http://schemas.openxmlformats.org/drawingml/2006/main">
              <a:ext uri="{FF2B5EF4-FFF2-40B4-BE49-F238E27FC236}">
                <a16:creationId xmlns:a16="http://schemas.microsoft.com/office/drawing/2014/main" id="{86F59271-F36F-4F64-B299-42243265F9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83870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13" name="shape-821">
            <a:extLst xmlns:a="http://schemas.openxmlformats.org/drawingml/2006/main">
              <a:ext uri="{FF2B5EF4-FFF2-40B4-BE49-F238E27FC236}">
                <a16:creationId xmlns:a16="http://schemas.microsoft.com/office/drawing/2014/main" id="{075841A9-4842-4286-AE02-1B8DE81A45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4838700"/>
            <a:ext cx="100012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C. People can value peace and choose different ways to remember.</a:t>
            </a:r>
          </a:p>
        </p:txBody>
      </p:sp>
      <p:sp>
        <p:nvSpPr>
          <p:cNvPr id="14" name="shape-822">
            <a:extLst xmlns:a="http://schemas.openxmlformats.org/drawingml/2006/main">
              <a:ext uri="{FF2B5EF4-FFF2-40B4-BE49-F238E27FC236}">
                <a16:creationId xmlns:a16="http://schemas.microsoft.com/office/drawing/2014/main" id="{BE1D7F4D-8202-469D-A341-FC0BCF217E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" y="5695950"/>
            <a:ext cx="10477500" cy="3524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87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87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Choose first. Give a reason before checking.</a:t>
            </a:r>
          </a:p>
        </p:txBody>
      </p:sp>
    </p:spTree>
    <p:extLst>
      <p:ext uri="{BB962C8B-B14F-4D97-AF65-F5344CB8AC3E}">
        <p14:creationId xmlns:p14="http://schemas.microsoft.com/office/powerpoint/2010/main" val="1371675359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shape-823">
            <a:extLst xmlns:a="http://schemas.openxmlformats.org/drawingml/2006/main">
              <a:ext uri="{FF2B5EF4-FFF2-40B4-BE49-F238E27FC236}">
                <a16:creationId xmlns:a16="http://schemas.microsoft.com/office/drawing/2014/main" id="{AED98073-FBC4-42EA-B661-CD7AFB388F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F7D6E"/>
          </a:solidFill>
          <a:ln xmlns:a="http://schemas.openxmlformats.org/drawingml/2006/main" w="0">
            <a:noFill/>
          </a:ln>
        </p:spPr>
      </p:sp>
      <p:sp>
        <p:nvSpPr>
          <p:cNvPr id="2" name="shape-824">
            <a:extLst xmlns:a="http://schemas.openxmlformats.org/drawingml/2006/main">
              <a:ext uri="{FF2B5EF4-FFF2-40B4-BE49-F238E27FC236}">
                <a16:creationId xmlns:a16="http://schemas.microsoft.com/office/drawing/2014/main" id="{06417EEE-45E9-4F17-8D42-389003BF61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GROW  /  RE  /  WEEK 7</a:t>
            </a:r>
          </a:p>
        </p:txBody>
      </p:sp>
      <p:sp>
        <p:nvSpPr>
          <p:cNvPr id="3" name="shape-825">
            <a:extLst xmlns:a="http://schemas.openxmlformats.org/drawingml/2006/main">
              <a:ext uri="{FF2B5EF4-FFF2-40B4-BE49-F238E27FC236}">
                <a16:creationId xmlns:a16="http://schemas.microsoft.com/office/drawing/2014/main" id="{C7FF76D5-71AF-4860-9539-A5B2BA20B1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Check the deciding clue</a:t>
            </a:r>
          </a:p>
        </p:txBody>
      </p:sp>
      <p:sp>
        <p:nvSpPr>
          <p:cNvPr id="4" name="shape-826">
            <a:extLst xmlns:a="http://schemas.openxmlformats.org/drawingml/2006/main">
              <a:ext uri="{FF2B5EF4-FFF2-40B4-BE49-F238E27FC236}">
                <a16:creationId xmlns:a16="http://schemas.microsoft.com/office/drawing/2014/main" id="{73FBE669-C3A0-48FC-BD70-52BDCAD8D3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827">
            <a:extLst xmlns:a="http://schemas.openxmlformats.org/drawingml/2006/main">
              <a:ext uri="{FF2B5EF4-FFF2-40B4-BE49-F238E27FC236}">
                <a16:creationId xmlns:a16="http://schemas.microsoft.com/office/drawing/2014/main" id="{BCCE1F6D-57BC-4CCC-B002-74C3088692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828">
            <a:extLst xmlns:a="http://schemas.openxmlformats.org/drawingml/2006/main">
              <a:ext uri="{FF2B5EF4-FFF2-40B4-BE49-F238E27FC236}">
                <a16:creationId xmlns:a16="http://schemas.microsoft.com/office/drawing/2014/main" id="{6E18A07D-7CD3-4CFC-8221-92A76B5E17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Check  ·  3 min  ·  5/8 stages</a:t>
            </a:r>
          </a:p>
        </p:txBody>
      </p:sp>
      <p:sp>
        <p:nvSpPr>
          <p:cNvPr id="7" name="shape-829">
            <a:extLst xmlns:a="http://schemas.openxmlformats.org/drawingml/2006/main">
              <a:ext uri="{FF2B5EF4-FFF2-40B4-BE49-F238E27FC236}">
                <a16:creationId xmlns:a16="http://schemas.microsoft.com/office/drawing/2014/main" id="{E378F5AA-8F29-4B40-AEBA-06847BE5D8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6275" y="2181225"/>
            <a:ext cx="11430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5700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5700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C</a:t>
            </a:r>
          </a:p>
        </p:txBody>
      </p:sp>
      <p:sp>
        <p:nvSpPr>
          <p:cNvPr id="8" name="shape-830">
            <a:extLst xmlns:a="http://schemas.openxmlformats.org/drawingml/2006/main">
              <a:ext uri="{FF2B5EF4-FFF2-40B4-BE49-F238E27FC236}">
                <a16:creationId xmlns:a16="http://schemas.microsoft.com/office/drawing/2014/main" id="{1BCB2384-9910-4A1A-953D-828AF918B6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238375" y="2295525"/>
            <a:ext cx="8743950" cy="1828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00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00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R2 explicitly permits choice; R1/U1 support the peace comparison.</a:t>
            </a:r>
          </a:p>
        </p:txBody>
      </p:sp>
      <p:sp>
        <p:nvSpPr>
          <p:cNvPr id="9" name="shape-831">
            <a:extLst xmlns:a="http://schemas.openxmlformats.org/drawingml/2006/main">
              <a:ext uri="{FF2B5EF4-FFF2-40B4-BE49-F238E27FC236}">
                <a16:creationId xmlns:a16="http://schemas.microsoft.com/office/drawing/2014/main" id="{C1EA5FFC-2784-41F3-8336-686526395E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6275" y="4953000"/>
            <a:ext cx="10467975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7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217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Keep your first choice. If you change it, say what changed your mind.</a:t>
            </a:r>
          </a:p>
        </p:txBody>
      </p:sp>
    </p:spTree>
    <p:extLst>
      <p:ext uri="{BB962C8B-B14F-4D97-AF65-F5344CB8AC3E}">
        <p14:creationId xmlns:p14="http://schemas.microsoft.com/office/powerpoint/2010/main" val="399214188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3" name="shape-832">
            <a:extLst xmlns:a="http://schemas.openxmlformats.org/drawingml/2006/main">
              <a:ext uri="{FF2B5EF4-FFF2-40B4-BE49-F238E27FC236}">
                <a16:creationId xmlns:a16="http://schemas.microsoft.com/office/drawing/2014/main" id="{BEE38F23-1033-4E46-AAC4-5A2C7D364F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F7D6E"/>
          </a:solidFill>
          <a:ln xmlns:a="http://schemas.openxmlformats.org/drawingml/2006/main" w="0">
            <a:noFill/>
          </a:ln>
        </p:spPr>
      </p:sp>
      <p:sp>
        <p:nvSpPr>
          <p:cNvPr id="2" name="shape-833">
            <a:extLst xmlns:a="http://schemas.openxmlformats.org/drawingml/2006/main">
              <a:ext uri="{FF2B5EF4-FFF2-40B4-BE49-F238E27FC236}">
                <a16:creationId xmlns:a16="http://schemas.microsoft.com/office/drawing/2014/main" id="{B55C4492-1C0C-40D3-8E88-2D24E0DB29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GROW  /  RE  /  WEEK 7</a:t>
            </a:r>
          </a:p>
        </p:txBody>
      </p:sp>
      <p:sp>
        <p:nvSpPr>
          <p:cNvPr id="3" name="shape-834">
            <a:extLst xmlns:a="http://schemas.openxmlformats.org/drawingml/2006/main">
              <a:ext uri="{FF2B5EF4-FFF2-40B4-BE49-F238E27FC236}">
                <a16:creationId xmlns:a16="http://schemas.microsoft.com/office/drawing/2014/main" id="{0EF88FE7-7E4A-4B9E-8FB6-5501E2E3C2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Your independent evidence</a:t>
            </a:r>
          </a:p>
        </p:txBody>
      </p:sp>
      <p:sp>
        <p:nvSpPr>
          <p:cNvPr id="4" name="shape-835">
            <a:extLst xmlns:a="http://schemas.openxmlformats.org/drawingml/2006/main">
              <a:ext uri="{FF2B5EF4-FFF2-40B4-BE49-F238E27FC236}">
                <a16:creationId xmlns:a16="http://schemas.microsoft.com/office/drawing/2014/main" id="{01D210A5-5CB9-4EB9-A01B-746C4D387D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836">
            <a:extLst xmlns:a="http://schemas.openxmlformats.org/drawingml/2006/main">
              <a:ext uri="{FF2B5EF4-FFF2-40B4-BE49-F238E27FC236}">
                <a16:creationId xmlns:a16="http://schemas.microsoft.com/office/drawing/2014/main" id="{8CDE0CD5-650A-47AC-AC00-5012C24959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837">
            <a:extLst xmlns:a="http://schemas.openxmlformats.org/drawingml/2006/main">
              <a:ext uri="{FF2B5EF4-FFF2-40B4-BE49-F238E27FC236}">
                <a16:creationId xmlns:a16="http://schemas.microsoft.com/office/drawing/2014/main" id="{79E54613-82D7-471A-90E7-FFAB0E8635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Your evidence  ·  12 min  ·  6/8 stages</a:t>
            </a:r>
          </a:p>
        </p:txBody>
      </p:sp>
      <p:sp>
        <p:nvSpPr>
          <p:cNvPr id="7" name="shape-838">
            <a:extLst xmlns:a="http://schemas.openxmlformats.org/drawingml/2006/main">
              <a:ext uri="{FF2B5EF4-FFF2-40B4-BE49-F238E27FC236}">
                <a16:creationId xmlns:a16="http://schemas.microsoft.com/office/drawing/2014/main" id="{F8B85D6E-7423-484B-888E-074EBCCE76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1907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8" name="shape-839">
            <a:extLst xmlns:a="http://schemas.openxmlformats.org/drawingml/2006/main">
              <a:ext uri="{FF2B5EF4-FFF2-40B4-BE49-F238E27FC236}">
                <a16:creationId xmlns:a16="http://schemas.microsoft.com/office/drawing/2014/main" id="{BF8B977B-1F00-43AB-B0F8-D95BD44F28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2190750"/>
            <a:ext cx="10001250" cy="971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Write a one-sentence report of R1 and a one-sentence report of U1.</a:t>
            </a:r>
          </a:p>
        </p:txBody>
      </p:sp>
      <p:sp>
        <p:nvSpPr>
          <p:cNvPr id="9" name="shape-840">
            <a:extLst xmlns:a="http://schemas.openxmlformats.org/drawingml/2006/main">
              <a:ext uri="{FF2B5EF4-FFF2-40B4-BE49-F238E27FC236}">
                <a16:creationId xmlns:a16="http://schemas.microsoft.com/office/drawing/2014/main" id="{A6A47FB3-C19F-4C6D-9140-FA9E6C6DF8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27660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10" name="shape-841">
            <a:extLst xmlns:a="http://schemas.openxmlformats.org/drawingml/2006/main">
              <a:ext uri="{FF2B5EF4-FFF2-40B4-BE49-F238E27FC236}">
                <a16:creationId xmlns:a16="http://schemas.microsoft.com/office/drawing/2014/main" id="{D7BFDA97-D8A3-46DC-8BF2-C28A76B249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3276600"/>
            <a:ext cx="10001250" cy="971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Identify one shared aim and one difference in focus.</a:t>
            </a:r>
          </a:p>
        </p:txBody>
      </p:sp>
      <p:sp>
        <p:nvSpPr>
          <p:cNvPr id="11" name="shape-842">
            <a:extLst xmlns:a="http://schemas.openxmlformats.org/drawingml/2006/main">
              <a:ext uri="{FF2B5EF4-FFF2-40B4-BE49-F238E27FC236}">
                <a16:creationId xmlns:a16="http://schemas.microsoft.com/office/drawing/2014/main" id="{A5E6A346-D616-4627-930B-86AC0C4DAF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3624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12" name="shape-843">
            <a:extLst xmlns:a="http://schemas.openxmlformats.org/drawingml/2006/main">
              <a:ext uri="{FF2B5EF4-FFF2-40B4-BE49-F238E27FC236}">
                <a16:creationId xmlns:a16="http://schemas.microsoft.com/office/drawing/2014/main" id="{68379707-AE17-452F-B9F3-4C808DB5BD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4362450"/>
            <a:ext cx="10001250" cy="971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Repair “Not wearing a poppy proves disrespect.” Use R2.</a:t>
            </a:r>
          </a:p>
        </p:txBody>
      </p:sp>
    </p:spTree>
    <p:extLst>
      <p:ext uri="{BB962C8B-B14F-4D97-AF65-F5344CB8AC3E}">
        <p14:creationId xmlns:p14="http://schemas.microsoft.com/office/powerpoint/2010/main" val="546033100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shape-844">
            <a:extLst xmlns:a="http://schemas.openxmlformats.org/drawingml/2006/main">
              <a:ext uri="{FF2B5EF4-FFF2-40B4-BE49-F238E27FC236}">
                <a16:creationId xmlns:a16="http://schemas.microsoft.com/office/drawing/2014/main" id="{78DAD59E-5D19-40C4-B33B-85BAFCE52C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F7D6E"/>
          </a:solidFill>
          <a:ln xmlns:a="http://schemas.openxmlformats.org/drawingml/2006/main" w="0">
            <a:noFill/>
          </a:ln>
        </p:spPr>
      </p:sp>
      <p:sp>
        <p:nvSpPr>
          <p:cNvPr id="2" name="shape-845">
            <a:extLst xmlns:a="http://schemas.openxmlformats.org/drawingml/2006/main">
              <a:ext uri="{FF2B5EF4-FFF2-40B4-BE49-F238E27FC236}">
                <a16:creationId xmlns:a16="http://schemas.microsoft.com/office/drawing/2014/main" id="{74827DA1-875F-4563-8569-AE8EFF934B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GROW  /  RE  /  WEEK 7</a:t>
            </a:r>
          </a:p>
        </p:txBody>
      </p:sp>
      <p:sp>
        <p:nvSpPr>
          <p:cNvPr id="3" name="shape-846">
            <a:extLst xmlns:a="http://schemas.openxmlformats.org/drawingml/2006/main">
              <a:ext uri="{FF2B5EF4-FFF2-40B4-BE49-F238E27FC236}">
                <a16:creationId xmlns:a16="http://schemas.microsoft.com/office/drawing/2014/main" id="{3F306CF3-4B1F-4741-9DC4-F84DF3FA4B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Make one useful improvement</a:t>
            </a:r>
          </a:p>
        </p:txBody>
      </p:sp>
      <p:sp>
        <p:nvSpPr>
          <p:cNvPr id="4" name="shape-847">
            <a:extLst xmlns:a="http://schemas.openxmlformats.org/drawingml/2006/main">
              <a:ext uri="{FF2B5EF4-FFF2-40B4-BE49-F238E27FC236}">
                <a16:creationId xmlns:a16="http://schemas.microsoft.com/office/drawing/2014/main" id="{670A7E5C-83B3-470D-B075-53F8375EB1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848">
            <a:extLst xmlns:a="http://schemas.openxmlformats.org/drawingml/2006/main">
              <a:ext uri="{FF2B5EF4-FFF2-40B4-BE49-F238E27FC236}">
                <a16:creationId xmlns:a16="http://schemas.microsoft.com/office/drawing/2014/main" id="{26E4940C-130B-42CD-99DD-59CE7C15F6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849">
            <a:extLst xmlns:a="http://schemas.openxmlformats.org/drawingml/2006/main">
              <a:ext uri="{FF2B5EF4-FFF2-40B4-BE49-F238E27FC236}">
                <a16:creationId xmlns:a16="http://schemas.microsoft.com/office/drawing/2014/main" id="{99490D24-232A-461F-BC95-75904396AC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Improve  ·  5 min  ·  7/8 stages</a:t>
            </a:r>
          </a:p>
        </p:txBody>
      </p:sp>
      <p:sp>
        <p:nvSpPr>
          <p:cNvPr id="7" name="shape-850">
            <a:extLst xmlns:a="http://schemas.openxmlformats.org/drawingml/2006/main">
              <a:ext uri="{FF2B5EF4-FFF2-40B4-BE49-F238E27FC236}">
                <a16:creationId xmlns:a16="http://schemas.microsoft.com/office/drawing/2014/main" id="{095E5B72-7FE0-41E2-99E5-DCCA467849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257425"/>
            <a:ext cx="10572750" cy="1257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92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92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Check your answer against the source.</a:t>
            </a:r>
          </a:p>
          <a:p xmlns:a="http://schemas.openxmlformats.org/drawingml/2006/main">
            <a:pPr>
              <a:lnSpc>
                <a:spcPct val="108000"/>
              </a:lnSpc>
              <a:buNone/>
              <a:defRPr sz="292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92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Show the detail you used.</a:t>
            </a:r>
          </a:p>
        </p:txBody>
      </p:sp>
      <p:sp>
        <p:nvSpPr>
          <p:cNvPr id="8" name="shape-851">
            <a:extLst xmlns:a="http://schemas.openxmlformats.org/drawingml/2006/main">
              <a:ext uri="{FF2B5EF4-FFF2-40B4-BE49-F238E27FC236}">
                <a16:creationId xmlns:a16="http://schemas.microsoft.com/office/drawing/2014/main" id="{5BF7D4C6-CE6F-4786-ADAA-5C5B6EE57C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95325" y="3876675"/>
            <a:ext cx="10448925" cy="1095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47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47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Add evidence, improve a link, or mark a claim you cannot support.</a:t>
            </a:r>
          </a:p>
        </p:txBody>
      </p:sp>
      <p:sp>
        <p:nvSpPr>
          <p:cNvPr id="9" name="shape-852">
            <a:extLst xmlns:a="http://schemas.openxmlformats.org/drawingml/2006/main">
              <a:ext uri="{FF2B5EF4-FFF2-40B4-BE49-F238E27FC236}">
                <a16:creationId xmlns:a16="http://schemas.microsoft.com/office/drawing/2014/main" id="{3F5A6607-4361-4D21-8DFD-AE6D2F44C3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343525"/>
            <a:ext cx="1066800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0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20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Keep the first attempt visible. Record one change or one question.</a:t>
            </a:r>
          </a:p>
        </p:txBody>
      </p:sp>
    </p:spTree>
    <p:extLst>
      <p:ext uri="{BB962C8B-B14F-4D97-AF65-F5344CB8AC3E}">
        <p14:creationId xmlns:p14="http://schemas.microsoft.com/office/powerpoint/2010/main" val="1228482300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shape-853">
            <a:extLst xmlns:a="http://schemas.openxmlformats.org/drawingml/2006/main">
              <a:ext uri="{FF2B5EF4-FFF2-40B4-BE49-F238E27FC236}">
                <a16:creationId xmlns:a16="http://schemas.microsoft.com/office/drawing/2014/main" id="{68EDABD3-90F4-429A-8D51-0D67FC5859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F7D6E"/>
          </a:solidFill>
          <a:ln xmlns:a="http://schemas.openxmlformats.org/drawingml/2006/main" w="0">
            <a:noFill/>
          </a:ln>
        </p:spPr>
      </p:sp>
      <p:sp>
        <p:nvSpPr>
          <p:cNvPr id="2" name="shape-854">
            <a:extLst xmlns:a="http://schemas.openxmlformats.org/drawingml/2006/main">
              <a:ext uri="{FF2B5EF4-FFF2-40B4-BE49-F238E27FC236}">
                <a16:creationId xmlns:a16="http://schemas.microsoft.com/office/drawing/2014/main" id="{95E524BD-A5A5-4A90-A483-5B09B4D33F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GROW  /  RE  /  WEEK 7</a:t>
            </a:r>
          </a:p>
        </p:txBody>
      </p:sp>
      <p:sp>
        <p:nvSpPr>
          <p:cNvPr id="3" name="shape-855">
            <a:extLst xmlns:a="http://schemas.openxmlformats.org/drawingml/2006/main">
              <a:ext uri="{FF2B5EF4-FFF2-40B4-BE49-F238E27FC236}">
                <a16:creationId xmlns:a16="http://schemas.microsoft.com/office/drawing/2014/main" id="{C2B2F357-D30A-4373-B2B0-75CFEAE6EA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What will you take forward?</a:t>
            </a:r>
          </a:p>
        </p:txBody>
      </p:sp>
      <p:sp>
        <p:nvSpPr>
          <p:cNvPr id="4" name="shape-856">
            <a:extLst xmlns:a="http://schemas.openxmlformats.org/drawingml/2006/main">
              <a:ext uri="{FF2B5EF4-FFF2-40B4-BE49-F238E27FC236}">
                <a16:creationId xmlns:a16="http://schemas.microsoft.com/office/drawing/2014/main" id="{8A730498-33E3-4368-A831-F3678336D4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857">
            <a:extLst xmlns:a="http://schemas.openxmlformats.org/drawingml/2006/main">
              <a:ext uri="{FF2B5EF4-FFF2-40B4-BE49-F238E27FC236}">
                <a16:creationId xmlns:a16="http://schemas.microsoft.com/office/drawing/2014/main" id="{7B1180C4-92BE-448C-9FD0-A0F43F7067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858">
            <a:extLst xmlns:a="http://schemas.openxmlformats.org/drawingml/2006/main">
              <a:ext uri="{FF2B5EF4-FFF2-40B4-BE49-F238E27FC236}">
                <a16:creationId xmlns:a16="http://schemas.microsoft.com/office/drawing/2014/main" id="{2D1040B1-C166-474F-B2B4-2A733C0AA9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Reflect  ·  3 min  ·  8/8 stages</a:t>
            </a:r>
          </a:p>
        </p:txBody>
      </p:sp>
      <p:sp>
        <p:nvSpPr>
          <p:cNvPr id="7" name="shape-859">
            <a:extLst xmlns:a="http://schemas.openxmlformats.org/drawingml/2006/main">
              <a:ext uri="{FF2B5EF4-FFF2-40B4-BE49-F238E27FC236}">
                <a16:creationId xmlns:a16="http://schemas.microsoft.com/office/drawing/2014/main" id="{C60F50CD-B2CB-48EC-88DB-DB38C1C1A2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276475"/>
            <a:ext cx="10668000" cy="1619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1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1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Choose a source line. Explain one way to report its meaning without judging another person.</a:t>
            </a:r>
          </a:p>
        </p:txBody>
      </p:sp>
      <p:sp>
        <p:nvSpPr>
          <p:cNvPr id="8" name="shape-860">
            <a:extLst xmlns:a="http://schemas.openxmlformats.org/drawingml/2006/main">
              <a:ext uri="{FF2B5EF4-FFF2-40B4-BE49-F238E27FC236}">
                <a16:creationId xmlns:a16="http://schemas.microsoft.com/office/drawing/2014/main" id="{5D8AF68E-62D4-4E28-9ADB-775D09376D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6275" y="4457700"/>
            <a:ext cx="10477500" cy="1200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One thing I can explain: ______________</a:t>
            </a:r>
          </a:p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One next step or question: 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805481998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2026-09-05T19:24:54.8530000Z</dcterms:created>
  <dcterms:modified xsi:type="dcterms:W3CDTF">2026-09-05T19:24:54.8530000Z</dcterms:modified>
</coreProperties>
</file>