
<file path=[Content_Types].xml><?xml version="1.0" encoding="utf-8"?>
<Types xmlns="http://schemas.openxmlformats.org/package/2006/content-types">
  <Default Extension="xml" ContentType="application/vnd.openxmlformats-package.core-properties+xml"/>
  <Default Extension="png" ContentType="image/png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a0339340a63466b" /><Relationship Type="http://schemas.openxmlformats.org/officeDocument/2006/relationships/extended-properties" Target="/docProps/app.xml" Id="R306e946a5eca48d1" /><Relationship Type="http://schemas.openxmlformats.org/officeDocument/2006/relationships/officeDocument" Target="/ppt/presentation.xml" Id="Rf6907b855ea24d98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b9799d3936e542bc"/>
  </p:sldMasterIdLst>
  <p:notesMasterIdLst>
    <p:notesMasterId xmlns:r="http://schemas.openxmlformats.org/officeDocument/2006/relationships" r:id="R06e5549292d54081"/>
  </p:notesMasterIdLst>
  <p:sldIdLst>
    <p:sldId xmlns:r="http://schemas.openxmlformats.org/officeDocument/2006/relationships" id="256" r:id="R77069815fcf54153"/>
    <p:sldId xmlns:r="http://schemas.openxmlformats.org/officeDocument/2006/relationships" id="257" r:id="Rd64d1873871b44b0"/>
    <p:sldId xmlns:r="http://schemas.openxmlformats.org/officeDocument/2006/relationships" id="258" r:id="R5d82ca9fce2b4c09"/>
    <p:sldId xmlns:r="http://schemas.openxmlformats.org/officeDocument/2006/relationships" id="259" r:id="Rdb2bbed6095e4566"/>
    <p:sldId xmlns:r="http://schemas.openxmlformats.org/officeDocument/2006/relationships" id="260" r:id="R0ec25d5041ee4dfc"/>
    <p:sldId xmlns:r="http://schemas.openxmlformats.org/officeDocument/2006/relationships" id="261" r:id="R441ddf92543f4f13"/>
    <p:sldId xmlns:r="http://schemas.openxmlformats.org/officeDocument/2006/relationships" id="262" r:id="R477180b4aec1499a"/>
    <p:sldId xmlns:r="http://schemas.openxmlformats.org/officeDocument/2006/relationships" id="263" r:id="Rc28104c6956c442a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70d4ce4a2f4e47d1" /><Relationship Type="http://schemas.openxmlformats.org/officeDocument/2006/relationships/slideMaster" Target="/ppt/slideMasters/slideMaster1.xml" Id="Rb9799d3936e542bc" /><Relationship Type="http://schemas.openxmlformats.org/officeDocument/2006/relationships/notesMaster" Target="/ppt/notesMasters/notesMaster1.xml" Id="R06e5549292d54081" /><Relationship Type="http://schemas.openxmlformats.org/officeDocument/2006/relationships/presProps" Target="/ppt/presProps.xml" Id="R419c05486824404d" /><Relationship Type="http://schemas.openxmlformats.org/officeDocument/2006/relationships/tableStyles" Target="/ppt/tableStyles.xml" Id="R896ade5a3953447e" /><Relationship Type="http://schemas.openxmlformats.org/officeDocument/2006/relationships/slide" Target="/ppt/slides/slide1.xml" Id="R77069815fcf54153" /><Relationship Type="http://schemas.openxmlformats.org/officeDocument/2006/relationships/slide" Target="/ppt/slides/slide2.xml" Id="Rd64d1873871b44b0" /><Relationship Type="http://schemas.openxmlformats.org/officeDocument/2006/relationships/slide" Target="/ppt/slides/slide3.xml" Id="R5d82ca9fce2b4c09" /><Relationship Type="http://schemas.openxmlformats.org/officeDocument/2006/relationships/slide" Target="/ppt/slides/slide4.xml" Id="Rdb2bbed6095e4566" /><Relationship Type="http://schemas.openxmlformats.org/officeDocument/2006/relationships/slide" Target="/ppt/slides/slide5.xml" Id="R0ec25d5041ee4dfc" /><Relationship Type="http://schemas.openxmlformats.org/officeDocument/2006/relationships/slide" Target="/ppt/slides/slide6.xml" Id="R441ddf92543f4f13" /><Relationship Type="http://schemas.openxmlformats.org/officeDocument/2006/relationships/slide" Target="/ppt/slides/slide7.xml" Id="R477180b4aec1499a" /><Relationship Type="http://schemas.openxmlformats.org/officeDocument/2006/relationships/slide" Target="/ppt/slides/slide8.xml" Id="Rc28104c6956c442a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2655b997ece046b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30ae74a663c4e09" /><Relationship Type="http://schemas.openxmlformats.org/officeDocument/2006/relationships/notesMaster" Target="/ppt/notesMasters/notesMaster1.xml" Id="Ra5a2f1bb330c4b7c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482d5079c02745c4" /><Relationship Type="http://schemas.openxmlformats.org/officeDocument/2006/relationships/notesMaster" Target="/ppt/notesMasters/notesMaster1.xml" Id="R00b0e96271084200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029d9bfd3c7b43d7" /><Relationship Type="http://schemas.openxmlformats.org/officeDocument/2006/relationships/notesMaster" Target="/ppt/notesMasters/notesMaster1.xml" Id="R5e7e74480b8d49af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9beedc58d38243fb" /><Relationship Type="http://schemas.openxmlformats.org/officeDocument/2006/relationships/notesMaster" Target="/ppt/notesMasters/notesMaster1.xml" Id="R7e8c92006af2463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21ee5e3e5b7a4c55" /><Relationship Type="http://schemas.openxmlformats.org/officeDocument/2006/relationships/notesMaster" Target="/ppt/notesMasters/notesMaster1.xml" Id="R51dd09dcec1f4b21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fe2131f301d54148" /><Relationship Type="http://schemas.openxmlformats.org/officeDocument/2006/relationships/notesMaster" Target="/ppt/notesMasters/notesMaster1.xml" Id="R94ee4d9e9d2645f7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b27616493f064953" /><Relationship Type="http://schemas.openxmlformats.org/officeDocument/2006/relationships/notesMaster" Target="/ppt/notesMasters/notesMaster1.xml" Id="R96c6f144c9494300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02e92f2510364521" /><Relationship Type="http://schemas.openxmlformats.org/officeDocument/2006/relationships/notesMaster" Target="/ppt/notesMasters/notesMaster1.xml" Id="Ra20226c6fb684a0e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Arrive: 3 minutes. Total lesson: 40 minutes.</a:t>
            </a:r>
          </a:p>
          <a:p xmlns:a="http://schemas.openxmlformats.org/drawingml/2006/main">
            <a:r>
              <a:t>Outcome: Use a scene card to identify an action that supports belonging.</a:t>
            </a:r>
          </a:p>
          <a:p xmlns:a="http://schemas.openxmlformats.org/drawingml/2006/main">
            <a:r>
              <a:t>Prepare: Print the three scenes and response page. Quiet individual work is available throughout. No guided disclosure or public circle is needed.</a:t>
            </a:r>
          </a:p>
          <a:p xmlns:a="http://schemas.openxmlformats.org/drawingml/2006/main">
            <a:r>
              <a:t>Check: B. The card offers writing or speaking; feelings are not reported.</a:t>
            </a:r>
          </a:p>
          <a:p xmlns:a="http://schemas.openxmlformats.org/drawingml/2006/main">
            <a:r>
              <a:t>Task answers: P1 names; P2 choice; P3 fair sharing. | Example: equal time slots in P3 may support fairness. | Example: “You can write or speak.” Accept a feasible rule linked to the cards.</a:t>
            </a:r>
          </a:p>
          <a:p xmlns:a="http://schemas.openxmlformats.org/drawingml/2006/main">
            <a:r>
              <a:t>Watch for: Belonging is not proven by a photograph or imposed by compulsory public sharing. Keep examples fictional.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SCENES — fictional examples. Background: the UN International Day of Peace is 21 September; this is a themed lesson, not a claim that today is that date.</a:t>
            </a:r>
          </a:p>
          <a:p xmlns:a="http://schemas.openxmlformats.org/drawingml/2006/main">
            <a:r>
              <a:t>School curriculum: BUILD Weekly Autumn SOW: RE C65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Read the source: 5 minutes. Total lesson: 40 minutes.</a:t>
            </a:r>
          </a:p>
          <a:p xmlns:a="http://schemas.openxmlformats.org/drawingml/2006/main">
            <a:r>
              <a:t>Outcome: Use a scene card to identify an action that supports belonging.</a:t>
            </a:r>
          </a:p>
          <a:p xmlns:a="http://schemas.openxmlformats.org/drawingml/2006/main">
            <a:r>
              <a:t>Prepare: Print the three scenes and response page. Quiet individual work is available throughout. No guided disclosure or public circle is needed.</a:t>
            </a:r>
          </a:p>
          <a:p xmlns:a="http://schemas.openxmlformats.org/drawingml/2006/main">
            <a:r>
              <a:t>Check: B. The card offers writing or speaking; feelings are not reported.</a:t>
            </a:r>
          </a:p>
          <a:p xmlns:a="http://schemas.openxmlformats.org/drawingml/2006/main">
            <a:r>
              <a:t>Task answers: P1 names; P2 choice; P3 fair sharing. | Example: equal time slots in P3 may support fairness. | Example: “You can write or speak.” Accept a feasible rule linked to the cards.</a:t>
            </a:r>
          </a:p>
          <a:p xmlns:a="http://schemas.openxmlformats.org/drawingml/2006/main">
            <a:r>
              <a:t>Watch for: Belonging is not proven by a photograph or imposed by compulsory public sharing. Keep examples fictional.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SCENES — fictional examples. Background: the UN International Day of Peace is 21 September; this is a themed lesson, not a claim that today is that date.</a:t>
            </a:r>
          </a:p>
          <a:p xmlns:a="http://schemas.openxmlformats.org/drawingml/2006/main">
            <a:r>
              <a:t>School curriculum: BUILD Weekly Autumn SOW: RE C65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Watch a model: 5 minutes. Total lesson: 40 minutes.</a:t>
            </a:r>
          </a:p>
          <a:p xmlns:a="http://schemas.openxmlformats.org/drawingml/2006/main">
            <a:r>
              <a:t>Outcome: Use a scene card to identify an action that supports belonging.</a:t>
            </a:r>
          </a:p>
          <a:p xmlns:a="http://schemas.openxmlformats.org/drawingml/2006/main">
            <a:r>
              <a:t>Prepare: Print the three scenes and response page. Quiet individual work is available throughout. No guided disclosure or public circle is needed.</a:t>
            </a:r>
          </a:p>
          <a:p xmlns:a="http://schemas.openxmlformats.org/drawingml/2006/main">
            <a:r>
              <a:t>Check: B. The card offers writing or speaking; feelings are not reported.</a:t>
            </a:r>
          </a:p>
          <a:p xmlns:a="http://schemas.openxmlformats.org/drawingml/2006/main">
            <a:r>
              <a:t>Task answers: P1 names; P2 choice; P3 fair sharing. | Example: equal time slots in P3 may support fairness. | Example: “You can write or speak.” Accept a feasible rule linked to the cards.</a:t>
            </a:r>
          </a:p>
          <a:p xmlns:a="http://schemas.openxmlformats.org/drawingml/2006/main">
            <a:r>
              <a:t>Watch for: Belonging is not proven by a photograph or imposed by compulsory public sharing. Keep examples fictional.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SCENES — fictional examples. Background: the UN International Day of Peace is 21 September; this is a themed lesson, not a claim that today is that date.</a:t>
            </a:r>
          </a:p>
          <a:p xmlns:a="http://schemas.openxmlformats.org/drawingml/2006/main">
            <a:r>
              <a:t>School curriculum: BUILD Weekly Autumn SOW: RE C65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Choose: 4 minutes. Total lesson: 40 minutes.</a:t>
            </a:r>
          </a:p>
          <a:p xmlns:a="http://schemas.openxmlformats.org/drawingml/2006/main">
            <a:r>
              <a:t>Outcome: Use a scene card to identify an action that supports belonging.</a:t>
            </a:r>
          </a:p>
          <a:p xmlns:a="http://schemas.openxmlformats.org/drawingml/2006/main">
            <a:r>
              <a:t>Prepare: Print the three scenes and response page. Quiet individual work is available throughout. No guided disclosure or public circle is needed.</a:t>
            </a:r>
          </a:p>
          <a:p xmlns:a="http://schemas.openxmlformats.org/drawingml/2006/main">
            <a:r>
              <a:t>Check: B. The card offers writing or speaking; feelings are not reported.</a:t>
            </a:r>
          </a:p>
          <a:p xmlns:a="http://schemas.openxmlformats.org/drawingml/2006/main">
            <a:r>
              <a:t>Task answers: P1 names; P2 choice; P3 fair sharing. | Example: equal time slots in P3 may support fairness. | Example: “You can write or speak.” Accept a feasible rule linked to the cards.</a:t>
            </a:r>
          </a:p>
          <a:p xmlns:a="http://schemas.openxmlformats.org/drawingml/2006/main">
            <a:r>
              <a:t>Watch for: Belonging is not proven by a photograph or imposed by compulsory public sharing. Keep examples fictional.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SCENES — fictional examples. Background: the UN International Day of Peace is 21 September; this is a themed lesson, not a claim that today is that date.</a:t>
            </a:r>
          </a:p>
          <a:p xmlns:a="http://schemas.openxmlformats.org/drawingml/2006/main">
            <a:r>
              <a:t>School curriculum: BUILD Weekly Autumn SOW: RE C65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Check: 3 minutes. Total lesson: 40 minutes.</a:t>
            </a:r>
          </a:p>
          <a:p xmlns:a="http://schemas.openxmlformats.org/drawingml/2006/main">
            <a:r>
              <a:t>Outcome: Use a scene card to identify an action that supports belonging.</a:t>
            </a:r>
          </a:p>
          <a:p xmlns:a="http://schemas.openxmlformats.org/drawingml/2006/main">
            <a:r>
              <a:t>Prepare: Print the three scenes and response page. Quiet individual work is available throughout. No guided disclosure or public circle is needed.</a:t>
            </a:r>
          </a:p>
          <a:p xmlns:a="http://schemas.openxmlformats.org/drawingml/2006/main">
            <a:r>
              <a:t>Check: B. The card offers writing or speaking; feelings are not reported.</a:t>
            </a:r>
          </a:p>
          <a:p xmlns:a="http://schemas.openxmlformats.org/drawingml/2006/main">
            <a:r>
              <a:t>Task answers: P1 names; P2 choice; P3 fair sharing. | Example: equal time slots in P3 may support fairness. | Example: “You can write or speak.” Accept a feasible rule linked to the cards.</a:t>
            </a:r>
          </a:p>
          <a:p xmlns:a="http://schemas.openxmlformats.org/drawingml/2006/main">
            <a:r>
              <a:t>Watch for: Belonging is not proven by a photograph or imposed by compulsory public sharing. Keep examples fictional.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SCENES — fictional examples. Background: the UN International Day of Peace is 21 September; this is a themed lesson, not a claim that today is that date.</a:t>
            </a:r>
          </a:p>
          <a:p xmlns:a="http://schemas.openxmlformats.org/drawingml/2006/main">
            <a:r>
              <a:t>School curriculum: BUILD Weekly Autumn SOW: RE C65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Your evidence: 12 minutes. Total lesson: 40 minutes.</a:t>
            </a:r>
          </a:p>
          <a:p xmlns:a="http://schemas.openxmlformats.org/drawingml/2006/main">
            <a:r>
              <a:t>Outcome: Use a scene card to identify an action that supports belonging.</a:t>
            </a:r>
          </a:p>
          <a:p xmlns:a="http://schemas.openxmlformats.org/drawingml/2006/main">
            <a:r>
              <a:t>Prepare: Print the three scenes and response page. Quiet individual work is available throughout. No guided disclosure or public circle is needed.</a:t>
            </a:r>
          </a:p>
          <a:p xmlns:a="http://schemas.openxmlformats.org/drawingml/2006/main">
            <a:r>
              <a:t>Check: B. The card offers writing or speaking; feelings are not reported.</a:t>
            </a:r>
          </a:p>
          <a:p xmlns:a="http://schemas.openxmlformats.org/drawingml/2006/main">
            <a:r>
              <a:t>Task answers: P1 names; P2 choice; P3 fair sharing. | Example: equal time slots in P3 may support fairness. | Example: “You can write or speak.” Accept a feasible rule linked to the cards.</a:t>
            </a:r>
          </a:p>
          <a:p xmlns:a="http://schemas.openxmlformats.org/drawingml/2006/main">
            <a:r>
              <a:t>Watch for: Belonging is not proven by a photograph or imposed by compulsory public sharing. Keep examples fictional.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SCENES — fictional examples. Background: the UN International Day of Peace is 21 September; this is a themed lesson, not a claim that today is that date.</a:t>
            </a:r>
          </a:p>
          <a:p xmlns:a="http://schemas.openxmlformats.org/drawingml/2006/main">
            <a:r>
              <a:t>School curriculum: BUILD Weekly Autumn SOW: RE C65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Improve: 5 minutes. Total lesson: 40 minutes.</a:t>
            </a:r>
          </a:p>
          <a:p xmlns:a="http://schemas.openxmlformats.org/drawingml/2006/main">
            <a:r>
              <a:t>Outcome: Use a scene card to identify an action that supports belonging.</a:t>
            </a:r>
          </a:p>
          <a:p xmlns:a="http://schemas.openxmlformats.org/drawingml/2006/main">
            <a:r>
              <a:t>Prepare: Print the three scenes and response page. Quiet individual work is available throughout. No guided disclosure or public circle is needed.</a:t>
            </a:r>
          </a:p>
          <a:p xmlns:a="http://schemas.openxmlformats.org/drawingml/2006/main">
            <a:r>
              <a:t>Check: B. The card offers writing or speaking; feelings are not reported.</a:t>
            </a:r>
          </a:p>
          <a:p xmlns:a="http://schemas.openxmlformats.org/drawingml/2006/main">
            <a:r>
              <a:t>Task answers: P1 names; P2 choice; P3 fair sharing. | Example: equal time slots in P3 may support fairness. | Example: “You can write or speak.” Accept a feasible rule linked to the cards.</a:t>
            </a:r>
          </a:p>
          <a:p xmlns:a="http://schemas.openxmlformats.org/drawingml/2006/main">
            <a:r>
              <a:t>Watch for: Belonging is not proven by a photograph or imposed by compulsory public sharing. Keep examples fictional.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SCENES — fictional examples. Background: the UN International Day of Peace is 21 September; this is a themed lesson, not a claim that today is that date.</a:t>
            </a:r>
          </a:p>
          <a:p xmlns:a="http://schemas.openxmlformats.org/drawingml/2006/main">
            <a:r>
              <a:t>School curriculum: BUILD Weekly Autumn SOW: RE C65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t>Tuesday 13:30–14:10. Reflect: 3 minutes. Total lesson: 40 minutes.</a:t>
            </a:r>
          </a:p>
          <a:p xmlns:a="http://schemas.openxmlformats.org/drawingml/2006/main">
            <a:r>
              <a:t>Outcome: Use a scene card to identify an action that supports belonging.</a:t>
            </a:r>
          </a:p>
          <a:p xmlns:a="http://schemas.openxmlformats.org/drawingml/2006/main">
            <a:r>
              <a:t>Prepare: Print the three scenes and response page. Quiet individual work is available throughout. No guided disclosure or public circle is needed.</a:t>
            </a:r>
          </a:p>
          <a:p xmlns:a="http://schemas.openxmlformats.org/drawingml/2006/main">
            <a:r>
              <a:t>Check: B. The card offers writing or speaking; feelings are not reported.</a:t>
            </a:r>
          </a:p>
          <a:p xmlns:a="http://schemas.openxmlformats.org/drawingml/2006/main">
            <a:r>
              <a:t>Task answers: P1 names; P2 choice; P3 fair sharing. | Example: equal time slots in P3 may support fairness. | Example: “You can write or speak.” Accept a feasible rule linked to the cards.</a:t>
            </a:r>
          </a:p>
          <a:p xmlns:a="http://schemas.openxmlformats.org/drawingml/2006/main">
            <a:r>
              <a:t>Watch for: Belonging is not proven by a photograph or imposed by compulsory public sharing. Keep examples fictional.</a:t>
            </a:r>
          </a:p>
          <a:p xmlns:a="http://schemas.openxmlformats.org/drawingml/2006/main">
            <a:r>
              <a:t>Offer pointing, speech, drawing or the pupil's own dictated words. Keep first responses before a repair.</a:t>
            </a:r>
          </a:p>
          <a:p xmlns:a="http://schemas.openxmlformats.org/drawingml/2006/main">
            <a:r>
              <a:t>[Sources]</a:t>
            </a:r>
          </a:p>
          <a:p xmlns:a="http://schemas.openxmlformats.org/drawingml/2006/main">
            <a:r>
              <a:t>CONSTRUCTED CLASSROOM SCENES — fictional examples. Background: the UN International Day of Peace is 21 September; this is a themed lesson, not a claim that today is that date.</a:t>
            </a:r>
          </a:p>
          <a:p xmlns:a="http://schemas.openxmlformats.org/drawingml/2006/main">
            <a:r>
              <a:t>School curriculum: BUILD Weekly Autumn SOW: RE C65</a:t>
            </a:r>
          </a:p>
          <a:p xmlns:a="http://schemas.openxmlformats.org/drawingml/2006/main">
            <a:r>
              <a:t>Source material: User-supplied Humanities packs, September 2026; WAM Autumn 1; School SOW and matching existing website lesson</a:t>
            </a:r>
          </a:p>
          <a:p xmlns:a="http://schemas.openxmlformats.org/drawingml/2006/main">
            <a:r>
              <a:t>https://www.un.org/en/observances/international-day-peace</a:t>
            </a:r>
          </a:p>
          <a:p xmlns:a="http://schemas.openxmlformats.org/drawingml/2006/main">
            <a:r>
              <a:t>Icons: authentic assets extracted from the user-supplied Humanities decks.</a:t>
            </a:r>
          </a:p>
          <a:p xmlns:a="http://schemas.openxmlformats.org/drawingml/2006/main">
            <a:r>
              <a:t>[/Sources]</a:t>
            </a:r>
          </a:p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e481c45e82ee4281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9486c287c95a475b" /><Relationship Type="http://schemas.openxmlformats.org/officeDocument/2006/relationships/slideLayout" Target="/ppt/slideLayouts/slideLayout1.xml" Id="R5c9584757eab43cd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c9584757eab43cd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680135837164df6" /><Relationship Type="http://schemas.openxmlformats.org/officeDocument/2006/relationships/image" Target="/ppt/media/image.png" Id="R052cefced8b746d7" /><Relationship Type="http://schemas.openxmlformats.org/officeDocument/2006/relationships/notesSlide" Target="/ppt/notesSlides/notesSlide1.xml" Id="R784ef464f47f4d8f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909a1d74536c49fa" /><Relationship Type="http://schemas.openxmlformats.org/officeDocument/2006/relationships/notesSlide" Target="/ppt/notesSlides/notesSlide2.xml" Id="R7e5c72d3e6ca4e65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2c17f0f5ce048ca" /><Relationship Type="http://schemas.openxmlformats.org/officeDocument/2006/relationships/notesSlide" Target="/ppt/notesSlides/notesSlide3.xml" Id="R9b25b99d699d475b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8f6bd70362a46f1" /><Relationship Type="http://schemas.openxmlformats.org/officeDocument/2006/relationships/notesSlide" Target="/ppt/notesSlides/notesSlide4.xml" Id="Rce7323c276214e86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556d848892a47cd" /><Relationship Type="http://schemas.openxmlformats.org/officeDocument/2006/relationships/notesSlide" Target="/ppt/notesSlides/notesSlide5.xml" Id="R1413d10ccb904042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8f50ad92e5cc4674" /><Relationship Type="http://schemas.openxmlformats.org/officeDocument/2006/relationships/notesSlide" Target="/ppt/notesSlides/notesSlide6.xml" Id="Rc1aee350987446f7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073dc877134b53" /><Relationship Type="http://schemas.openxmlformats.org/officeDocument/2006/relationships/notesSlide" Target="/ppt/notesSlides/notesSlide7.xml" Id="Rc22efc3ff58f44f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09fd43c735de4219" /><Relationship Type="http://schemas.openxmlformats.org/officeDocument/2006/relationships/notesSlide" Target="/ppt/notesSlides/notesSlide8.xml" Id="Rac94beb49c1d4cd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01">
            <a:extLst xmlns:a="http://schemas.openxmlformats.org/drawingml/2006/main">
              <a:ext uri="{FF2B5EF4-FFF2-40B4-BE49-F238E27FC236}">
                <a16:creationId xmlns:a16="http://schemas.microsoft.com/office/drawing/2014/main" id="{B1EE9685-3105-4AFA-98BA-551E603D4BF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02">
            <a:extLst xmlns:a="http://schemas.openxmlformats.org/drawingml/2006/main">
              <a:ext uri="{FF2B5EF4-FFF2-40B4-BE49-F238E27FC236}">
                <a16:creationId xmlns:a16="http://schemas.microsoft.com/office/drawing/2014/main" id="{79BA6B08-2A03-4D7C-8FAC-A4F1288698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6</a:t>
            </a:r>
          </a:p>
        </p:txBody>
      </p:sp>
      <p:sp>
        <p:nvSpPr>
          <p:cNvPr id="3" name="shape-603">
            <a:extLst xmlns:a="http://schemas.openxmlformats.org/drawingml/2006/main">
              <a:ext uri="{FF2B5EF4-FFF2-40B4-BE49-F238E27FC236}">
                <a16:creationId xmlns:a16="http://schemas.microsoft.com/office/drawing/2014/main" id="{CF140B6F-A253-4EB5-BE6D-13CB277ADB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45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45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Small actions that include people</a:t>
            </a:r>
          </a:p>
        </p:txBody>
      </p:sp>
      <p:sp>
        <p:nvSpPr>
          <p:cNvPr id="4" name="shape-604">
            <a:extLst xmlns:a="http://schemas.openxmlformats.org/drawingml/2006/main">
              <a:ext uri="{FF2B5EF4-FFF2-40B4-BE49-F238E27FC236}">
                <a16:creationId xmlns:a16="http://schemas.microsoft.com/office/drawing/2014/main" id="{E611C451-A78D-46FB-AE0A-6CD559261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05">
            <a:extLst xmlns:a="http://schemas.openxmlformats.org/drawingml/2006/main">
              <a:ext uri="{FF2B5EF4-FFF2-40B4-BE49-F238E27FC236}">
                <a16:creationId xmlns:a16="http://schemas.microsoft.com/office/drawing/2014/main" id="{3A68D55B-830B-443F-8481-3A77AF99936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06">
            <a:extLst xmlns:a="http://schemas.openxmlformats.org/drawingml/2006/main">
              <a:ext uri="{FF2B5EF4-FFF2-40B4-BE49-F238E27FC236}">
                <a16:creationId xmlns:a16="http://schemas.microsoft.com/office/drawing/2014/main" id="{594BD596-32A3-4DA4-91E2-FCB451F6F1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Arrive  ·  3 min  ·  1/8 stages</a:t>
            </a:r>
          </a:p>
        </p:txBody>
      </p:sp>
      <p:sp>
        <p:nvSpPr>
          <p:cNvPr id="7" name="shape-607">
            <a:extLst xmlns:a="http://schemas.openxmlformats.org/drawingml/2006/main">
              <a:ext uri="{FF2B5EF4-FFF2-40B4-BE49-F238E27FC236}">
                <a16:creationId xmlns:a16="http://schemas.microsoft.com/office/drawing/2014/main" id="{3D28F61E-B818-46D1-9F1C-84C18E7D82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628900"/>
            <a:ext cx="7734300" cy="1600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Use a scene card to identify an action that supports belonging.</a:t>
            </a:r>
          </a:p>
        </p:txBody>
      </p:sp>
      <p:sp>
        <p:nvSpPr>
          <p:cNvPr id="8" name="shape-608">
            <a:extLst xmlns:a="http://schemas.openxmlformats.org/drawingml/2006/main">
              <a:ext uri="{FF2B5EF4-FFF2-40B4-BE49-F238E27FC236}">
                <a16:creationId xmlns:a16="http://schemas.microsoft.com/office/drawing/2014/main" id="{D99F876F-4CCC-4AEB-A0C6-490EF3EB442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695825"/>
            <a:ext cx="8286750" cy="1000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Think, point, speak, draw or write.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You may pass or ask for a quiet start.</a:t>
            </a:r>
          </a:p>
        </p:txBody>
      </p:sp>
      <p:pic>
        <p:nvPicPr>
          <p:cNvPr id="18" name=""/>
          <p:cNvPicPr>
            <a:picLocks xmlns:a="http://schemas.openxmlformats.org/drawingml/2006/main" noChangeAspect="1"/>
          </p:cNvPicPr>
          <p:nvPr/>
        </p:nvPicPr>
        <p:blipFill>
          <a:blip xmlns:r="http://schemas.openxmlformats.org/officeDocument/2006/relationships" xmlns:a="http://schemas.openxmlformats.org/drawingml/2006/main" r:embed="R052cefced8b746d7"/>
          <a:stretch xmlns:a="http://schemas.openxmlformats.org/drawingml/2006/main"/>
        </p:blipFill>
        <p:spPr>
          <a:xfrm xmlns:a="http://schemas.openxmlformats.org/drawingml/2006/main">
            <a:off x="9525000" y="2809875"/>
            <a:ext cx="1562100" cy="1562100"/>
          </a:xfrm>
          <a:prstGeom xmlns:a="http://schemas.openxmlformats.org/drawingml/2006/main"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840456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6" name="shape-609">
            <a:extLst xmlns:a="http://schemas.openxmlformats.org/drawingml/2006/main">
              <a:ext uri="{FF2B5EF4-FFF2-40B4-BE49-F238E27FC236}">
                <a16:creationId xmlns:a16="http://schemas.microsoft.com/office/drawing/2014/main" id="{0F531166-2430-474E-ADF2-45A297B4A9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10">
            <a:extLst xmlns:a="http://schemas.openxmlformats.org/drawingml/2006/main">
              <a:ext uri="{FF2B5EF4-FFF2-40B4-BE49-F238E27FC236}">
                <a16:creationId xmlns:a16="http://schemas.microsoft.com/office/drawing/2014/main" id="{6AD93AA4-5D5B-43D8-897D-E0B6434E55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6</a:t>
            </a:r>
          </a:p>
        </p:txBody>
      </p:sp>
      <p:sp>
        <p:nvSpPr>
          <p:cNvPr id="3" name="shape-611">
            <a:extLst xmlns:a="http://schemas.openxmlformats.org/drawingml/2006/main">
              <a:ext uri="{FF2B5EF4-FFF2-40B4-BE49-F238E27FC236}">
                <a16:creationId xmlns:a16="http://schemas.microsoft.com/office/drawing/2014/main" id="{A6454BB8-C380-45BD-B718-93A10B15EE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Read the source</a:t>
            </a:r>
          </a:p>
        </p:txBody>
      </p:sp>
      <p:sp>
        <p:nvSpPr>
          <p:cNvPr id="4" name="shape-612">
            <a:extLst xmlns:a="http://schemas.openxmlformats.org/drawingml/2006/main">
              <a:ext uri="{FF2B5EF4-FFF2-40B4-BE49-F238E27FC236}">
                <a16:creationId xmlns:a16="http://schemas.microsoft.com/office/drawing/2014/main" id="{11EC84AD-FC51-4399-B97D-FA238A1F62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13">
            <a:extLst xmlns:a="http://schemas.openxmlformats.org/drawingml/2006/main">
              <a:ext uri="{FF2B5EF4-FFF2-40B4-BE49-F238E27FC236}">
                <a16:creationId xmlns:a16="http://schemas.microsoft.com/office/drawing/2014/main" id="{1DFC39B3-9A39-4409-91BC-E05206635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14">
            <a:extLst xmlns:a="http://schemas.openxmlformats.org/drawingml/2006/main">
              <a:ext uri="{FF2B5EF4-FFF2-40B4-BE49-F238E27FC236}">
                <a16:creationId xmlns:a16="http://schemas.microsoft.com/office/drawing/2014/main" id="{79FF3897-461A-4713-A812-A85AEE404CA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Read the source  ·  5 min  ·  2/8 stages</a:t>
            </a:r>
          </a:p>
        </p:txBody>
      </p:sp>
      <p:sp>
        <p:nvSpPr>
          <p:cNvPr id="7" name="shape-615">
            <a:extLst xmlns:a="http://schemas.openxmlformats.org/drawingml/2006/main">
              <a:ext uri="{FF2B5EF4-FFF2-40B4-BE49-F238E27FC236}">
                <a16:creationId xmlns:a16="http://schemas.microsoft.com/office/drawing/2014/main" id="{257B663E-0F32-4EE5-A3F4-8770C85191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2047875"/>
            <a:ext cx="10810875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7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7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CONSTRUCTED CLASSROOM SCENES — fictional examples.</a:t>
            </a:r>
          </a:p>
        </p:txBody>
      </p:sp>
      <p:sp>
        <p:nvSpPr>
          <p:cNvPr id="8" name="shape-616">
            <a:extLst xmlns:a="http://schemas.openxmlformats.org/drawingml/2006/main">
              <a:ext uri="{FF2B5EF4-FFF2-40B4-BE49-F238E27FC236}">
                <a16:creationId xmlns:a16="http://schemas.microsoft.com/office/drawing/2014/main" id="{9B540F0C-75B0-4840-8F61-B76295430A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8765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617">
            <a:extLst xmlns:a="http://schemas.openxmlformats.org/drawingml/2006/main">
              <a:ext uri="{FF2B5EF4-FFF2-40B4-BE49-F238E27FC236}">
                <a16:creationId xmlns:a16="http://schemas.microsoft.com/office/drawing/2014/main" id="{4FAD3D05-4830-47F9-BC35-D71659589E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8765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P1. At a fictional community workshop, Jo asks how to say a new participant’s name and then uses it correctly.</a:t>
            </a:r>
          </a:p>
        </p:txBody>
      </p:sp>
      <p:sp>
        <p:nvSpPr>
          <p:cNvPr id="10" name="shape-618">
            <a:extLst xmlns:a="http://schemas.openxmlformats.org/drawingml/2006/main">
              <a:ext uri="{FF2B5EF4-FFF2-40B4-BE49-F238E27FC236}">
                <a16:creationId xmlns:a16="http://schemas.microsoft.com/office/drawing/2014/main" id="{55BC61AD-D92C-40F5-9D81-858EF1676B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57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619">
            <a:extLst xmlns:a="http://schemas.openxmlformats.org/drawingml/2006/main">
              <a:ext uri="{FF2B5EF4-FFF2-40B4-BE49-F238E27FC236}">
                <a16:creationId xmlns:a16="http://schemas.microsoft.com/office/drawing/2014/main" id="{D7AF2B3B-C57D-4B5E-9242-5003116155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576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P2. A fictional club offers a written contribution as well as speaking, so a quiet participant can take part.</a:t>
            </a:r>
          </a:p>
        </p:txBody>
      </p:sp>
      <p:sp>
        <p:nvSpPr>
          <p:cNvPr id="12" name="shape-620">
            <a:extLst xmlns:a="http://schemas.openxmlformats.org/drawingml/2006/main">
              <a:ext uri="{FF2B5EF4-FFF2-40B4-BE49-F238E27FC236}">
                <a16:creationId xmlns:a16="http://schemas.microsoft.com/office/drawing/2014/main" id="{AD35E4DA-F8B2-4866-8B63-245CC2ECA7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4386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621">
            <a:extLst xmlns:a="http://schemas.openxmlformats.org/drawingml/2006/main">
              <a:ext uri="{FF2B5EF4-FFF2-40B4-BE49-F238E27FC236}">
                <a16:creationId xmlns:a16="http://schemas.microsoft.com/office/drawing/2014/main" id="{060C5FF0-DF6B-4352-A156-B8B98C398E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43865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P3. Two fictional teams share a limited table by agreeing equal time slots.</a:t>
            </a:r>
          </a:p>
        </p:txBody>
      </p:sp>
      <p:sp>
        <p:nvSpPr>
          <p:cNvPr id="14" name="shape-622">
            <a:extLst xmlns:a="http://schemas.openxmlformats.org/drawingml/2006/main">
              <a:ext uri="{FF2B5EF4-FFF2-40B4-BE49-F238E27FC236}">
                <a16:creationId xmlns:a16="http://schemas.microsoft.com/office/drawing/2014/main" id="{5A34AA8A-49CB-465A-B49E-EBA5C8E8B1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5219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04</a:t>
            </a:r>
          </a:p>
        </p:txBody>
      </p:sp>
      <p:sp>
        <p:nvSpPr>
          <p:cNvPr id="15" name="shape-623">
            <a:extLst xmlns:a="http://schemas.openxmlformats.org/drawingml/2006/main">
              <a:ext uri="{FF2B5EF4-FFF2-40B4-BE49-F238E27FC236}">
                <a16:creationId xmlns:a16="http://schemas.microsoft.com/office/drawing/2014/main" id="{63FCB5AE-9ECD-4DBE-A7D3-54BD913004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5219700"/>
            <a:ext cx="10001250" cy="666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250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250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P4. The actions can support respect, participation and fairness. We cannot know each person’s feelings from a short scene alone.</a:t>
            </a:r>
          </a:p>
        </p:txBody>
      </p:sp>
    </p:spTree>
    <p:extLst>
      <p:ext uri="{BB962C8B-B14F-4D97-AF65-F5344CB8AC3E}">
        <p14:creationId xmlns:p14="http://schemas.microsoft.com/office/powerpoint/2010/main" val="8519813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2" name="shape-624">
            <a:extLst xmlns:a="http://schemas.openxmlformats.org/drawingml/2006/main">
              <a:ext uri="{FF2B5EF4-FFF2-40B4-BE49-F238E27FC236}">
                <a16:creationId xmlns:a16="http://schemas.microsoft.com/office/drawing/2014/main" id="{633AA438-B112-4E06-A270-F8726259086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25">
            <a:extLst xmlns:a="http://schemas.openxmlformats.org/drawingml/2006/main">
              <a:ext uri="{FF2B5EF4-FFF2-40B4-BE49-F238E27FC236}">
                <a16:creationId xmlns:a16="http://schemas.microsoft.com/office/drawing/2014/main" id="{60C397B7-0FE4-4775-AAD1-EA9C72E74E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6</a:t>
            </a:r>
          </a:p>
        </p:txBody>
      </p:sp>
      <p:sp>
        <p:nvSpPr>
          <p:cNvPr id="3" name="shape-626">
            <a:extLst xmlns:a="http://schemas.openxmlformats.org/drawingml/2006/main">
              <a:ext uri="{FF2B5EF4-FFF2-40B4-BE49-F238E27FC236}">
                <a16:creationId xmlns:a16="http://schemas.microsoft.com/office/drawing/2014/main" id="{A14C4703-79D9-4142-BE8B-D4B800E529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Watch the reasoning</a:t>
            </a:r>
          </a:p>
        </p:txBody>
      </p:sp>
      <p:sp>
        <p:nvSpPr>
          <p:cNvPr id="4" name="shape-627">
            <a:extLst xmlns:a="http://schemas.openxmlformats.org/drawingml/2006/main">
              <a:ext uri="{FF2B5EF4-FFF2-40B4-BE49-F238E27FC236}">
                <a16:creationId xmlns:a16="http://schemas.microsoft.com/office/drawing/2014/main" id="{5D9C0A4D-68A3-4067-B05B-DBACE64ACF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28">
            <a:extLst xmlns:a="http://schemas.openxmlformats.org/drawingml/2006/main">
              <a:ext uri="{FF2B5EF4-FFF2-40B4-BE49-F238E27FC236}">
                <a16:creationId xmlns:a16="http://schemas.microsoft.com/office/drawing/2014/main" id="{71BD51CD-4E43-469B-A0B6-845E01D3F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29">
            <a:extLst xmlns:a="http://schemas.openxmlformats.org/drawingml/2006/main">
              <a:ext uri="{FF2B5EF4-FFF2-40B4-BE49-F238E27FC236}">
                <a16:creationId xmlns:a16="http://schemas.microsoft.com/office/drawing/2014/main" id="{201237CC-72C0-4890-A772-8651E97E73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Watch a model  ·  5 min  ·  3/8 stages</a:t>
            </a:r>
          </a:p>
        </p:txBody>
      </p:sp>
      <p:sp>
        <p:nvSpPr>
          <p:cNvPr id="7" name="shape-630">
            <a:extLst xmlns:a="http://schemas.openxmlformats.org/drawingml/2006/main">
              <a:ext uri="{FF2B5EF4-FFF2-40B4-BE49-F238E27FC236}">
                <a16:creationId xmlns:a16="http://schemas.microsoft.com/office/drawing/2014/main" id="{1B0AEDF8-3670-4F27-A31F-B4FE5BBC43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3812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631">
            <a:extLst xmlns:a="http://schemas.openxmlformats.org/drawingml/2006/main">
              <a:ext uri="{FF2B5EF4-FFF2-40B4-BE49-F238E27FC236}">
                <a16:creationId xmlns:a16="http://schemas.microsoft.com/office/drawing/2014/main" id="{8C2B1E82-8592-4A50-8AC6-7DDE5D4B50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381250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P2 offers more than one way to participate.</a:t>
            </a:r>
          </a:p>
        </p:txBody>
      </p:sp>
      <p:sp>
        <p:nvSpPr>
          <p:cNvPr id="9" name="shape-632">
            <a:extLst xmlns:a="http://schemas.openxmlformats.org/drawingml/2006/main">
              <a:ext uri="{FF2B5EF4-FFF2-40B4-BE49-F238E27FC236}">
                <a16:creationId xmlns:a16="http://schemas.microsoft.com/office/drawing/2014/main" id="{F6518E7D-09A1-4192-B41C-C11703247D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66712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633">
            <a:extLst xmlns:a="http://schemas.openxmlformats.org/drawingml/2006/main">
              <a:ext uri="{FF2B5EF4-FFF2-40B4-BE49-F238E27FC236}">
                <a16:creationId xmlns:a16="http://schemas.microsoft.com/office/drawing/2014/main" id="{777C6C54-C7D1-4747-A8A7-12930235D9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667125"/>
            <a:ext cx="10001250" cy="11715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7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7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That action can help inclusion; the card does not prove how the participant feels.</a:t>
            </a:r>
          </a:p>
        </p:txBody>
      </p:sp>
      <p:sp>
        <p:nvSpPr>
          <p:cNvPr id="11" name="shape-634">
            <a:extLst xmlns:a="http://schemas.openxmlformats.org/drawingml/2006/main">
              <a:ext uri="{FF2B5EF4-FFF2-40B4-BE49-F238E27FC236}">
                <a16:creationId xmlns:a16="http://schemas.microsoft.com/office/drawing/2014/main" id="{85A11C95-4C51-4FA9-8A5F-5D57185791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23975" y="5286375"/>
            <a:ext cx="10001250" cy="590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00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Point to the detail that supports the answer.</a:t>
            </a:r>
          </a:p>
        </p:txBody>
      </p:sp>
    </p:spTree>
    <p:extLst>
      <p:ext uri="{BB962C8B-B14F-4D97-AF65-F5344CB8AC3E}">
        <p14:creationId xmlns:p14="http://schemas.microsoft.com/office/powerpoint/2010/main" val="1246511521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5" name="shape-635">
            <a:extLst xmlns:a="http://schemas.openxmlformats.org/drawingml/2006/main">
              <a:ext uri="{FF2B5EF4-FFF2-40B4-BE49-F238E27FC236}">
                <a16:creationId xmlns:a16="http://schemas.microsoft.com/office/drawing/2014/main" id="{F79315F1-8E69-492A-B143-D62BBD37F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36">
            <a:extLst xmlns:a="http://schemas.openxmlformats.org/drawingml/2006/main">
              <a:ext uri="{FF2B5EF4-FFF2-40B4-BE49-F238E27FC236}">
                <a16:creationId xmlns:a16="http://schemas.microsoft.com/office/drawing/2014/main" id="{47480404-B185-4034-A829-735BBF3E69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6</a:t>
            </a:r>
          </a:p>
        </p:txBody>
      </p:sp>
      <p:sp>
        <p:nvSpPr>
          <p:cNvPr id="3" name="shape-637">
            <a:extLst xmlns:a="http://schemas.openxmlformats.org/drawingml/2006/main">
              <a:ext uri="{FF2B5EF4-FFF2-40B4-BE49-F238E27FC236}">
                <a16:creationId xmlns:a16="http://schemas.microsoft.com/office/drawing/2014/main" id="{5C8FCCCD-A048-4DC2-BA7E-895A977E5F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a decision</a:t>
            </a:r>
          </a:p>
        </p:txBody>
      </p:sp>
      <p:sp>
        <p:nvSpPr>
          <p:cNvPr id="4" name="shape-638">
            <a:extLst xmlns:a="http://schemas.openxmlformats.org/drawingml/2006/main">
              <a:ext uri="{FF2B5EF4-FFF2-40B4-BE49-F238E27FC236}">
                <a16:creationId xmlns:a16="http://schemas.microsoft.com/office/drawing/2014/main" id="{AA54F820-E38B-4B93-A470-6629A69AB1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39">
            <a:extLst xmlns:a="http://schemas.openxmlformats.org/drawingml/2006/main">
              <a:ext uri="{FF2B5EF4-FFF2-40B4-BE49-F238E27FC236}">
                <a16:creationId xmlns:a16="http://schemas.microsoft.com/office/drawing/2014/main" id="{76459CC0-8A90-43D6-987B-480136D224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40">
            <a:extLst xmlns:a="http://schemas.openxmlformats.org/drawingml/2006/main">
              <a:ext uri="{FF2B5EF4-FFF2-40B4-BE49-F238E27FC236}">
                <a16:creationId xmlns:a16="http://schemas.microsoft.com/office/drawing/2014/main" id="{7A34E7C4-D1C7-4DB4-9AC7-D24FC6C872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Choose  ·  4 min  ·  4/8 stages</a:t>
            </a:r>
          </a:p>
        </p:txBody>
      </p:sp>
      <p:sp>
        <p:nvSpPr>
          <p:cNvPr id="7" name="shape-641">
            <a:extLst xmlns:a="http://schemas.openxmlformats.org/drawingml/2006/main">
              <a:ext uri="{FF2B5EF4-FFF2-40B4-BE49-F238E27FC236}">
                <a16:creationId xmlns:a16="http://schemas.microsoft.com/office/drawing/2014/main" id="{1C363FE8-42E8-486A-AD8F-59015ADF55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143125"/>
            <a:ext cx="10763250" cy="1028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6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6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does P2 show?</a:t>
            </a:r>
          </a:p>
        </p:txBody>
      </p:sp>
      <p:sp>
        <p:nvSpPr>
          <p:cNvPr id="8" name="shape-642">
            <a:extLst xmlns:a="http://schemas.openxmlformats.org/drawingml/2006/main">
              <a:ext uri="{FF2B5EF4-FFF2-40B4-BE49-F238E27FC236}">
                <a16:creationId xmlns:a16="http://schemas.microsoft.com/office/drawing/2014/main" id="{FCE1D650-E69E-4C34-ACC6-5E1F8126D4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3718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9" name="shape-643">
            <a:extLst xmlns:a="http://schemas.openxmlformats.org/drawingml/2006/main">
              <a:ext uri="{FF2B5EF4-FFF2-40B4-BE49-F238E27FC236}">
                <a16:creationId xmlns:a16="http://schemas.microsoft.com/office/drawing/2014/main" id="{C023935A-C1C8-46D4-AC1A-C2F1B727BD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37185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A. Everyone feels exactly the same.</a:t>
            </a:r>
          </a:p>
        </p:txBody>
      </p:sp>
      <p:sp>
        <p:nvSpPr>
          <p:cNvPr id="10" name="shape-644">
            <a:extLst xmlns:a="http://schemas.openxmlformats.org/drawingml/2006/main">
              <a:ext uri="{FF2B5EF4-FFF2-40B4-BE49-F238E27FC236}">
                <a16:creationId xmlns:a16="http://schemas.microsoft.com/office/drawing/2014/main" id="{EDF9DCA7-F2DB-4753-9244-0CF832C52F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105275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1" name="shape-645">
            <a:extLst xmlns:a="http://schemas.openxmlformats.org/drawingml/2006/main">
              <a:ext uri="{FF2B5EF4-FFF2-40B4-BE49-F238E27FC236}">
                <a16:creationId xmlns:a16="http://schemas.microsoft.com/office/drawing/2014/main" id="{FADA79D0-CF25-4F32-9C61-747A0C0E08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105275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B. A participant has a choice of response.</a:t>
            </a:r>
          </a:p>
        </p:txBody>
      </p:sp>
      <p:sp>
        <p:nvSpPr>
          <p:cNvPr id="12" name="shape-646">
            <a:extLst xmlns:a="http://schemas.openxmlformats.org/drawingml/2006/main">
              <a:ext uri="{FF2B5EF4-FFF2-40B4-BE49-F238E27FC236}">
                <a16:creationId xmlns:a16="http://schemas.microsoft.com/office/drawing/2014/main" id="{D1CE1846-7A89-41F8-83FF-ED0A902FB57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8387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3" name="shape-647">
            <a:extLst xmlns:a="http://schemas.openxmlformats.org/drawingml/2006/main">
              <a:ext uri="{FF2B5EF4-FFF2-40B4-BE49-F238E27FC236}">
                <a16:creationId xmlns:a16="http://schemas.microsoft.com/office/drawing/2014/main" id="{DB5CAC20-B52C-4D1E-8102-B0B13C0A63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838700"/>
            <a:ext cx="1000125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C. Speaking aloud is compulsory.</a:t>
            </a:r>
          </a:p>
        </p:txBody>
      </p:sp>
      <p:sp>
        <p:nvSpPr>
          <p:cNvPr id="14" name="shape-648">
            <a:extLst xmlns:a="http://schemas.openxmlformats.org/drawingml/2006/main">
              <a:ext uri="{FF2B5EF4-FFF2-40B4-BE49-F238E27FC236}">
                <a16:creationId xmlns:a16="http://schemas.microsoft.com/office/drawing/2014/main" id="{E988792D-64FC-4385-B421-BC58763FD8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" y="5695950"/>
            <a:ext cx="10477500" cy="3524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8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8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Choose first. Give a reason before checking.</a:t>
            </a:r>
          </a:p>
        </p:txBody>
      </p:sp>
    </p:spTree>
    <p:extLst>
      <p:ext uri="{BB962C8B-B14F-4D97-AF65-F5344CB8AC3E}">
        <p14:creationId xmlns:p14="http://schemas.microsoft.com/office/powerpoint/2010/main" val="971475685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49">
            <a:extLst xmlns:a="http://schemas.openxmlformats.org/drawingml/2006/main">
              <a:ext uri="{FF2B5EF4-FFF2-40B4-BE49-F238E27FC236}">
                <a16:creationId xmlns:a16="http://schemas.microsoft.com/office/drawing/2014/main" id="{561145D2-91A3-48BB-AF5C-7420976627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50">
            <a:extLst xmlns:a="http://schemas.openxmlformats.org/drawingml/2006/main">
              <a:ext uri="{FF2B5EF4-FFF2-40B4-BE49-F238E27FC236}">
                <a16:creationId xmlns:a16="http://schemas.microsoft.com/office/drawing/2014/main" id="{BAC07A11-2CFA-4FE3-862F-3E8F93097E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6</a:t>
            </a:r>
          </a:p>
        </p:txBody>
      </p:sp>
      <p:sp>
        <p:nvSpPr>
          <p:cNvPr id="3" name="shape-651">
            <a:extLst xmlns:a="http://schemas.openxmlformats.org/drawingml/2006/main">
              <a:ext uri="{FF2B5EF4-FFF2-40B4-BE49-F238E27FC236}">
                <a16:creationId xmlns:a16="http://schemas.microsoft.com/office/drawing/2014/main" id="{73217994-E16B-4F69-B3B6-B09787D719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the deciding clue</a:t>
            </a:r>
          </a:p>
        </p:txBody>
      </p:sp>
      <p:sp>
        <p:nvSpPr>
          <p:cNvPr id="4" name="shape-652">
            <a:extLst xmlns:a="http://schemas.openxmlformats.org/drawingml/2006/main">
              <a:ext uri="{FF2B5EF4-FFF2-40B4-BE49-F238E27FC236}">
                <a16:creationId xmlns:a16="http://schemas.microsoft.com/office/drawing/2014/main" id="{8469648A-4F5C-413E-8C09-4799EBE86B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53">
            <a:extLst xmlns:a="http://schemas.openxmlformats.org/drawingml/2006/main">
              <a:ext uri="{FF2B5EF4-FFF2-40B4-BE49-F238E27FC236}">
                <a16:creationId xmlns:a16="http://schemas.microsoft.com/office/drawing/2014/main" id="{B19B04BD-5FDA-405F-8095-98A6376C7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54">
            <a:extLst xmlns:a="http://schemas.openxmlformats.org/drawingml/2006/main">
              <a:ext uri="{FF2B5EF4-FFF2-40B4-BE49-F238E27FC236}">
                <a16:creationId xmlns:a16="http://schemas.microsoft.com/office/drawing/2014/main" id="{683E2A24-B15B-4D29-8E91-3E301AE197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Check  ·  3 min  ·  5/8 stages</a:t>
            </a:r>
          </a:p>
        </p:txBody>
      </p:sp>
      <p:sp>
        <p:nvSpPr>
          <p:cNvPr id="7" name="shape-655">
            <a:extLst xmlns:a="http://schemas.openxmlformats.org/drawingml/2006/main">
              <a:ext uri="{FF2B5EF4-FFF2-40B4-BE49-F238E27FC236}">
                <a16:creationId xmlns:a16="http://schemas.microsoft.com/office/drawing/2014/main" id="{0C43C33E-70DC-40CE-AD22-D450FBD0B1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2181225"/>
            <a:ext cx="1143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570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570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</a:t>
            </a:r>
          </a:p>
        </p:txBody>
      </p:sp>
      <p:sp>
        <p:nvSpPr>
          <p:cNvPr id="8" name="shape-656">
            <a:extLst xmlns:a="http://schemas.openxmlformats.org/drawingml/2006/main">
              <a:ext uri="{FF2B5EF4-FFF2-40B4-BE49-F238E27FC236}">
                <a16:creationId xmlns:a16="http://schemas.microsoft.com/office/drawing/2014/main" id="{2DA53878-798D-4DA5-A620-9C6FF43E7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38375" y="2295525"/>
            <a:ext cx="8743950" cy="1828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00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00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The card offers writing or speaking; feelings are not reported.</a:t>
            </a:r>
          </a:p>
        </p:txBody>
      </p:sp>
      <p:sp>
        <p:nvSpPr>
          <p:cNvPr id="9" name="shape-657">
            <a:extLst xmlns:a="http://schemas.openxmlformats.org/drawingml/2006/main">
              <a:ext uri="{FF2B5EF4-FFF2-40B4-BE49-F238E27FC236}">
                <a16:creationId xmlns:a16="http://schemas.microsoft.com/office/drawing/2014/main" id="{9CD44A8B-FD82-450E-8A8F-A2CDCB0FDF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953000"/>
            <a:ext cx="10467975" cy="914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7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17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your first choice. If you change it, say what changed your mind.</a:t>
            </a:r>
          </a:p>
        </p:txBody>
      </p:sp>
    </p:spTree>
    <p:extLst>
      <p:ext uri="{BB962C8B-B14F-4D97-AF65-F5344CB8AC3E}">
        <p14:creationId xmlns:p14="http://schemas.microsoft.com/office/powerpoint/2010/main" val="377727946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3" name="shape-658">
            <a:extLst xmlns:a="http://schemas.openxmlformats.org/drawingml/2006/main">
              <a:ext uri="{FF2B5EF4-FFF2-40B4-BE49-F238E27FC236}">
                <a16:creationId xmlns:a16="http://schemas.microsoft.com/office/drawing/2014/main" id="{C4CA0F31-D852-45C8-80E5-ADFFD2574E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59">
            <a:extLst xmlns:a="http://schemas.openxmlformats.org/drawingml/2006/main">
              <a:ext uri="{FF2B5EF4-FFF2-40B4-BE49-F238E27FC236}">
                <a16:creationId xmlns:a16="http://schemas.microsoft.com/office/drawing/2014/main" id="{0ABB2AEA-BEA1-4DC0-929A-692A2A3278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6</a:t>
            </a:r>
          </a:p>
        </p:txBody>
      </p:sp>
      <p:sp>
        <p:nvSpPr>
          <p:cNvPr id="3" name="shape-660">
            <a:extLst xmlns:a="http://schemas.openxmlformats.org/drawingml/2006/main">
              <a:ext uri="{FF2B5EF4-FFF2-40B4-BE49-F238E27FC236}">
                <a16:creationId xmlns:a16="http://schemas.microsoft.com/office/drawing/2014/main" id="{670EF72A-D3F1-48CB-A9EE-B3D38B18ED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Your independent evidence</a:t>
            </a:r>
          </a:p>
        </p:txBody>
      </p:sp>
      <p:sp>
        <p:nvSpPr>
          <p:cNvPr id="4" name="shape-661">
            <a:extLst xmlns:a="http://schemas.openxmlformats.org/drawingml/2006/main">
              <a:ext uri="{FF2B5EF4-FFF2-40B4-BE49-F238E27FC236}">
                <a16:creationId xmlns:a16="http://schemas.microsoft.com/office/drawing/2014/main" id="{CBCD4F12-4049-432C-8881-354BE5C7C7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62">
            <a:extLst xmlns:a="http://schemas.openxmlformats.org/drawingml/2006/main">
              <a:ext uri="{FF2B5EF4-FFF2-40B4-BE49-F238E27FC236}">
                <a16:creationId xmlns:a16="http://schemas.microsoft.com/office/drawing/2014/main" id="{DD16D876-7E84-4754-B43E-34F3922A8F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63">
            <a:extLst xmlns:a="http://schemas.openxmlformats.org/drawingml/2006/main">
              <a:ext uri="{FF2B5EF4-FFF2-40B4-BE49-F238E27FC236}">
                <a16:creationId xmlns:a16="http://schemas.microsoft.com/office/drawing/2014/main" id="{1D73B5C9-C75D-4E37-BFBD-A0F6617F3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Your evidence  ·  12 min  ·  6/8 stages</a:t>
            </a:r>
          </a:p>
        </p:txBody>
      </p:sp>
      <p:sp>
        <p:nvSpPr>
          <p:cNvPr id="7" name="shape-664">
            <a:extLst xmlns:a="http://schemas.openxmlformats.org/drawingml/2006/main">
              <a:ext uri="{FF2B5EF4-FFF2-40B4-BE49-F238E27FC236}">
                <a16:creationId xmlns:a16="http://schemas.microsoft.com/office/drawing/2014/main" id="{863806C5-38E2-40E1-92D6-62F269E456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21907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01</a:t>
            </a:r>
          </a:p>
        </p:txBody>
      </p:sp>
      <p:sp>
        <p:nvSpPr>
          <p:cNvPr id="8" name="shape-665">
            <a:extLst xmlns:a="http://schemas.openxmlformats.org/drawingml/2006/main">
              <a:ext uri="{FF2B5EF4-FFF2-40B4-BE49-F238E27FC236}">
                <a16:creationId xmlns:a16="http://schemas.microsoft.com/office/drawing/2014/main" id="{86AD739C-5B55-4AFA-A8EF-CEE93DC36C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21907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Match P1, P2 and P3 to names / choice / fair sharing.</a:t>
            </a:r>
          </a:p>
        </p:txBody>
      </p:sp>
      <p:sp>
        <p:nvSpPr>
          <p:cNvPr id="9" name="shape-666">
            <a:extLst xmlns:a="http://schemas.openxmlformats.org/drawingml/2006/main">
              <a:ext uri="{FF2B5EF4-FFF2-40B4-BE49-F238E27FC236}">
                <a16:creationId xmlns:a16="http://schemas.microsoft.com/office/drawing/2014/main" id="{2E2D0A51-4747-46B1-8D33-7144B79222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327660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02</a:t>
            </a:r>
          </a:p>
        </p:txBody>
      </p:sp>
      <p:sp>
        <p:nvSpPr>
          <p:cNvPr id="10" name="shape-667">
            <a:extLst xmlns:a="http://schemas.openxmlformats.org/drawingml/2006/main">
              <a:ext uri="{FF2B5EF4-FFF2-40B4-BE49-F238E27FC236}">
                <a16:creationId xmlns:a16="http://schemas.microsoft.com/office/drawing/2014/main" id="{0A94838E-7ADE-4B8C-B888-EB7E53F79C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327660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Choose a scene. Write the action and the value it may support.</a:t>
            </a:r>
          </a:p>
        </p:txBody>
      </p:sp>
      <p:sp>
        <p:nvSpPr>
          <p:cNvPr id="11" name="shape-668">
            <a:extLst xmlns:a="http://schemas.openxmlformats.org/drawingml/2006/main">
              <a:ext uri="{FF2B5EF4-FFF2-40B4-BE49-F238E27FC236}">
                <a16:creationId xmlns:a16="http://schemas.microsoft.com/office/drawing/2014/main" id="{316CCD59-8DD6-4959-AE50-3F389D891C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47700" y="4362450"/>
            <a:ext cx="552450" cy="476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100" b="1">
                <a:solidFill>
                  <a:srgbClr val="748390"/>
                </a:solidFill>
                <a:latin typeface="Arial"/>
                <a:ea typeface="Arial"/>
                <a:cs typeface="Arial"/>
              </a:defRPr>
            </a:pPr>
            <a:r>
              <a:rPr sz="2100" b="1">
                <a:solidFill>
                  <a:srgbClr val="748390"/>
                </a:solidFill>
                <a:latin typeface="Arial"/>
                <a:ea typeface="Arial"/>
                <a:cs typeface="Arial"/>
              </a:rPr>
              <a:t>03</a:t>
            </a:r>
          </a:p>
        </p:txBody>
      </p:sp>
      <p:sp>
        <p:nvSpPr>
          <p:cNvPr id="12" name="shape-669">
            <a:extLst xmlns:a="http://schemas.openxmlformats.org/drawingml/2006/main">
              <a:ext uri="{FF2B5EF4-FFF2-40B4-BE49-F238E27FC236}">
                <a16:creationId xmlns:a16="http://schemas.microsoft.com/office/drawing/2014/main" id="{56A60086-501A-4059-B464-7BD32CD09D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14450" y="4362450"/>
            <a:ext cx="10001250" cy="971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Draft one fair instruction for the fictional workshop, based on a scene.</a:t>
            </a:r>
          </a:p>
        </p:txBody>
      </p:sp>
    </p:spTree>
    <p:extLst>
      <p:ext uri="{BB962C8B-B14F-4D97-AF65-F5344CB8AC3E}">
        <p14:creationId xmlns:p14="http://schemas.microsoft.com/office/powerpoint/2010/main" val="1508528876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0" name="shape-670">
            <a:extLst xmlns:a="http://schemas.openxmlformats.org/drawingml/2006/main">
              <a:ext uri="{FF2B5EF4-FFF2-40B4-BE49-F238E27FC236}">
                <a16:creationId xmlns:a16="http://schemas.microsoft.com/office/drawing/2014/main" id="{113840C9-8925-40B7-A5F8-98203D381D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71">
            <a:extLst xmlns:a="http://schemas.openxmlformats.org/drawingml/2006/main">
              <a:ext uri="{FF2B5EF4-FFF2-40B4-BE49-F238E27FC236}">
                <a16:creationId xmlns:a16="http://schemas.microsoft.com/office/drawing/2014/main" id="{B294C522-6E76-44B2-A8D8-A43A824C90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6</a:t>
            </a:r>
          </a:p>
        </p:txBody>
      </p:sp>
      <p:sp>
        <p:nvSpPr>
          <p:cNvPr id="3" name="shape-672">
            <a:extLst xmlns:a="http://schemas.openxmlformats.org/drawingml/2006/main">
              <a:ext uri="{FF2B5EF4-FFF2-40B4-BE49-F238E27FC236}">
                <a16:creationId xmlns:a16="http://schemas.microsoft.com/office/drawing/2014/main" id="{657C70D9-B3B9-4C49-BEB9-BABEDEF124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Make one useful improvement</a:t>
            </a:r>
          </a:p>
        </p:txBody>
      </p:sp>
      <p:sp>
        <p:nvSpPr>
          <p:cNvPr id="4" name="shape-673">
            <a:extLst xmlns:a="http://schemas.openxmlformats.org/drawingml/2006/main">
              <a:ext uri="{FF2B5EF4-FFF2-40B4-BE49-F238E27FC236}">
                <a16:creationId xmlns:a16="http://schemas.microsoft.com/office/drawing/2014/main" id="{9A5F2381-656E-462E-8C30-704E6979FA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74">
            <a:extLst xmlns:a="http://schemas.openxmlformats.org/drawingml/2006/main">
              <a:ext uri="{FF2B5EF4-FFF2-40B4-BE49-F238E27FC236}">
                <a16:creationId xmlns:a16="http://schemas.microsoft.com/office/drawing/2014/main" id="{E344085F-402E-409C-9B3B-2635DE0B2D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75">
            <a:extLst xmlns:a="http://schemas.openxmlformats.org/drawingml/2006/main">
              <a:ext uri="{FF2B5EF4-FFF2-40B4-BE49-F238E27FC236}">
                <a16:creationId xmlns:a16="http://schemas.microsoft.com/office/drawing/2014/main" id="{2DAA70D8-2C37-4479-9796-9B1E192E88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Improve  ·  5 min  ·  7/8 stages</a:t>
            </a:r>
          </a:p>
        </p:txBody>
      </p:sp>
      <p:sp>
        <p:nvSpPr>
          <p:cNvPr id="7" name="shape-676">
            <a:extLst xmlns:a="http://schemas.openxmlformats.org/drawingml/2006/main">
              <a:ext uri="{FF2B5EF4-FFF2-40B4-BE49-F238E27FC236}">
                <a16:creationId xmlns:a16="http://schemas.microsoft.com/office/drawing/2014/main" id="{CF5CE8EC-20FE-46E2-B634-BE0EB47042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257425"/>
            <a:ext cx="10572750" cy="1257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Check your answer against the source.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925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925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Show the detail you used.</a:t>
            </a:r>
          </a:p>
        </p:txBody>
      </p:sp>
      <p:sp>
        <p:nvSpPr>
          <p:cNvPr id="8" name="shape-677">
            <a:extLst xmlns:a="http://schemas.openxmlformats.org/drawingml/2006/main">
              <a:ext uri="{FF2B5EF4-FFF2-40B4-BE49-F238E27FC236}">
                <a16:creationId xmlns:a16="http://schemas.microsoft.com/office/drawing/2014/main" id="{230BBF0E-5F90-4653-82D2-69C9BCCB25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5325" y="3876675"/>
            <a:ext cx="10448925" cy="10953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47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47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Point to one match. Say or show why it fits.</a:t>
            </a:r>
          </a:p>
        </p:txBody>
      </p:sp>
      <p:sp>
        <p:nvSpPr>
          <p:cNvPr id="9" name="shape-678">
            <a:extLst xmlns:a="http://schemas.openxmlformats.org/drawingml/2006/main">
              <a:ext uri="{FF2B5EF4-FFF2-40B4-BE49-F238E27FC236}">
                <a16:creationId xmlns:a16="http://schemas.microsoft.com/office/drawing/2014/main" id="{31CF2793-9CE6-4262-9718-A49FDEEDF12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343525"/>
            <a:ext cx="10668000" cy="619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0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20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Keep the first attempt visible. Record one change or one question.</a:t>
            </a:r>
          </a:p>
        </p:txBody>
      </p:sp>
    </p:spTree>
    <p:extLst>
      <p:ext uri="{BB962C8B-B14F-4D97-AF65-F5344CB8AC3E}">
        <p14:creationId xmlns:p14="http://schemas.microsoft.com/office/powerpoint/2010/main" val="165562509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F4F5F3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9" name="shape-679">
            <a:extLst xmlns:a="http://schemas.openxmlformats.org/drawingml/2006/main">
              <a:ext uri="{FF2B5EF4-FFF2-40B4-BE49-F238E27FC236}">
                <a16:creationId xmlns:a16="http://schemas.microsoft.com/office/drawing/2014/main" id="{1F7FDD98-3B5E-4290-9B59-5EC3C98BB3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114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3B6F8C"/>
          </a:solidFill>
          <a:ln xmlns:a="http://schemas.openxmlformats.org/drawingml/2006/main" w="0">
            <a:noFill/>
          </a:ln>
        </p:spPr>
      </p:sp>
      <p:sp>
        <p:nvSpPr>
          <p:cNvPr id="2" name="shape-680">
            <a:extLst xmlns:a="http://schemas.openxmlformats.org/drawingml/2006/main">
              <a:ext uri="{FF2B5EF4-FFF2-40B4-BE49-F238E27FC236}">
                <a16:creationId xmlns:a16="http://schemas.microsoft.com/office/drawing/2014/main" id="{DAE68943-2CB4-4F3A-BA64-FDCD23AD7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381000"/>
            <a:ext cx="9429750" cy="3238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650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650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BUILD  /  RE  /  WEEK 6</a:t>
            </a:r>
          </a:p>
        </p:txBody>
      </p:sp>
      <p:sp>
        <p:nvSpPr>
          <p:cNvPr id="3" name="shape-681">
            <a:extLst xmlns:a="http://schemas.openxmlformats.org/drawingml/2006/main">
              <a:ext uri="{FF2B5EF4-FFF2-40B4-BE49-F238E27FC236}">
                <a16:creationId xmlns:a16="http://schemas.microsoft.com/office/drawing/2014/main" id="{DEE0E623-4BE8-4613-B7EA-AC77BCE310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1009650"/>
            <a:ext cx="1095375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4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4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What will you take forward?</a:t>
            </a:r>
          </a:p>
        </p:txBody>
      </p:sp>
      <p:sp>
        <p:nvSpPr>
          <p:cNvPr id="4" name="shape-682">
            <a:extLst xmlns:a="http://schemas.openxmlformats.org/drawingml/2006/main">
              <a:ext uri="{FF2B5EF4-FFF2-40B4-BE49-F238E27FC236}">
                <a16:creationId xmlns:a16="http://schemas.microsoft.com/office/drawing/2014/main" id="{EE83B56C-7C66-4382-AF18-39B5CEB281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143625"/>
            <a:ext cx="1095375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6DFE1"/>
          </a:solidFill>
          <a:ln xmlns:a="http://schemas.openxmlformats.org/drawingml/2006/main" w="0">
            <a:noFill/>
          </a:ln>
        </p:spPr>
      </p:sp>
      <p:sp>
        <p:nvSpPr>
          <p:cNvPr id="5" name="shape-683">
            <a:extLst xmlns:a="http://schemas.openxmlformats.org/drawingml/2006/main">
              <a:ext uri="{FF2B5EF4-FFF2-40B4-BE49-F238E27FC236}">
                <a16:creationId xmlns:a16="http://schemas.microsoft.com/office/drawing/2014/main" id="{8E8FD170-E180-409C-A07A-09CB6E07ED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19125" y="6353175"/>
            <a:ext cx="485775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0">
                <a:solidFill>
                  <a:srgbClr val="566574"/>
                </a:solidFill>
                <a:latin typeface="Arial"/>
                <a:ea typeface="Arial"/>
                <a:cs typeface="Arial"/>
              </a:defRPr>
            </a:pPr>
            <a:r>
              <a:rPr sz="1425" b="0">
                <a:solidFill>
                  <a:srgbClr val="566574"/>
                </a:solidFill>
                <a:latin typeface="Arial"/>
                <a:ea typeface="Arial"/>
                <a:cs typeface="Arial"/>
              </a:rPr>
              <a:t>Learn • Build • Explore</a:t>
            </a:r>
          </a:p>
        </p:txBody>
      </p:sp>
      <p:sp>
        <p:nvSpPr>
          <p:cNvPr id="6" name="shape-684">
            <a:extLst xmlns:a="http://schemas.openxmlformats.org/drawingml/2006/main">
              <a:ext uri="{FF2B5EF4-FFF2-40B4-BE49-F238E27FC236}">
                <a16:creationId xmlns:a16="http://schemas.microsoft.com/office/drawing/2014/main" id="{D76B75FA-04FC-4746-AE24-17D9397E42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162925" y="6353175"/>
            <a:ext cx="3429000" cy="285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1425" b="1">
                <a:solidFill>
                  <a:srgbClr val="3B6F8C"/>
                </a:solidFill>
                <a:latin typeface="Arial"/>
                <a:ea typeface="Arial"/>
                <a:cs typeface="Arial"/>
              </a:defRPr>
            </a:pPr>
            <a:r>
              <a:rPr sz="1425" b="1">
                <a:solidFill>
                  <a:srgbClr val="3B6F8C"/>
                </a:solidFill>
                <a:latin typeface="Arial"/>
                <a:ea typeface="Arial"/>
                <a:cs typeface="Arial"/>
              </a:rPr>
              <a:t>Reflect  ·  3 min  ·  8/8 stages</a:t>
            </a:r>
          </a:p>
        </p:txBody>
      </p:sp>
      <p:sp>
        <p:nvSpPr>
          <p:cNvPr id="7" name="shape-685">
            <a:extLst xmlns:a="http://schemas.openxmlformats.org/drawingml/2006/main">
              <a:ext uri="{FF2B5EF4-FFF2-40B4-BE49-F238E27FC236}">
                <a16:creationId xmlns:a16="http://schemas.microsoft.com/office/drawing/2014/main" id="{03DE65BE-69BF-4AD4-BAE2-777526504E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" y="2276475"/>
            <a:ext cx="106680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3150" b="1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3150" b="1">
                <a:solidFill>
                  <a:srgbClr val="1F2937"/>
                </a:solidFill>
                <a:latin typeface="Arial"/>
                <a:ea typeface="Arial"/>
                <a:cs typeface="Arial"/>
              </a:rPr>
              <a:t>Quietly write, draw or point to one action that may help someone join in.</a:t>
            </a:r>
          </a:p>
        </p:txBody>
      </p:sp>
      <p:sp>
        <p:nvSpPr>
          <p:cNvPr id="8" name="shape-686">
            <a:extLst xmlns:a="http://schemas.openxmlformats.org/drawingml/2006/main">
              <a:ext uri="{FF2B5EF4-FFF2-40B4-BE49-F238E27FC236}">
                <a16:creationId xmlns:a16="http://schemas.microsoft.com/office/drawing/2014/main" id="{1F1E1FFB-FB3C-4827-83A2-3CF2DC7EA8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" y="4457700"/>
            <a:ext cx="10477500" cy="12001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</a:ln>
        </p:spPr>
        <p:txBody>
          <a:bodyPr xmlns:a="http://schemas.openxmlformats.org/drawingml/2006/main" wrap="square" lIns="0" tIns="0" rIns="0" bIns="0" anchor="t">
            <a:noAutofit/>
          </a:bodyPr>
          <a:lstStyle xmlns:a="http://schemas.openxmlformats.org/drawingml/2006/main"/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thing I can explain: ______________</a:t>
            </a:r>
          </a:p>
          <a:p xmlns:a="http://schemas.openxmlformats.org/drawingml/2006/main">
            <a:pPr>
              <a:lnSpc>
                <a:spcPct val="108000"/>
              </a:lnSpc>
              <a:buNone/>
              <a:defRPr sz="2325" b="0">
                <a:solidFill>
                  <a:srgbClr val="1F2937"/>
                </a:solidFill>
                <a:latin typeface="Arial"/>
                <a:ea typeface="Arial"/>
                <a:cs typeface="Arial"/>
              </a:defRPr>
            </a:pPr>
            <a:r>
              <a:rPr sz="2325" b="0">
                <a:solidFill>
                  <a:srgbClr val="1F2937"/>
                </a:solidFill>
                <a:latin typeface="Arial"/>
                <a:ea typeface="Arial"/>
                <a:cs typeface="Arial"/>
              </a:rPr>
              <a:t>One next step or question: ______________</a:t>
            </a:r>
          </a:p>
        </p:txBody>
      </p:sp>
    </p:spTree>
    <p:extLst>
      <p:ext uri="{BB962C8B-B14F-4D97-AF65-F5344CB8AC3E}">
        <p14:creationId xmlns:p14="http://schemas.microsoft.com/office/powerpoint/2010/main" val="1481406224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2026-09-05T19:24:13.0780000Z</dcterms:created>
  <dcterms:modified xsi:type="dcterms:W3CDTF">2026-09-05T19:24:13.0780000Z</dcterms:modified>
</coreProperties>
</file>