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1ec8c0b91bd44088" /><Relationship Type="http://schemas.openxmlformats.org/officeDocument/2006/relationships/extended-properties" Target="/docProps/app.xml" Id="R00cab6303c214412" /><Relationship Type="http://schemas.openxmlformats.org/officeDocument/2006/relationships/officeDocument" Target="/ppt/presentation.xml" Id="Rbdc98ebfb7854fbe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ea3ff91ef0d24c88"/>
  </p:sldMasterIdLst>
  <p:notesMasterIdLst>
    <p:notesMasterId xmlns:r="http://schemas.openxmlformats.org/officeDocument/2006/relationships" r:id="R8e591ff3d14d4412"/>
  </p:notesMasterIdLst>
  <p:sldIdLst>
    <p:sldId xmlns:r="http://schemas.openxmlformats.org/officeDocument/2006/relationships" id="256" r:id="Refcbb67066644238"/>
    <p:sldId xmlns:r="http://schemas.openxmlformats.org/officeDocument/2006/relationships" id="257" r:id="R83f2838daa274761"/>
    <p:sldId xmlns:r="http://schemas.openxmlformats.org/officeDocument/2006/relationships" id="258" r:id="R13fea71059634bc1"/>
    <p:sldId xmlns:r="http://schemas.openxmlformats.org/officeDocument/2006/relationships" id="259" r:id="R00bd554eb9c74d39"/>
    <p:sldId xmlns:r="http://schemas.openxmlformats.org/officeDocument/2006/relationships" id="260" r:id="R28a9c5e9e18d47c1"/>
    <p:sldId xmlns:r="http://schemas.openxmlformats.org/officeDocument/2006/relationships" id="261" r:id="Rf9e1e163981e4b05"/>
    <p:sldId xmlns:r="http://schemas.openxmlformats.org/officeDocument/2006/relationships" id="262" r:id="R007c1f95ec7f495a"/>
    <p:sldId xmlns:r="http://schemas.openxmlformats.org/officeDocument/2006/relationships" id="263" r:id="Rbba2413c60d9497b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dbcee4962bcd43cb" /><Relationship Type="http://schemas.openxmlformats.org/officeDocument/2006/relationships/slideMaster" Target="/ppt/slideMasters/slideMaster1.xml" Id="Rea3ff91ef0d24c88" /><Relationship Type="http://schemas.openxmlformats.org/officeDocument/2006/relationships/notesMaster" Target="/ppt/notesMasters/notesMaster1.xml" Id="R8e591ff3d14d4412" /><Relationship Type="http://schemas.openxmlformats.org/officeDocument/2006/relationships/presProps" Target="/ppt/presProps.xml" Id="R0f391cc5ddd04dec" /><Relationship Type="http://schemas.openxmlformats.org/officeDocument/2006/relationships/tableStyles" Target="/ppt/tableStyles.xml" Id="Rdc4057f495c94863" /><Relationship Type="http://schemas.openxmlformats.org/officeDocument/2006/relationships/slide" Target="/ppt/slides/slide1.xml" Id="Refcbb67066644238" /><Relationship Type="http://schemas.openxmlformats.org/officeDocument/2006/relationships/slide" Target="/ppt/slides/slide2.xml" Id="R83f2838daa274761" /><Relationship Type="http://schemas.openxmlformats.org/officeDocument/2006/relationships/slide" Target="/ppt/slides/slide3.xml" Id="R13fea71059634bc1" /><Relationship Type="http://schemas.openxmlformats.org/officeDocument/2006/relationships/slide" Target="/ppt/slides/slide4.xml" Id="R00bd554eb9c74d39" /><Relationship Type="http://schemas.openxmlformats.org/officeDocument/2006/relationships/slide" Target="/ppt/slides/slide5.xml" Id="R28a9c5e9e18d47c1" /><Relationship Type="http://schemas.openxmlformats.org/officeDocument/2006/relationships/slide" Target="/ppt/slides/slide6.xml" Id="Rf9e1e163981e4b05" /><Relationship Type="http://schemas.openxmlformats.org/officeDocument/2006/relationships/slide" Target="/ppt/slides/slide7.xml" Id="R007c1f95ec7f495a" /><Relationship Type="http://schemas.openxmlformats.org/officeDocument/2006/relationships/slide" Target="/ppt/slides/slide8.xml" Id="Rbba2413c60d9497b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7ea5242d54704a00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20e0c70984b44cc9" /><Relationship Type="http://schemas.openxmlformats.org/officeDocument/2006/relationships/notesMaster" Target="/ppt/notesMasters/notesMaster1.xml" Id="R7a07644fa3cf4373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878b0d7ea6f74fd1" /><Relationship Type="http://schemas.openxmlformats.org/officeDocument/2006/relationships/notesMaster" Target="/ppt/notesMasters/notesMaster1.xml" Id="R5de9e3a8965b4ab3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39cca2a5f9ac4cb0" /><Relationship Type="http://schemas.openxmlformats.org/officeDocument/2006/relationships/notesMaster" Target="/ppt/notesMasters/notesMaster1.xml" Id="R289190fd1f434a5a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7ee4ee9c580f4b93" /><Relationship Type="http://schemas.openxmlformats.org/officeDocument/2006/relationships/notesMaster" Target="/ppt/notesMasters/notesMaster1.xml" Id="R689481cb053b4e9f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ea57e5d8aaf84735" /><Relationship Type="http://schemas.openxmlformats.org/officeDocument/2006/relationships/notesMaster" Target="/ppt/notesMasters/notesMaster1.xml" Id="Ra209e5a69d6f4e32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1c35f97ae2104ab8" /><Relationship Type="http://schemas.openxmlformats.org/officeDocument/2006/relationships/notesMaster" Target="/ppt/notesMasters/notesMaster1.xml" Id="Ref947fe7b42c48e5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9f5d359a8a94436a" /><Relationship Type="http://schemas.openxmlformats.org/officeDocument/2006/relationships/notesMaster" Target="/ppt/notesMasters/notesMaster1.xml" Id="R60374cc8927b46d5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44797c7254574809" /><Relationship Type="http://schemas.openxmlformats.org/officeDocument/2006/relationships/notesMaster" Target="/ppt/notesMasters/notesMaster1.xml" Id="R26df9e9c86bd44c9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11:00–11:40. Arrive: 3 minutes. Total lesson: 40 minutes.</a:t>
            </a:r>
          </a:p>
          <a:p xmlns:a="http://schemas.openxmlformats.org/drawingml/2006/main">
            <a:r>
              <a:t>Outcome: Match community places to what people do there.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A bus stop is a place to wait for a bus.</a:t>
            </a:r>
          </a:p>
          <a:p xmlns:a="http://schemas.openxmlformats.org/drawingml/2006/main">
            <a:r>
              <a:t>Task answers: Library; bus stop; health centre. | Accept a purpose that matches the selected place. | Park, because it offers shared outdoor space.</a:t>
            </a:r>
          </a:p>
          <a:p xmlns:a="http://schemas.openxmlformats.org/drawingml/2006/main">
            <a:r>
              <a:t>Watch for: A place can have several uses. Accept a sensible extra use and ask for the reason.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TEACHING SOURCE: fictional classroom example, not an archival original.</a:t>
            </a:r>
          </a:p>
          <a:p xmlns:a="http://schemas.openxmlformats.org/drawingml/2006/main">
            <a:r>
              <a:t>School curriculum: BUILD Weekly Autumn SOW: Humanities C48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11:00–11:40. Read the source: 5 minutes. Total lesson: 40 minutes.</a:t>
            </a:r>
          </a:p>
          <a:p xmlns:a="http://schemas.openxmlformats.org/drawingml/2006/main">
            <a:r>
              <a:t>Outcome: Match community places to what people do there.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A bus stop is a place to wait for a bus.</a:t>
            </a:r>
          </a:p>
          <a:p xmlns:a="http://schemas.openxmlformats.org/drawingml/2006/main">
            <a:r>
              <a:t>Task answers: Library; bus stop; health centre. | Accept a purpose that matches the selected place. | Park, because it offers shared outdoor space.</a:t>
            </a:r>
          </a:p>
          <a:p xmlns:a="http://schemas.openxmlformats.org/drawingml/2006/main">
            <a:r>
              <a:t>Watch for: A place can have several uses. Accept a sensible extra use and ask for the reason.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TEACHING SOURCE: fictional classroom example, not an archival original.</a:t>
            </a:r>
          </a:p>
          <a:p xmlns:a="http://schemas.openxmlformats.org/drawingml/2006/main">
            <a:r>
              <a:t>School curriculum: BUILD Weekly Autumn SOW: Humanities C48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11:00–11:40. Watch a model: 5 minutes. Total lesson: 40 minutes.</a:t>
            </a:r>
          </a:p>
          <a:p xmlns:a="http://schemas.openxmlformats.org/drawingml/2006/main">
            <a:r>
              <a:t>Outcome: Match community places to what people do there.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A bus stop is a place to wait for a bus.</a:t>
            </a:r>
          </a:p>
          <a:p xmlns:a="http://schemas.openxmlformats.org/drawingml/2006/main">
            <a:r>
              <a:t>Task answers: Library; bus stop; health centre. | Accept a purpose that matches the selected place. | Park, because it offers shared outdoor space.</a:t>
            </a:r>
          </a:p>
          <a:p xmlns:a="http://schemas.openxmlformats.org/drawingml/2006/main">
            <a:r>
              <a:t>Watch for: A place can have several uses. Accept a sensible extra use and ask for the reason.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TEACHING SOURCE: fictional classroom example, not an archival original.</a:t>
            </a:r>
          </a:p>
          <a:p xmlns:a="http://schemas.openxmlformats.org/drawingml/2006/main">
            <a:r>
              <a:t>School curriculum: BUILD Weekly Autumn SOW: Humanities C48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11:00–11:40. Choose: 4 minutes. Total lesson: 40 minutes.</a:t>
            </a:r>
          </a:p>
          <a:p xmlns:a="http://schemas.openxmlformats.org/drawingml/2006/main">
            <a:r>
              <a:t>Outcome: Match community places to what people do there.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A bus stop is a place to wait for a bus.</a:t>
            </a:r>
          </a:p>
          <a:p xmlns:a="http://schemas.openxmlformats.org/drawingml/2006/main">
            <a:r>
              <a:t>Task answers: Library; bus stop; health centre. | Accept a purpose that matches the selected place. | Park, because it offers shared outdoor space.</a:t>
            </a:r>
          </a:p>
          <a:p xmlns:a="http://schemas.openxmlformats.org/drawingml/2006/main">
            <a:r>
              <a:t>Watch for: A place can have several uses. Accept a sensible extra use and ask for the reason.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TEACHING SOURCE: fictional classroom example, not an archival original.</a:t>
            </a:r>
          </a:p>
          <a:p xmlns:a="http://schemas.openxmlformats.org/drawingml/2006/main">
            <a:r>
              <a:t>School curriculum: BUILD Weekly Autumn SOW: Humanities C48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11:00–11:40. Check: 3 minutes. Total lesson: 40 minutes.</a:t>
            </a:r>
          </a:p>
          <a:p xmlns:a="http://schemas.openxmlformats.org/drawingml/2006/main">
            <a:r>
              <a:t>Outcome: Match community places to what people do there.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A bus stop is a place to wait for a bus.</a:t>
            </a:r>
          </a:p>
          <a:p xmlns:a="http://schemas.openxmlformats.org/drawingml/2006/main">
            <a:r>
              <a:t>Task answers: Library; bus stop; health centre. | Accept a purpose that matches the selected place. | Park, because it offers shared outdoor space.</a:t>
            </a:r>
          </a:p>
          <a:p xmlns:a="http://schemas.openxmlformats.org/drawingml/2006/main">
            <a:r>
              <a:t>Watch for: A place can have several uses. Accept a sensible extra use and ask for the reason.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TEACHING SOURCE: fictional classroom example, not an archival original.</a:t>
            </a:r>
          </a:p>
          <a:p xmlns:a="http://schemas.openxmlformats.org/drawingml/2006/main">
            <a:r>
              <a:t>School curriculum: BUILD Weekly Autumn SOW: Humanities C48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11:00–11:40. Your evidence: 12 minutes. Total lesson: 40 minutes.</a:t>
            </a:r>
          </a:p>
          <a:p xmlns:a="http://schemas.openxmlformats.org/drawingml/2006/main">
            <a:r>
              <a:t>Outcome: Match community places to what people do there.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A bus stop is a place to wait for a bus.</a:t>
            </a:r>
          </a:p>
          <a:p xmlns:a="http://schemas.openxmlformats.org/drawingml/2006/main">
            <a:r>
              <a:t>Task answers: Library; bus stop; health centre. | Accept a purpose that matches the selected place. | Park, because it offers shared outdoor space.</a:t>
            </a:r>
          </a:p>
          <a:p xmlns:a="http://schemas.openxmlformats.org/drawingml/2006/main">
            <a:r>
              <a:t>Watch for: A place can have several uses. Accept a sensible extra use and ask for the reason.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TEACHING SOURCE: fictional classroom example, not an archival original.</a:t>
            </a:r>
          </a:p>
          <a:p xmlns:a="http://schemas.openxmlformats.org/drawingml/2006/main">
            <a:r>
              <a:t>School curriculum: BUILD Weekly Autumn SOW: Humanities C48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11:00–11:40. Improve: 5 minutes. Total lesson: 40 minutes.</a:t>
            </a:r>
          </a:p>
          <a:p xmlns:a="http://schemas.openxmlformats.org/drawingml/2006/main">
            <a:r>
              <a:t>Outcome: Match community places to what people do there.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A bus stop is a place to wait for a bus.</a:t>
            </a:r>
          </a:p>
          <a:p xmlns:a="http://schemas.openxmlformats.org/drawingml/2006/main">
            <a:r>
              <a:t>Task answers: Library; bus stop; health centre. | Accept a purpose that matches the selected place. | Park, because it offers shared outdoor space.</a:t>
            </a:r>
          </a:p>
          <a:p xmlns:a="http://schemas.openxmlformats.org/drawingml/2006/main">
            <a:r>
              <a:t>Watch for: A place can have several uses. Accept a sensible extra use and ask for the reason.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TEACHING SOURCE: fictional classroom example, not an archival original.</a:t>
            </a:r>
          </a:p>
          <a:p xmlns:a="http://schemas.openxmlformats.org/drawingml/2006/main">
            <a:r>
              <a:t>School curriculum: BUILD Weekly Autumn SOW: Humanities C48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11:00–11:40. Reflect: 3 minutes. Total lesson: 40 minutes.</a:t>
            </a:r>
          </a:p>
          <a:p xmlns:a="http://schemas.openxmlformats.org/drawingml/2006/main">
            <a:r>
              <a:t>Outcome: Match community places to what people do there.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A bus stop is a place to wait for a bus.</a:t>
            </a:r>
          </a:p>
          <a:p xmlns:a="http://schemas.openxmlformats.org/drawingml/2006/main">
            <a:r>
              <a:t>Task answers: Library; bus stop; health centre. | Accept a purpose that matches the selected place. | Park, because it offers shared outdoor space.</a:t>
            </a:r>
          </a:p>
          <a:p xmlns:a="http://schemas.openxmlformats.org/drawingml/2006/main">
            <a:r>
              <a:t>Watch for: A place can have several uses. Accept a sensible extra use and ask for the reason.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TEACHING SOURCE: fictional classroom example, not an archival original.</a:t>
            </a:r>
          </a:p>
          <a:p xmlns:a="http://schemas.openxmlformats.org/drawingml/2006/main">
            <a:r>
              <a:t>School curriculum: BUILD Weekly Autumn SOW: Humanities C48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6302a461e9014dec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a813d8ce692b46b5" /><Relationship Type="http://schemas.openxmlformats.org/officeDocument/2006/relationships/slideLayout" Target="/ppt/slideLayouts/slideLayout1.xml" Id="Ra2a22e9464ec4c00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a2a22e9464ec4c00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77bb7da51b34211" /><Relationship Type="http://schemas.openxmlformats.org/officeDocument/2006/relationships/image" Target="/ppt/media/image.png" Id="R5398754901fd49c6" /><Relationship Type="http://schemas.openxmlformats.org/officeDocument/2006/relationships/notesSlide" Target="/ppt/notesSlides/notesSlide1.xml" Id="R09db8d33eb4e40fb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07a8b4de7c146fb" /><Relationship Type="http://schemas.openxmlformats.org/officeDocument/2006/relationships/notesSlide" Target="/ppt/notesSlides/notesSlide2.xml" Id="R96d1186182d341fc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eb83be19b5841a0" /><Relationship Type="http://schemas.openxmlformats.org/officeDocument/2006/relationships/notesSlide" Target="/ppt/notesSlides/notesSlide3.xml" Id="Rd4ac80001c6b4387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4586d74eafa4181" /><Relationship Type="http://schemas.openxmlformats.org/officeDocument/2006/relationships/notesSlide" Target="/ppt/notesSlides/notesSlide4.xml" Id="Rff2998ec1f494bdf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b153f29a427453e" /><Relationship Type="http://schemas.openxmlformats.org/officeDocument/2006/relationships/notesSlide" Target="/ppt/notesSlides/notesSlide5.xml" Id="R7201ac60907c43f3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fdcfe7af90d45cb" /><Relationship Type="http://schemas.openxmlformats.org/officeDocument/2006/relationships/notesSlide" Target="/ppt/notesSlides/notesSlide6.xml" Id="R62bb112a789e4f51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c530f6872604866" /><Relationship Type="http://schemas.openxmlformats.org/officeDocument/2006/relationships/notesSlide" Target="/ppt/notesSlides/notesSlide7.xml" Id="Re7a91ba98bda43b7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525c0e495bc4c3b" /><Relationship Type="http://schemas.openxmlformats.org/officeDocument/2006/relationships/notesSlide" Target="/ppt/notesSlides/notesSlide8.xml" Id="Ra42c89662e5147ca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1">
            <a:extLst xmlns:a="http://schemas.openxmlformats.org/drawingml/2006/main">
              <a:ext uri="{FF2B5EF4-FFF2-40B4-BE49-F238E27FC236}">
                <a16:creationId xmlns:a16="http://schemas.microsoft.com/office/drawing/2014/main" id="{5CDCCF41-2CDE-46C4-A986-6A48154CA5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2">
            <a:extLst xmlns:a="http://schemas.openxmlformats.org/drawingml/2006/main">
              <a:ext uri="{FF2B5EF4-FFF2-40B4-BE49-F238E27FC236}">
                <a16:creationId xmlns:a16="http://schemas.microsoft.com/office/drawing/2014/main" id="{C949CA90-6956-439E-997B-8B9D59C6BB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HUMANITIES  /  WEEK 3</a:t>
            </a:r>
          </a:p>
        </p:txBody>
      </p:sp>
      <p:sp>
        <p:nvSpPr>
          <p:cNvPr id="3" name="shape-3">
            <a:extLst xmlns:a="http://schemas.openxmlformats.org/drawingml/2006/main">
              <a:ext uri="{FF2B5EF4-FFF2-40B4-BE49-F238E27FC236}">
                <a16:creationId xmlns:a16="http://schemas.microsoft.com/office/drawing/2014/main" id="{14EA79FF-FF03-4353-8209-7128DEBC35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45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45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Places and their jobs</a:t>
            </a:r>
          </a:p>
        </p:txBody>
      </p:sp>
      <p:sp>
        <p:nvSpPr>
          <p:cNvPr id="4" name="shape-4">
            <a:extLst xmlns:a="http://schemas.openxmlformats.org/drawingml/2006/main">
              <a:ext uri="{FF2B5EF4-FFF2-40B4-BE49-F238E27FC236}">
                <a16:creationId xmlns:a16="http://schemas.microsoft.com/office/drawing/2014/main" id="{228E1C99-227F-49E3-B9EA-B7A2782B4F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5">
            <a:extLst xmlns:a="http://schemas.openxmlformats.org/drawingml/2006/main">
              <a:ext uri="{FF2B5EF4-FFF2-40B4-BE49-F238E27FC236}">
                <a16:creationId xmlns:a16="http://schemas.microsoft.com/office/drawing/2014/main" id="{26B6A46E-16CE-4E3D-B681-C1F62860AA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6">
            <a:extLst xmlns:a="http://schemas.openxmlformats.org/drawingml/2006/main">
              <a:ext uri="{FF2B5EF4-FFF2-40B4-BE49-F238E27FC236}">
                <a16:creationId xmlns:a16="http://schemas.microsoft.com/office/drawing/2014/main" id="{897BD6B4-7808-4E75-A426-41F54AC94C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Arrive  ·  3 min  ·  1/8 stages</a:t>
            </a:r>
          </a:p>
        </p:txBody>
      </p:sp>
      <p:sp>
        <p:nvSpPr>
          <p:cNvPr id="7" name="shape-7">
            <a:extLst xmlns:a="http://schemas.openxmlformats.org/drawingml/2006/main">
              <a:ext uri="{FF2B5EF4-FFF2-40B4-BE49-F238E27FC236}">
                <a16:creationId xmlns:a16="http://schemas.microsoft.com/office/drawing/2014/main" id="{27F6DD29-BAA1-4F80-AEA7-797E08824A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628900"/>
            <a:ext cx="7734300" cy="1600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Match community places to what people do there.</a:t>
            </a:r>
          </a:p>
        </p:txBody>
      </p:sp>
      <p:sp>
        <p:nvSpPr>
          <p:cNvPr id="8" name="shape-8">
            <a:extLst xmlns:a="http://schemas.openxmlformats.org/drawingml/2006/main">
              <a:ext uri="{FF2B5EF4-FFF2-40B4-BE49-F238E27FC236}">
                <a16:creationId xmlns:a16="http://schemas.microsoft.com/office/drawing/2014/main" id="{0FF44E0F-2BD0-4515-A505-F16BF4E11F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695825"/>
            <a:ext cx="828675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Think, point, speak, draw or write.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You may pass or ask for a quiet start.</a:t>
            </a:r>
          </a:p>
        </p:txBody>
      </p:sp>
      <p:pic>
        <p:nvPicPr>
          <p:cNvPr id="1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5398754901fd49c6"/>
          <a:stretch xmlns:a="http://schemas.openxmlformats.org/drawingml/2006/main"/>
        </p:blipFill>
        <p:spPr>
          <a:xfrm xmlns:a="http://schemas.openxmlformats.org/drawingml/2006/main">
            <a:off x="9525000" y="2809875"/>
            <a:ext cx="1562100" cy="1562100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326723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shape-9">
            <a:extLst xmlns:a="http://schemas.openxmlformats.org/drawingml/2006/main">
              <a:ext uri="{FF2B5EF4-FFF2-40B4-BE49-F238E27FC236}">
                <a16:creationId xmlns:a16="http://schemas.microsoft.com/office/drawing/2014/main" id="{E94A4675-9E2A-4309-99A2-A1F7FB85B8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10">
            <a:extLst xmlns:a="http://schemas.openxmlformats.org/drawingml/2006/main">
              <a:ext uri="{FF2B5EF4-FFF2-40B4-BE49-F238E27FC236}">
                <a16:creationId xmlns:a16="http://schemas.microsoft.com/office/drawing/2014/main" id="{4855B4AD-D208-452E-8C31-BD54504A23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HUMANITIES  /  WEEK 3</a:t>
            </a:r>
          </a:p>
        </p:txBody>
      </p:sp>
      <p:sp>
        <p:nvSpPr>
          <p:cNvPr id="3" name="shape-11">
            <a:extLst xmlns:a="http://schemas.openxmlformats.org/drawingml/2006/main">
              <a:ext uri="{FF2B5EF4-FFF2-40B4-BE49-F238E27FC236}">
                <a16:creationId xmlns:a16="http://schemas.microsoft.com/office/drawing/2014/main" id="{AFA65947-B821-4469-982C-2B229D8B8C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Read the source</a:t>
            </a:r>
          </a:p>
        </p:txBody>
      </p:sp>
      <p:sp>
        <p:nvSpPr>
          <p:cNvPr id="4" name="shape-12">
            <a:extLst xmlns:a="http://schemas.openxmlformats.org/drawingml/2006/main">
              <a:ext uri="{FF2B5EF4-FFF2-40B4-BE49-F238E27FC236}">
                <a16:creationId xmlns:a16="http://schemas.microsoft.com/office/drawing/2014/main" id="{75283844-4FFF-4A9F-8AE4-2B6ED1475A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13">
            <a:extLst xmlns:a="http://schemas.openxmlformats.org/drawingml/2006/main">
              <a:ext uri="{FF2B5EF4-FFF2-40B4-BE49-F238E27FC236}">
                <a16:creationId xmlns:a16="http://schemas.microsoft.com/office/drawing/2014/main" id="{C49371BE-14EF-460F-82B2-3F715E50FB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14">
            <a:extLst xmlns:a="http://schemas.openxmlformats.org/drawingml/2006/main">
              <a:ext uri="{FF2B5EF4-FFF2-40B4-BE49-F238E27FC236}">
                <a16:creationId xmlns:a16="http://schemas.microsoft.com/office/drawing/2014/main" id="{4F5824D5-9572-4EBA-9A0F-3933795E3E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Read the source  ·  5 min  ·  2/8 stages</a:t>
            </a:r>
          </a:p>
        </p:txBody>
      </p:sp>
      <p:sp>
        <p:nvSpPr>
          <p:cNvPr id="7" name="shape-15">
            <a:extLst xmlns:a="http://schemas.openxmlformats.org/drawingml/2006/main">
              <a:ext uri="{FF2B5EF4-FFF2-40B4-BE49-F238E27FC236}">
                <a16:creationId xmlns:a16="http://schemas.microsoft.com/office/drawing/2014/main" id="{B7CC3D80-7E67-4642-A198-82131BAE1E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2047875"/>
            <a:ext cx="10810875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7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CONSTRUCTED TEACHING SOURCE: fictional classroom example, not an archival original.</a:t>
            </a:r>
          </a:p>
        </p:txBody>
      </p:sp>
      <p:sp>
        <p:nvSpPr>
          <p:cNvPr id="8" name="shape-16">
            <a:extLst xmlns:a="http://schemas.openxmlformats.org/drawingml/2006/main">
              <a:ext uri="{FF2B5EF4-FFF2-40B4-BE49-F238E27FC236}">
                <a16:creationId xmlns:a16="http://schemas.microsoft.com/office/drawing/2014/main" id="{83965E9D-8585-4833-A56A-2D9C3854AE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8765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17">
            <a:extLst xmlns:a="http://schemas.openxmlformats.org/drawingml/2006/main">
              <a:ext uri="{FF2B5EF4-FFF2-40B4-BE49-F238E27FC236}">
                <a16:creationId xmlns:a16="http://schemas.microsoft.com/office/drawing/2014/main" id="{A4425FEC-7C6D-4612-8362-0C418273EF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87655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A. Library: borrow books and use information.</a:t>
            </a:r>
          </a:p>
        </p:txBody>
      </p:sp>
      <p:sp>
        <p:nvSpPr>
          <p:cNvPr id="10" name="shape-18">
            <a:extLst xmlns:a="http://schemas.openxmlformats.org/drawingml/2006/main">
              <a:ext uri="{FF2B5EF4-FFF2-40B4-BE49-F238E27FC236}">
                <a16:creationId xmlns:a16="http://schemas.microsoft.com/office/drawing/2014/main" id="{B31FD939-9A29-4691-B075-0E86D14562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576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19">
            <a:extLst xmlns:a="http://schemas.openxmlformats.org/drawingml/2006/main">
              <a:ext uri="{FF2B5EF4-FFF2-40B4-BE49-F238E27FC236}">
                <a16:creationId xmlns:a16="http://schemas.microsoft.com/office/drawing/2014/main" id="{7C243E16-1EA7-433B-B3FB-A89F3496BE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65760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B. Health centre: meet a health professional.</a:t>
            </a:r>
          </a:p>
        </p:txBody>
      </p:sp>
      <p:sp>
        <p:nvSpPr>
          <p:cNvPr id="12" name="shape-20">
            <a:extLst xmlns:a="http://schemas.openxmlformats.org/drawingml/2006/main">
              <a:ext uri="{FF2B5EF4-FFF2-40B4-BE49-F238E27FC236}">
                <a16:creationId xmlns:a16="http://schemas.microsoft.com/office/drawing/2014/main" id="{735A2C97-0C88-44D0-9589-C73FA6C731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4386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21">
            <a:extLst xmlns:a="http://schemas.openxmlformats.org/drawingml/2006/main">
              <a:ext uri="{FF2B5EF4-FFF2-40B4-BE49-F238E27FC236}">
                <a16:creationId xmlns:a16="http://schemas.microsoft.com/office/drawing/2014/main" id="{E3E9165F-4217-4787-A8B3-8A714936CA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43865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C. Bus stop: wait for a bus.</a:t>
            </a:r>
          </a:p>
        </p:txBody>
      </p:sp>
      <p:sp>
        <p:nvSpPr>
          <p:cNvPr id="14" name="shape-22">
            <a:extLst xmlns:a="http://schemas.openxmlformats.org/drawingml/2006/main">
              <a:ext uri="{FF2B5EF4-FFF2-40B4-BE49-F238E27FC236}">
                <a16:creationId xmlns:a16="http://schemas.microsoft.com/office/drawing/2014/main" id="{B693FB4A-156D-4486-9307-1235D00F55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2197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15" name="shape-23">
            <a:extLst xmlns:a="http://schemas.openxmlformats.org/drawingml/2006/main">
              <a:ext uri="{FF2B5EF4-FFF2-40B4-BE49-F238E27FC236}">
                <a16:creationId xmlns:a16="http://schemas.microsoft.com/office/drawing/2014/main" id="{07186634-DEC8-4787-AC05-39918D83D7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521970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D. Park: use shared outdoor space.</a:t>
            </a:r>
          </a:p>
        </p:txBody>
      </p:sp>
    </p:spTree>
    <p:extLst>
      <p:ext uri="{BB962C8B-B14F-4D97-AF65-F5344CB8AC3E}">
        <p14:creationId xmlns:p14="http://schemas.microsoft.com/office/powerpoint/2010/main" val="27271330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shape-24">
            <a:extLst xmlns:a="http://schemas.openxmlformats.org/drawingml/2006/main">
              <a:ext uri="{FF2B5EF4-FFF2-40B4-BE49-F238E27FC236}">
                <a16:creationId xmlns:a16="http://schemas.microsoft.com/office/drawing/2014/main" id="{CFC3ED26-BD46-483E-8173-FA1BA99494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25">
            <a:extLst xmlns:a="http://schemas.openxmlformats.org/drawingml/2006/main">
              <a:ext uri="{FF2B5EF4-FFF2-40B4-BE49-F238E27FC236}">
                <a16:creationId xmlns:a16="http://schemas.microsoft.com/office/drawing/2014/main" id="{F3C45699-CA24-4971-A024-C72091025A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HUMANITIES  /  WEEK 3</a:t>
            </a:r>
          </a:p>
        </p:txBody>
      </p:sp>
      <p:sp>
        <p:nvSpPr>
          <p:cNvPr id="3" name="shape-26">
            <a:extLst xmlns:a="http://schemas.openxmlformats.org/drawingml/2006/main">
              <a:ext uri="{FF2B5EF4-FFF2-40B4-BE49-F238E27FC236}">
                <a16:creationId xmlns:a16="http://schemas.microsoft.com/office/drawing/2014/main" id="{F58BD6A4-7B0F-4DD3-8FF5-AACC1D63B0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Watch the reasoning</a:t>
            </a:r>
          </a:p>
        </p:txBody>
      </p:sp>
      <p:sp>
        <p:nvSpPr>
          <p:cNvPr id="4" name="shape-27">
            <a:extLst xmlns:a="http://schemas.openxmlformats.org/drawingml/2006/main">
              <a:ext uri="{FF2B5EF4-FFF2-40B4-BE49-F238E27FC236}">
                <a16:creationId xmlns:a16="http://schemas.microsoft.com/office/drawing/2014/main" id="{411F3899-0D40-4E81-98A0-12ECE73AE3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28">
            <a:extLst xmlns:a="http://schemas.openxmlformats.org/drawingml/2006/main">
              <a:ext uri="{FF2B5EF4-FFF2-40B4-BE49-F238E27FC236}">
                <a16:creationId xmlns:a16="http://schemas.microsoft.com/office/drawing/2014/main" id="{B364561F-BA72-4721-BD8F-D9E0D810D9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29">
            <a:extLst xmlns:a="http://schemas.openxmlformats.org/drawingml/2006/main">
              <a:ext uri="{FF2B5EF4-FFF2-40B4-BE49-F238E27FC236}">
                <a16:creationId xmlns:a16="http://schemas.microsoft.com/office/drawing/2014/main" id="{95DD3670-F2C5-4B31-B01C-88DC6AEBA3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Watch a model  ·  5 min  ·  3/8 stages</a:t>
            </a:r>
          </a:p>
        </p:txBody>
      </p:sp>
      <p:sp>
        <p:nvSpPr>
          <p:cNvPr id="7" name="shape-30">
            <a:extLst xmlns:a="http://schemas.openxmlformats.org/drawingml/2006/main">
              <a:ext uri="{FF2B5EF4-FFF2-40B4-BE49-F238E27FC236}">
                <a16:creationId xmlns:a16="http://schemas.microsoft.com/office/drawing/2014/main" id="{49CEE4A5-B398-47C3-B70B-B6B46CF190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812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hape-31">
            <a:extLst xmlns:a="http://schemas.openxmlformats.org/drawingml/2006/main">
              <a:ext uri="{FF2B5EF4-FFF2-40B4-BE49-F238E27FC236}">
                <a16:creationId xmlns:a16="http://schemas.microsoft.com/office/drawing/2014/main" id="{03561D2E-EBEE-436F-9106-2E0BB1D4C2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381250"/>
            <a:ext cx="10001250" cy="1171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I need a book. I choose A, the library.</a:t>
            </a:r>
          </a:p>
        </p:txBody>
      </p:sp>
      <p:sp>
        <p:nvSpPr>
          <p:cNvPr id="9" name="shape-32">
            <a:extLst xmlns:a="http://schemas.openxmlformats.org/drawingml/2006/main">
              <a:ext uri="{FF2B5EF4-FFF2-40B4-BE49-F238E27FC236}">
                <a16:creationId xmlns:a16="http://schemas.microsoft.com/office/drawing/2014/main" id="{FF647D07-E759-40E5-A66A-5DC025F5F1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6712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shape-33">
            <a:extLst xmlns:a="http://schemas.openxmlformats.org/drawingml/2006/main">
              <a:ext uri="{FF2B5EF4-FFF2-40B4-BE49-F238E27FC236}">
                <a16:creationId xmlns:a16="http://schemas.microsoft.com/office/drawing/2014/main" id="{A70E0486-71D3-42CE-97E6-5B7F39E69C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667125"/>
            <a:ext cx="10001250" cy="1171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The place matches the job: borrowing a book.</a:t>
            </a:r>
          </a:p>
        </p:txBody>
      </p:sp>
      <p:sp>
        <p:nvSpPr>
          <p:cNvPr id="11" name="shape-34">
            <a:extLst xmlns:a="http://schemas.openxmlformats.org/drawingml/2006/main">
              <a:ext uri="{FF2B5EF4-FFF2-40B4-BE49-F238E27FC236}">
                <a16:creationId xmlns:a16="http://schemas.microsoft.com/office/drawing/2014/main" id="{4984CB73-7811-4E59-B8F0-83572EA9D4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23975" y="5286375"/>
            <a:ext cx="100012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Point to the detail that supports the answer.</a:t>
            </a:r>
          </a:p>
        </p:txBody>
      </p:sp>
    </p:spTree>
    <p:extLst>
      <p:ext uri="{BB962C8B-B14F-4D97-AF65-F5344CB8AC3E}">
        <p14:creationId xmlns:p14="http://schemas.microsoft.com/office/powerpoint/2010/main" val="865544480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shape-35">
            <a:extLst xmlns:a="http://schemas.openxmlformats.org/drawingml/2006/main">
              <a:ext uri="{FF2B5EF4-FFF2-40B4-BE49-F238E27FC236}">
                <a16:creationId xmlns:a16="http://schemas.microsoft.com/office/drawing/2014/main" id="{3EA50FD9-5510-4A87-82AD-6B6AFE3AC3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36">
            <a:extLst xmlns:a="http://schemas.openxmlformats.org/drawingml/2006/main">
              <a:ext uri="{FF2B5EF4-FFF2-40B4-BE49-F238E27FC236}">
                <a16:creationId xmlns:a16="http://schemas.microsoft.com/office/drawing/2014/main" id="{5F5BFF62-A51B-4B71-A1AC-72ADE7B912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HUMANITIES  /  WEEK 3</a:t>
            </a:r>
          </a:p>
        </p:txBody>
      </p:sp>
      <p:sp>
        <p:nvSpPr>
          <p:cNvPr id="3" name="shape-37">
            <a:extLst xmlns:a="http://schemas.openxmlformats.org/drawingml/2006/main">
              <a:ext uri="{FF2B5EF4-FFF2-40B4-BE49-F238E27FC236}">
                <a16:creationId xmlns:a16="http://schemas.microsoft.com/office/drawing/2014/main" id="{1487793E-CB93-438D-856A-0379526EC6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Make a decision</a:t>
            </a:r>
          </a:p>
        </p:txBody>
      </p:sp>
      <p:sp>
        <p:nvSpPr>
          <p:cNvPr id="4" name="shape-38">
            <a:extLst xmlns:a="http://schemas.openxmlformats.org/drawingml/2006/main">
              <a:ext uri="{FF2B5EF4-FFF2-40B4-BE49-F238E27FC236}">
                <a16:creationId xmlns:a16="http://schemas.microsoft.com/office/drawing/2014/main" id="{664EF8A3-7FD3-4CEA-B41F-6C0E37E8DB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39">
            <a:extLst xmlns:a="http://schemas.openxmlformats.org/drawingml/2006/main">
              <a:ext uri="{FF2B5EF4-FFF2-40B4-BE49-F238E27FC236}">
                <a16:creationId xmlns:a16="http://schemas.microsoft.com/office/drawing/2014/main" id="{44BF2513-92D1-435D-9C34-806A0CBE5C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40">
            <a:extLst xmlns:a="http://schemas.openxmlformats.org/drawingml/2006/main">
              <a:ext uri="{FF2B5EF4-FFF2-40B4-BE49-F238E27FC236}">
                <a16:creationId xmlns:a16="http://schemas.microsoft.com/office/drawing/2014/main" id="{6FACAA73-3EB1-4358-8729-8521D66867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Choose  ·  4 min  ·  4/8 stages</a:t>
            </a:r>
          </a:p>
        </p:txBody>
      </p:sp>
      <p:sp>
        <p:nvSpPr>
          <p:cNvPr id="7" name="shape-41">
            <a:extLst xmlns:a="http://schemas.openxmlformats.org/drawingml/2006/main">
              <a:ext uri="{FF2B5EF4-FFF2-40B4-BE49-F238E27FC236}">
                <a16:creationId xmlns:a16="http://schemas.microsoft.com/office/drawing/2014/main" id="{382BE456-DC49-4D5B-A459-E091C9A5A2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143125"/>
            <a:ext cx="10763250" cy="1028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6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6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Which place matches: wait for a bus?</a:t>
            </a:r>
          </a:p>
        </p:txBody>
      </p:sp>
      <p:sp>
        <p:nvSpPr>
          <p:cNvPr id="8" name="shape-42">
            <a:extLst xmlns:a="http://schemas.openxmlformats.org/drawingml/2006/main">
              <a:ext uri="{FF2B5EF4-FFF2-40B4-BE49-F238E27FC236}">
                <a16:creationId xmlns:a16="http://schemas.microsoft.com/office/drawing/2014/main" id="{9AA20375-D51B-4518-B0D2-D7B74F5422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3718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43">
            <a:extLst xmlns:a="http://schemas.openxmlformats.org/drawingml/2006/main">
              <a:ext uri="{FF2B5EF4-FFF2-40B4-BE49-F238E27FC236}">
                <a16:creationId xmlns:a16="http://schemas.microsoft.com/office/drawing/2014/main" id="{3D2562BF-2084-4475-8CBF-4F3B9C9305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371850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A. Library</a:t>
            </a:r>
          </a:p>
        </p:txBody>
      </p:sp>
      <p:sp>
        <p:nvSpPr>
          <p:cNvPr id="10" name="shape-44">
            <a:extLst xmlns:a="http://schemas.openxmlformats.org/drawingml/2006/main">
              <a:ext uri="{FF2B5EF4-FFF2-40B4-BE49-F238E27FC236}">
                <a16:creationId xmlns:a16="http://schemas.microsoft.com/office/drawing/2014/main" id="{23BA1526-1A1F-4776-A0BE-68228B5FA3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10527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45">
            <a:extLst xmlns:a="http://schemas.openxmlformats.org/drawingml/2006/main">
              <a:ext uri="{FF2B5EF4-FFF2-40B4-BE49-F238E27FC236}">
                <a16:creationId xmlns:a16="http://schemas.microsoft.com/office/drawing/2014/main" id="{1E6927F5-D158-4E61-A61F-989838F7D6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105275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B. Bus stop</a:t>
            </a:r>
          </a:p>
        </p:txBody>
      </p:sp>
      <p:sp>
        <p:nvSpPr>
          <p:cNvPr id="12" name="shape-46">
            <a:extLst xmlns:a="http://schemas.openxmlformats.org/drawingml/2006/main">
              <a:ext uri="{FF2B5EF4-FFF2-40B4-BE49-F238E27FC236}">
                <a16:creationId xmlns:a16="http://schemas.microsoft.com/office/drawing/2014/main" id="{F2EE06CC-9B6E-425A-9573-51F28AB8B3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8387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47">
            <a:extLst xmlns:a="http://schemas.openxmlformats.org/drawingml/2006/main">
              <a:ext uri="{FF2B5EF4-FFF2-40B4-BE49-F238E27FC236}">
                <a16:creationId xmlns:a16="http://schemas.microsoft.com/office/drawing/2014/main" id="{8AA62AB5-C4CA-4CD6-92A8-754D9C2D0A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838700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C. Health centre</a:t>
            </a:r>
          </a:p>
        </p:txBody>
      </p:sp>
      <p:sp>
        <p:nvSpPr>
          <p:cNvPr id="14" name="shape-48">
            <a:extLst xmlns:a="http://schemas.openxmlformats.org/drawingml/2006/main">
              <a:ext uri="{FF2B5EF4-FFF2-40B4-BE49-F238E27FC236}">
                <a16:creationId xmlns:a16="http://schemas.microsoft.com/office/drawing/2014/main" id="{652770C6-EF59-4AFF-A7F7-2690CA8DEF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5695950"/>
            <a:ext cx="10477500" cy="3524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87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Choose first. Give a reason before checking.</a:t>
            </a:r>
          </a:p>
        </p:txBody>
      </p:sp>
    </p:spTree>
    <p:extLst>
      <p:ext uri="{BB962C8B-B14F-4D97-AF65-F5344CB8AC3E}">
        <p14:creationId xmlns:p14="http://schemas.microsoft.com/office/powerpoint/2010/main" val="1741094059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49">
            <a:extLst xmlns:a="http://schemas.openxmlformats.org/drawingml/2006/main">
              <a:ext uri="{FF2B5EF4-FFF2-40B4-BE49-F238E27FC236}">
                <a16:creationId xmlns:a16="http://schemas.microsoft.com/office/drawing/2014/main" id="{CDDAB310-119D-455C-A982-3E84749D49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50">
            <a:extLst xmlns:a="http://schemas.openxmlformats.org/drawingml/2006/main">
              <a:ext uri="{FF2B5EF4-FFF2-40B4-BE49-F238E27FC236}">
                <a16:creationId xmlns:a16="http://schemas.microsoft.com/office/drawing/2014/main" id="{8108B5CE-F873-4BF6-9F33-A0E70C6271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HUMANITIES  /  WEEK 3</a:t>
            </a:r>
          </a:p>
        </p:txBody>
      </p:sp>
      <p:sp>
        <p:nvSpPr>
          <p:cNvPr id="3" name="shape-51">
            <a:extLst xmlns:a="http://schemas.openxmlformats.org/drawingml/2006/main">
              <a:ext uri="{FF2B5EF4-FFF2-40B4-BE49-F238E27FC236}">
                <a16:creationId xmlns:a16="http://schemas.microsoft.com/office/drawing/2014/main" id="{59530B9A-ED5C-48BD-857E-DE7F4C7D9F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Check the deciding clue</a:t>
            </a:r>
          </a:p>
        </p:txBody>
      </p:sp>
      <p:sp>
        <p:nvSpPr>
          <p:cNvPr id="4" name="shape-52">
            <a:extLst xmlns:a="http://schemas.openxmlformats.org/drawingml/2006/main">
              <a:ext uri="{FF2B5EF4-FFF2-40B4-BE49-F238E27FC236}">
                <a16:creationId xmlns:a16="http://schemas.microsoft.com/office/drawing/2014/main" id="{CA24AFDD-ADFA-4D73-8126-1427B522E7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53">
            <a:extLst xmlns:a="http://schemas.openxmlformats.org/drawingml/2006/main">
              <a:ext uri="{FF2B5EF4-FFF2-40B4-BE49-F238E27FC236}">
                <a16:creationId xmlns:a16="http://schemas.microsoft.com/office/drawing/2014/main" id="{FEADEF5E-1BD3-42A7-8EA2-9E97B2597F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54">
            <a:extLst xmlns:a="http://schemas.openxmlformats.org/drawingml/2006/main">
              <a:ext uri="{FF2B5EF4-FFF2-40B4-BE49-F238E27FC236}">
                <a16:creationId xmlns:a16="http://schemas.microsoft.com/office/drawing/2014/main" id="{18771E1B-8843-4D47-8630-96853B402D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Check  ·  3 min  ·  5/8 stages</a:t>
            </a:r>
          </a:p>
        </p:txBody>
      </p:sp>
      <p:sp>
        <p:nvSpPr>
          <p:cNvPr id="7" name="shape-55">
            <a:extLst xmlns:a="http://schemas.openxmlformats.org/drawingml/2006/main">
              <a:ext uri="{FF2B5EF4-FFF2-40B4-BE49-F238E27FC236}">
                <a16:creationId xmlns:a16="http://schemas.microsoft.com/office/drawing/2014/main" id="{C9DA1BFB-5FE5-4E6D-8AC9-B658A87C8C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2181225"/>
            <a:ext cx="1143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570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570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</a:t>
            </a:r>
          </a:p>
        </p:txBody>
      </p:sp>
      <p:sp>
        <p:nvSpPr>
          <p:cNvPr id="8" name="shape-56">
            <a:extLst xmlns:a="http://schemas.openxmlformats.org/drawingml/2006/main">
              <a:ext uri="{FF2B5EF4-FFF2-40B4-BE49-F238E27FC236}">
                <a16:creationId xmlns:a16="http://schemas.microsoft.com/office/drawing/2014/main" id="{FB2CBB80-0A42-4080-BB65-21AAD00C1B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38375" y="2295525"/>
            <a:ext cx="8743950" cy="1828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0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0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A bus stop is a place to wait for a bus.</a:t>
            </a:r>
          </a:p>
        </p:txBody>
      </p:sp>
      <p:sp>
        <p:nvSpPr>
          <p:cNvPr id="9" name="shape-57">
            <a:extLst xmlns:a="http://schemas.openxmlformats.org/drawingml/2006/main">
              <a:ext uri="{FF2B5EF4-FFF2-40B4-BE49-F238E27FC236}">
                <a16:creationId xmlns:a16="http://schemas.microsoft.com/office/drawing/2014/main" id="{5BFFA1CA-F5B5-45A3-A1F3-4C622F1934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4953000"/>
            <a:ext cx="10467975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7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Keep your first choice. If you change it, say what changed your mind.</a:t>
            </a:r>
          </a:p>
        </p:txBody>
      </p:sp>
    </p:spTree>
    <p:extLst>
      <p:ext uri="{BB962C8B-B14F-4D97-AF65-F5344CB8AC3E}">
        <p14:creationId xmlns:p14="http://schemas.microsoft.com/office/powerpoint/2010/main" val="658196966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3" name="shape-58">
            <a:extLst xmlns:a="http://schemas.openxmlformats.org/drawingml/2006/main">
              <a:ext uri="{FF2B5EF4-FFF2-40B4-BE49-F238E27FC236}">
                <a16:creationId xmlns:a16="http://schemas.microsoft.com/office/drawing/2014/main" id="{14CFCC73-0D6F-47DA-B83D-B0DB4BE833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59">
            <a:extLst xmlns:a="http://schemas.openxmlformats.org/drawingml/2006/main">
              <a:ext uri="{FF2B5EF4-FFF2-40B4-BE49-F238E27FC236}">
                <a16:creationId xmlns:a16="http://schemas.microsoft.com/office/drawing/2014/main" id="{6B851EF6-3879-494D-867D-7BAF648626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HUMANITIES  /  WEEK 3</a:t>
            </a:r>
          </a:p>
        </p:txBody>
      </p:sp>
      <p:sp>
        <p:nvSpPr>
          <p:cNvPr id="3" name="shape-60">
            <a:extLst xmlns:a="http://schemas.openxmlformats.org/drawingml/2006/main">
              <a:ext uri="{FF2B5EF4-FFF2-40B4-BE49-F238E27FC236}">
                <a16:creationId xmlns:a16="http://schemas.microsoft.com/office/drawing/2014/main" id="{BD6FE1BA-6830-476F-BF03-386D7FDDFB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Your independent evidence</a:t>
            </a:r>
          </a:p>
        </p:txBody>
      </p:sp>
      <p:sp>
        <p:nvSpPr>
          <p:cNvPr id="4" name="shape-61">
            <a:extLst xmlns:a="http://schemas.openxmlformats.org/drawingml/2006/main">
              <a:ext uri="{FF2B5EF4-FFF2-40B4-BE49-F238E27FC236}">
                <a16:creationId xmlns:a16="http://schemas.microsoft.com/office/drawing/2014/main" id="{09F5212B-CAC0-4871-83E3-8FAE1DBD04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62">
            <a:extLst xmlns:a="http://schemas.openxmlformats.org/drawingml/2006/main">
              <a:ext uri="{FF2B5EF4-FFF2-40B4-BE49-F238E27FC236}">
                <a16:creationId xmlns:a16="http://schemas.microsoft.com/office/drawing/2014/main" id="{729B0B4B-DBF0-461F-8E22-ED5293CD82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63">
            <a:extLst xmlns:a="http://schemas.openxmlformats.org/drawingml/2006/main">
              <a:ext uri="{FF2B5EF4-FFF2-40B4-BE49-F238E27FC236}">
                <a16:creationId xmlns:a16="http://schemas.microsoft.com/office/drawing/2014/main" id="{62EA4EF2-F3D6-49B1-8C89-9F288E2915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Your evidence  ·  12 min  ·  6/8 stages</a:t>
            </a:r>
          </a:p>
        </p:txBody>
      </p:sp>
      <p:sp>
        <p:nvSpPr>
          <p:cNvPr id="7" name="shape-64">
            <a:extLst xmlns:a="http://schemas.openxmlformats.org/drawingml/2006/main">
              <a:ext uri="{FF2B5EF4-FFF2-40B4-BE49-F238E27FC236}">
                <a16:creationId xmlns:a16="http://schemas.microsoft.com/office/drawing/2014/main" id="{34A1D204-4CAF-461D-AF9D-AC190EEC1F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1907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hape-65">
            <a:extLst xmlns:a="http://schemas.openxmlformats.org/drawingml/2006/main">
              <a:ext uri="{FF2B5EF4-FFF2-40B4-BE49-F238E27FC236}">
                <a16:creationId xmlns:a16="http://schemas.microsoft.com/office/drawing/2014/main" id="{E585CC10-46D6-41F4-9CEA-392DEF5A7B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19075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Match: borrow a book; wait for a bus; meet a nurse.</a:t>
            </a:r>
          </a:p>
        </p:txBody>
      </p:sp>
      <p:sp>
        <p:nvSpPr>
          <p:cNvPr id="9" name="shape-66">
            <a:extLst xmlns:a="http://schemas.openxmlformats.org/drawingml/2006/main">
              <a:ext uri="{FF2B5EF4-FFF2-40B4-BE49-F238E27FC236}">
                <a16:creationId xmlns:a16="http://schemas.microsoft.com/office/drawing/2014/main" id="{2B341056-0597-4166-8C3D-B6822BA3C2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2766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shape-67">
            <a:extLst xmlns:a="http://schemas.openxmlformats.org/drawingml/2006/main">
              <a:ext uri="{FF2B5EF4-FFF2-40B4-BE49-F238E27FC236}">
                <a16:creationId xmlns:a16="http://schemas.microsoft.com/office/drawing/2014/main" id="{D67A926C-183B-4795-9688-102C01FDA6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27660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Choose one place. Complete: People go here to ___.</a:t>
            </a:r>
          </a:p>
        </p:txBody>
      </p:sp>
      <p:sp>
        <p:nvSpPr>
          <p:cNvPr id="11" name="shape-68">
            <a:extLst xmlns:a="http://schemas.openxmlformats.org/drawingml/2006/main">
              <a:ext uri="{FF2B5EF4-FFF2-40B4-BE49-F238E27FC236}">
                <a16:creationId xmlns:a16="http://schemas.microsoft.com/office/drawing/2014/main" id="{41ED3E5F-7C99-46BC-A399-A45D020C98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3624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2" name="shape-69">
            <a:extLst xmlns:a="http://schemas.openxmlformats.org/drawingml/2006/main">
              <a:ext uri="{FF2B5EF4-FFF2-40B4-BE49-F238E27FC236}">
                <a16:creationId xmlns:a16="http://schemas.microsoft.com/office/drawing/2014/main" id="{2C6FBDA8-C415-4AB5-A57D-F955FE1B24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36245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 visitor wants outdoor space. Choose a place and say why.</a:t>
            </a:r>
          </a:p>
        </p:txBody>
      </p:sp>
    </p:spTree>
    <p:extLst>
      <p:ext uri="{BB962C8B-B14F-4D97-AF65-F5344CB8AC3E}">
        <p14:creationId xmlns:p14="http://schemas.microsoft.com/office/powerpoint/2010/main" val="882960616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70">
            <a:extLst xmlns:a="http://schemas.openxmlformats.org/drawingml/2006/main">
              <a:ext uri="{FF2B5EF4-FFF2-40B4-BE49-F238E27FC236}">
                <a16:creationId xmlns:a16="http://schemas.microsoft.com/office/drawing/2014/main" id="{22045A08-383E-44CD-8642-421A8004B3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71">
            <a:extLst xmlns:a="http://schemas.openxmlformats.org/drawingml/2006/main">
              <a:ext uri="{FF2B5EF4-FFF2-40B4-BE49-F238E27FC236}">
                <a16:creationId xmlns:a16="http://schemas.microsoft.com/office/drawing/2014/main" id="{2E942A92-A69B-40CB-AE9E-8362DB8920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HUMANITIES  /  WEEK 3</a:t>
            </a:r>
          </a:p>
        </p:txBody>
      </p:sp>
      <p:sp>
        <p:nvSpPr>
          <p:cNvPr id="3" name="shape-72">
            <a:extLst xmlns:a="http://schemas.openxmlformats.org/drawingml/2006/main">
              <a:ext uri="{FF2B5EF4-FFF2-40B4-BE49-F238E27FC236}">
                <a16:creationId xmlns:a16="http://schemas.microsoft.com/office/drawing/2014/main" id="{DC486374-F79F-4439-A983-802A7CD0D3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Make one useful improvement</a:t>
            </a:r>
          </a:p>
        </p:txBody>
      </p:sp>
      <p:sp>
        <p:nvSpPr>
          <p:cNvPr id="4" name="shape-73">
            <a:extLst xmlns:a="http://schemas.openxmlformats.org/drawingml/2006/main">
              <a:ext uri="{FF2B5EF4-FFF2-40B4-BE49-F238E27FC236}">
                <a16:creationId xmlns:a16="http://schemas.microsoft.com/office/drawing/2014/main" id="{505BD858-AF69-4940-B8D5-0AFE1271EE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74">
            <a:extLst xmlns:a="http://schemas.openxmlformats.org/drawingml/2006/main">
              <a:ext uri="{FF2B5EF4-FFF2-40B4-BE49-F238E27FC236}">
                <a16:creationId xmlns:a16="http://schemas.microsoft.com/office/drawing/2014/main" id="{C5869848-6057-44BB-BF6B-8DE9E78AE2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75">
            <a:extLst xmlns:a="http://schemas.openxmlformats.org/drawingml/2006/main">
              <a:ext uri="{FF2B5EF4-FFF2-40B4-BE49-F238E27FC236}">
                <a16:creationId xmlns:a16="http://schemas.microsoft.com/office/drawing/2014/main" id="{45883622-55CC-4792-9F21-16C63E842A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Improve  ·  5 min  ·  7/8 stages</a:t>
            </a:r>
          </a:p>
        </p:txBody>
      </p:sp>
      <p:sp>
        <p:nvSpPr>
          <p:cNvPr id="7" name="shape-76">
            <a:extLst xmlns:a="http://schemas.openxmlformats.org/drawingml/2006/main">
              <a:ext uri="{FF2B5EF4-FFF2-40B4-BE49-F238E27FC236}">
                <a16:creationId xmlns:a16="http://schemas.microsoft.com/office/drawing/2014/main" id="{E36E28A8-6AA5-4762-B3EF-82DAFF343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57425"/>
            <a:ext cx="10572750" cy="1257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9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Check your answer against the source.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9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Show the detail you used.</a:t>
            </a:r>
          </a:p>
        </p:txBody>
      </p:sp>
      <p:sp>
        <p:nvSpPr>
          <p:cNvPr id="8" name="shape-77">
            <a:extLst xmlns:a="http://schemas.openxmlformats.org/drawingml/2006/main">
              <a:ext uri="{FF2B5EF4-FFF2-40B4-BE49-F238E27FC236}">
                <a16:creationId xmlns:a16="http://schemas.microsoft.com/office/drawing/2014/main" id="{4742C5A6-633E-43F0-A602-A70CD0947B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5325" y="3876675"/>
            <a:ext cx="10448925" cy="1095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4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4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Point to one match. Say or show why it fits.</a:t>
            </a:r>
          </a:p>
        </p:txBody>
      </p:sp>
      <p:sp>
        <p:nvSpPr>
          <p:cNvPr id="9" name="shape-78">
            <a:extLst xmlns:a="http://schemas.openxmlformats.org/drawingml/2006/main">
              <a:ext uri="{FF2B5EF4-FFF2-40B4-BE49-F238E27FC236}">
                <a16:creationId xmlns:a16="http://schemas.microsoft.com/office/drawing/2014/main" id="{A43AE5ED-6C82-4073-B513-320C6C6BC6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343525"/>
            <a:ext cx="1066800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0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Keep the first attempt visible. Record one change or one question.</a:t>
            </a:r>
          </a:p>
        </p:txBody>
      </p:sp>
    </p:spTree>
    <p:extLst>
      <p:ext uri="{BB962C8B-B14F-4D97-AF65-F5344CB8AC3E}">
        <p14:creationId xmlns:p14="http://schemas.microsoft.com/office/powerpoint/2010/main" val="1875381751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shape-79">
            <a:extLst xmlns:a="http://schemas.openxmlformats.org/drawingml/2006/main">
              <a:ext uri="{FF2B5EF4-FFF2-40B4-BE49-F238E27FC236}">
                <a16:creationId xmlns:a16="http://schemas.microsoft.com/office/drawing/2014/main" id="{4773FFC2-0D82-4615-B427-7C5640F3CF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80">
            <a:extLst xmlns:a="http://schemas.openxmlformats.org/drawingml/2006/main">
              <a:ext uri="{FF2B5EF4-FFF2-40B4-BE49-F238E27FC236}">
                <a16:creationId xmlns:a16="http://schemas.microsoft.com/office/drawing/2014/main" id="{2A36F9CA-EBC9-4544-854E-A120796376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HUMANITIES  /  WEEK 3</a:t>
            </a:r>
          </a:p>
        </p:txBody>
      </p:sp>
      <p:sp>
        <p:nvSpPr>
          <p:cNvPr id="3" name="shape-81">
            <a:extLst xmlns:a="http://schemas.openxmlformats.org/drawingml/2006/main">
              <a:ext uri="{FF2B5EF4-FFF2-40B4-BE49-F238E27FC236}">
                <a16:creationId xmlns:a16="http://schemas.microsoft.com/office/drawing/2014/main" id="{41633571-EEE4-4959-A677-59EDD64DA3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What will you take forward?</a:t>
            </a:r>
          </a:p>
        </p:txBody>
      </p:sp>
      <p:sp>
        <p:nvSpPr>
          <p:cNvPr id="4" name="shape-82">
            <a:extLst xmlns:a="http://schemas.openxmlformats.org/drawingml/2006/main">
              <a:ext uri="{FF2B5EF4-FFF2-40B4-BE49-F238E27FC236}">
                <a16:creationId xmlns:a16="http://schemas.microsoft.com/office/drawing/2014/main" id="{7FC5F423-BEF5-4C00-8180-88914168F2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83">
            <a:extLst xmlns:a="http://schemas.openxmlformats.org/drawingml/2006/main">
              <a:ext uri="{FF2B5EF4-FFF2-40B4-BE49-F238E27FC236}">
                <a16:creationId xmlns:a16="http://schemas.microsoft.com/office/drawing/2014/main" id="{F8051C1F-A188-4C90-945A-7882F76627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84">
            <a:extLst xmlns:a="http://schemas.openxmlformats.org/drawingml/2006/main">
              <a:ext uri="{FF2B5EF4-FFF2-40B4-BE49-F238E27FC236}">
                <a16:creationId xmlns:a16="http://schemas.microsoft.com/office/drawing/2014/main" id="{60123C23-0DE1-48D5-AC46-EA944F6601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Reflect  ·  3 min  ·  8/8 stages</a:t>
            </a:r>
          </a:p>
        </p:txBody>
      </p:sp>
      <p:sp>
        <p:nvSpPr>
          <p:cNvPr id="7" name="shape-85">
            <a:extLst xmlns:a="http://schemas.openxmlformats.org/drawingml/2006/main">
              <a:ext uri="{FF2B5EF4-FFF2-40B4-BE49-F238E27FC236}">
                <a16:creationId xmlns:a16="http://schemas.microsoft.com/office/drawing/2014/main" id="{373C61E3-D312-4F18-976B-A757F2DD05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276475"/>
            <a:ext cx="106680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1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1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Name one place and its job.</a:t>
            </a:r>
          </a:p>
        </p:txBody>
      </p:sp>
      <p:sp>
        <p:nvSpPr>
          <p:cNvPr id="8" name="shape-86">
            <a:extLst xmlns:a="http://schemas.openxmlformats.org/drawingml/2006/main">
              <a:ext uri="{FF2B5EF4-FFF2-40B4-BE49-F238E27FC236}">
                <a16:creationId xmlns:a16="http://schemas.microsoft.com/office/drawing/2014/main" id="{D71F8BDB-2F79-4B01-AC7C-E74BD3E20C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4457700"/>
            <a:ext cx="10477500" cy="1200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thing I can explain: ______________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next step or question: 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476705798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2026-09-05T19:24:08.1140000Z</dcterms:created>
  <dcterms:modified xsi:type="dcterms:W3CDTF">2026-09-05T19:24:08.1140000Z</dcterms:modified>
</coreProperties>
</file>