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3711bf4eea994a2c" /><Relationship Type="http://schemas.openxmlformats.org/officeDocument/2006/relationships/extended-properties" Target="/docProps/app.xml" Id="Rca75ccf4d022456a" /><Relationship Type="http://schemas.openxmlformats.org/officeDocument/2006/relationships/officeDocument" Target="/ppt/presentation.xml" Id="R1b12509157ac4d86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e74a83fd0bbd4880"/>
  </p:sldMasterIdLst>
  <p:notesMasterIdLst>
    <p:notesMasterId xmlns:r="http://schemas.openxmlformats.org/officeDocument/2006/relationships" r:id="Rb7c641f010d14517"/>
  </p:notesMasterIdLst>
  <p:sldIdLst>
    <p:sldId xmlns:r="http://schemas.openxmlformats.org/officeDocument/2006/relationships" id="256" r:id="R1e8181b0512840ff"/>
    <p:sldId xmlns:r="http://schemas.openxmlformats.org/officeDocument/2006/relationships" id="257" r:id="Rad17ca5fbfa646b2"/>
    <p:sldId xmlns:r="http://schemas.openxmlformats.org/officeDocument/2006/relationships" id="258" r:id="Rc1e8f6b7992541fc"/>
    <p:sldId xmlns:r="http://schemas.openxmlformats.org/officeDocument/2006/relationships" id="259" r:id="Rbc3ba16eca3b468d"/>
    <p:sldId xmlns:r="http://schemas.openxmlformats.org/officeDocument/2006/relationships" id="260" r:id="R3e7a6450535d4424"/>
    <p:sldId xmlns:r="http://schemas.openxmlformats.org/officeDocument/2006/relationships" id="261" r:id="R76cc1ba77d644332"/>
    <p:sldId xmlns:r="http://schemas.openxmlformats.org/officeDocument/2006/relationships" id="262" r:id="R0fb1b0b4a0aa4dfd"/>
    <p:sldId xmlns:r="http://schemas.openxmlformats.org/officeDocument/2006/relationships" id="263" r:id="R7808c4b0187e463f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684c2b3a70b54d16" /><Relationship Type="http://schemas.openxmlformats.org/officeDocument/2006/relationships/slideMaster" Target="/ppt/slideMasters/slideMaster1.xml" Id="Re74a83fd0bbd4880" /><Relationship Type="http://schemas.openxmlformats.org/officeDocument/2006/relationships/notesMaster" Target="/ppt/notesMasters/notesMaster1.xml" Id="Rb7c641f010d14517" /><Relationship Type="http://schemas.openxmlformats.org/officeDocument/2006/relationships/presProps" Target="/ppt/presProps.xml" Id="R890b063228a94d25" /><Relationship Type="http://schemas.openxmlformats.org/officeDocument/2006/relationships/tableStyles" Target="/ppt/tableStyles.xml" Id="Rf987b869d68f4575" /><Relationship Type="http://schemas.openxmlformats.org/officeDocument/2006/relationships/slide" Target="/ppt/slides/slide1.xml" Id="R1e8181b0512840ff" /><Relationship Type="http://schemas.openxmlformats.org/officeDocument/2006/relationships/slide" Target="/ppt/slides/slide2.xml" Id="Rad17ca5fbfa646b2" /><Relationship Type="http://schemas.openxmlformats.org/officeDocument/2006/relationships/slide" Target="/ppt/slides/slide3.xml" Id="Rc1e8f6b7992541fc" /><Relationship Type="http://schemas.openxmlformats.org/officeDocument/2006/relationships/slide" Target="/ppt/slides/slide4.xml" Id="Rbc3ba16eca3b468d" /><Relationship Type="http://schemas.openxmlformats.org/officeDocument/2006/relationships/slide" Target="/ppt/slides/slide5.xml" Id="R3e7a6450535d4424" /><Relationship Type="http://schemas.openxmlformats.org/officeDocument/2006/relationships/slide" Target="/ppt/slides/slide6.xml" Id="R76cc1ba77d644332" /><Relationship Type="http://schemas.openxmlformats.org/officeDocument/2006/relationships/slide" Target="/ppt/slides/slide7.xml" Id="R0fb1b0b4a0aa4dfd" /><Relationship Type="http://schemas.openxmlformats.org/officeDocument/2006/relationships/slide" Target="/ppt/slides/slide8.xml" Id="R7808c4b0187e463f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5c6a088533114671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e56a682d4ff84933" /><Relationship Type="http://schemas.openxmlformats.org/officeDocument/2006/relationships/notesMaster" Target="/ppt/notesMasters/notesMaster1.xml" Id="R1bcc6b7ed0f24ee2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52ea18daaab7441e" /><Relationship Type="http://schemas.openxmlformats.org/officeDocument/2006/relationships/notesMaster" Target="/ppt/notesMasters/notesMaster1.xml" Id="Rfde1dde86817413d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724948cbb6ec4292" /><Relationship Type="http://schemas.openxmlformats.org/officeDocument/2006/relationships/notesMaster" Target="/ppt/notesMasters/notesMaster1.xml" Id="R31f46b959bda492f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64b3e231039f43d9" /><Relationship Type="http://schemas.openxmlformats.org/officeDocument/2006/relationships/notesMaster" Target="/ppt/notesMasters/notesMaster1.xml" Id="R9f5da796bc9a4922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8939c16ffbd2453e" /><Relationship Type="http://schemas.openxmlformats.org/officeDocument/2006/relationships/notesMaster" Target="/ppt/notesMasters/notesMaster1.xml" Id="R32eb3fe25996411a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1f36cdec311a4130" /><Relationship Type="http://schemas.openxmlformats.org/officeDocument/2006/relationships/notesMaster" Target="/ppt/notesMasters/notesMaster1.xml" Id="R8c76cffe73ad4f96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ef653de94a7f4f76" /><Relationship Type="http://schemas.openxmlformats.org/officeDocument/2006/relationships/notesMaster" Target="/ppt/notesMasters/notesMaster1.xml" Id="R98c4c205777341ce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12c99bd680174334" /><Relationship Type="http://schemas.openxmlformats.org/officeDocument/2006/relationships/notesMaster" Target="/ppt/notesMasters/notesMaster1.xml" Id="R6b30cd60f0b84fd3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11:00–11:40. Arrive: 3 minutes. Total lesson: 40 minutes.</a:t>
            </a:r>
          </a:p>
          <a:p xmlns:a="http://schemas.openxmlformats.org/drawingml/2006/main">
            <a:r>
              <a:t>Outcome: Use two dated records to spot change and continuity.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A. Both dated records include a library. Neither records opinions.</a:t>
            </a:r>
          </a:p>
          <a:p xmlns:a="http://schemas.openxmlformats.org/drawingml/2006/main">
            <a:r>
              <a:t>Task answers: 1980, then 2026. | Change: shop became cafe. Stayed: library or bus stop. | No. They describe places, not everyone's opinions.</a:t>
            </a:r>
          </a:p>
          <a:p xmlns:a="http://schemas.openxmlformats.org/drawingml/2006/main">
            <a:r>
              <a:t>Watch for: Do not infer what people felt from a building or a date. Optional approved local photographs extend the exact photo-comparison outcome.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TEACHING RECORDS: fictional Oak Street; dates are for comparing before and after.</a:t>
            </a:r>
          </a:p>
          <a:p xmlns:a="http://schemas.openxmlformats.org/drawingml/2006/main">
            <a:r>
              <a:t>School curriculum: BUILD Weekly Autumn SOW: Humanities C49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11:00–11:40. Read the source: 5 minutes. Total lesson: 40 minutes.</a:t>
            </a:r>
          </a:p>
          <a:p xmlns:a="http://schemas.openxmlformats.org/drawingml/2006/main">
            <a:r>
              <a:t>Outcome: Use two dated records to spot change and continuity.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A. Both dated records include a library. Neither records opinions.</a:t>
            </a:r>
          </a:p>
          <a:p xmlns:a="http://schemas.openxmlformats.org/drawingml/2006/main">
            <a:r>
              <a:t>Task answers: 1980, then 2026. | Change: shop became cafe. Stayed: library or bus stop. | No. They describe places, not everyone's opinions.</a:t>
            </a:r>
          </a:p>
          <a:p xmlns:a="http://schemas.openxmlformats.org/drawingml/2006/main">
            <a:r>
              <a:t>Watch for: Do not infer what people felt from a building or a date. Optional approved local photographs extend the exact photo-comparison outcome.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TEACHING RECORDS: fictional Oak Street; dates are for comparing before and after.</a:t>
            </a:r>
          </a:p>
          <a:p xmlns:a="http://schemas.openxmlformats.org/drawingml/2006/main">
            <a:r>
              <a:t>School curriculum: BUILD Weekly Autumn SOW: Humanities C49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11:00–11:40. Watch a model: 5 minutes. Total lesson: 40 minutes.</a:t>
            </a:r>
          </a:p>
          <a:p xmlns:a="http://schemas.openxmlformats.org/drawingml/2006/main">
            <a:r>
              <a:t>Outcome: Use two dated records to spot change and continuity.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A. Both dated records include a library. Neither records opinions.</a:t>
            </a:r>
          </a:p>
          <a:p xmlns:a="http://schemas.openxmlformats.org/drawingml/2006/main">
            <a:r>
              <a:t>Task answers: 1980, then 2026. | Change: shop became cafe. Stayed: library or bus stop. | No. They describe places, not everyone's opinions.</a:t>
            </a:r>
          </a:p>
          <a:p xmlns:a="http://schemas.openxmlformats.org/drawingml/2006/main">
            <a:r>
              <a:t>Watch for: Do not infer what people felt from a building or a date. Optional approved local photographs extend the exact photo-comparison outcome.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TEACHING RECORDS: fictional Oak Street; dates are for comparing before and after.</a:t>
            </a:r>
          </a:p>
          <a:p xmlns:a="http://schemas.openxmlformats.org/drawingml/2006/main">
            <a:r>
              <a:t>School curriculum: BUILD Weekly Autumn SOW: Humanities C49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11:00–11:40. Choose: 4 minutes. Total lesson: 40 minutes.</a:t>
            </a:r>
          </a:p>
          <a:p xmlns:a="http://schemas.openxmlformats.org/drawingml/2006/main">
            <a:r>
              <a:t>Outcome: Use two dated records to spot change and continuity.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A. Both dated records include a library. Neither records opinions.</a:t>
            </a:r>
          </a:p>
          <a:p xmlns:a="http://schemas.openxmlformats.org/drawingml/2006/main">
            <a:r>
              <a:t>Task answers: 1980, then 2026. | Change: shop became cafe. Stayed: library or bus stop. | No. They describe places, not everyone's opinions.</a:t>
            </a:r>
          </a:p>
          <a:p xmlns:a="http://schemas.openxmlformats.org/drawingml/2006/main">
            <a:r>
              <a:t>Watch for: Do not infer what people felt from a building or a date. Optional approved local photographs extend the exact photo-comparison outcome.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TEACHING RECORDS: fictional Oak Street; dates are for comparing before and after.</a:t>
            </a:r>
          </a:p>
          <a:p xmlns:a="http://schemas.openxmlformats.org/drawingml/2006/main">
            <a:r>
              <a:t>School curriculum: BUILD Weekly Autumn SOW: Humanities C49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11:00–11:40. Check: 3 minutes. Total lesson: 40 minutes.</a:t>
            </a:r>
          </a:p>
          <a:p xmlns:a="http://schemas.openxmlformats.org/drawingml/2006/main">
            <a:r>
              <a:t>Outcome: Use two dated records to spot change and continuity.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A. Both dated records include a library. Neither records opinions.</a:t>
            </a:r>
          </a:p>
          <a:p xmlns:a="http://schemas.openxmlformats.org/drawingml/2006/main">
            <a:r>
              <a:t>Task answers: 1980, then 2026. | Change: shop became cafe. Stayed: library or bus stop. | No. They describe places, not everyone's opinions.</a:t>
            </a:r>
          </a:p>
          <a:p xmlns:a="http://schemas.openxmlformats.org/drawingml/2006/main">
            <a:r>
              <a:t>Watch for: Do not infer what people felt from a building or a date. Optional approved local photographs extend the exact photo-comparison outcome.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TEACHING RECORDS: fictional Oak Street; dates are for comparing before and after.</a:t>
            </a:r>
          </a:p>
          <a:p xmlns:a="http://schemas.openxmlformats.org/drawingml/2006/main">
            <a:r>
              <a:t>School curriculum: BUILD Weekly Autumn SOW: Humanities C49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11:00–11:40. Your evidence: 12 minutes. Total lesson: 40 minutes.</a:t>
            </a:r>
          </a:p>
          <a:p xmlns:a="http://schemas.openxmlformats.org/drawingml/2006/main">
            <a:r>
              <a:t>Outcome: Use two dated records to spot change and continuity.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A. Both dated records include a library. Neither records opinions.</a:t>
            </a:r>
          </a:p>
          <a:p xmlns:a="http://schemas.openxmlformats.org/drawingml/2006/main">
            <a:r>
              <a:t>Task answers: 1980, then 2026. | Change: shop became cafe. Stayed: library or bus stop. | No. They describe places, not everyone's opinions.</a:t>
            </a:r>
          </a:p>
          <a:p xmlns:a="http://schemas.openxmlformats.org/drawingml/2006/main">
            <a:r>
              <a:t>Watch for: Do not infer what people felt from a building or a date. Optional approved local photographs extend the exact photo-comparison outcome.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TEACHING RECORDS: fictional Oak Street; dates are for comparing before and after.</a:t>
            </a:r>
          </a:p>
          <a:p xmlns:a="http://schemas.openxmlformats.org/drawingml/2006/main">
            <a:r>
              <a:t>School curriculum: BUILD Weekly Autumn SOW: Humanities C49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11:00–11:40. Improve: 5 minutes. Total lesson: 40 minutes.</a:t>
            </a:r>
          </a:p>
          <a:p xmlns:a="http://schemas.openxmlformats.org/drawingml/2006/main">
            <a:r>
              <a:t>Outcome: Use two dated records to spot change and continuity.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A. Both dated records include a library. Neither records opinions.</a:t>
            </a:r>
          </a:p>
          <a:p xmlns:a="http://schemas.openxmlformats.org/drawingml/2006/main">
            <a:r>
              <a:t>Task answers: 1980, then 2026. | Change: shop became cafe. Stayed: library or bus stop. | No. They describe places, not everyone's opinions.</a:t>
            </a:r>
          </a:p>
          <a:p xmlns:a="http://schemas.openxmlformats.org/drawingml/2006/main">
            <a:r>
              <a:t>Watch for: Do not infer what people felt from a building or a date. Optional approved local photographs extend the exact photo-comparison outcome.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TEACHING RECORDS: fictional Oak Street; dates are for comparing before and after.</a:t>
            </a:r>
          </a:p>
          <a:p xmlns:a="http://schemas.openxmlformats.org/drawingml/2006/main">
            <a:r>
              <a:t>School curriculum: BUILD Weekly Autumn SOW: Humanities C49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11:00–11:40. Reflect: 3 minutes. Total lesson: 40 minutes.</a:t>
            </a:r>
          </a:p>
          <a:p xmlns:a="http://schemas.openxmlformats.org/drawingml/2006/main">
            <a:r>
              <a:t>Outcome: Use two dated records to spot change and continuity.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A. Both dated records include a library. Neither records opinions.</a:t>
            </a:r>
          </a:p>
          <a:p xmlns:a="http://schemas.openxmlformats.org/drawingml/2006/main">
            <a:r>
              <a:t>Task answers: 1980, then 2026. | Change: shop became cafe. Stayed: library or bus stop. | No. They describe places, not everyone's opinions.</a:t>
            </a:r>
          </a:p>
          <a:p xmlns:a="http://schemas.openxmlformats.org/drawingml/2006/main">
            <a:r>
              <a:t>Watch for: Do not infer what people felt from a building or a date. Optional approved local photographs extend the exact photo-comparison outcome.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TEACHING RECORDS: fictional Oak Street; dates are for comparing before and after.</a:t>
            </a:r>
          </a:p>
          <a:p xmlns:a="http://schemas.openxmlformats.org/drawingml/2006/main">
            <a:r>
              <a:t>School curriculum: BUILD Weekly Autumn SOW: Humanities C49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21d331ab6ab54acb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cfb75b0e8c794ef1" /><Relationship Type="http://schemas.openxmlformats.org/officeDocument/2006/relationships/slideLayout" Target="/ppt/slideLayouts/slideLayout1.xml" Id="Re87b0e95aedb405f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e87b0e95aedb405f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9589b60cfb04bae" /><Relationship Type="http://schemas.openxmlformats.org/officeDocument/2006/relationships/image" Target="/ppt/media/image.png" Id="R063a50b6826447ab" /><Relationship Type="http://schemas.openxmlformats.org/officeDocument/2006/relationships/notesSlide" Target="/ppt/notesSlides/notesSlide1.xml" Id="Rb80d067d514b4245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5c97e2997ce453c" /><Relationship Type="http://schemas.openxmlformats.org/officeDocument/2006/relationships/notesSlide" Target="/ppt/notesSlides/notesSlide2.xml" Id="R044a814ad4a84226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cf398bb32964294" /><Relationship Type="http://schemas.openxmlformats.org/officeDocument/2006/relationships/notesSlide" Target="/ppt/notesSlides/notesSlide3.xml" Id="R0b42b0803d2e4e23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edff5609d884ab3" /><Relationship Type="http://schemas.openxmlformats.org/officeDocument/2006/relationships/notesSlide" Target="/ppt/notesSlides/notesSlide4.xml" Id="Rb76226e5ae984e26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8b8fe92a8e34808" /><Relationship Type="http://schemas.openxmlformats.org/officeDocument/2006/relationships/notesSlide" Target="/ppt/notesSlides/notesSlide5.xml" Id="R08c4dc83c94c4881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e8e0213207240fe" /><Relationship Type="http://schemas.openxmlformats.org/officeDocument/2006/relationships/notesSlide" Target="/ppt/notesSlides/notesSlide6.xml" Id="R98f6d4101e134079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8975fce808b413f" /><Relationship Type="http://schemas.openxmlformats.org/officeDocument/2006/relationships/notesSlide" Target="/ppt/notesSlides/notesSlide7.xml" Id="Re7e63a22f51a44c4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573e8879ebb49d5" /><Relationship Type="http://schemas.openxmlformats.org/officeDocument/2006/relationships/notesSlide" Target="/ppt/notesSlides/notesSlide8.xml" Id="R788ef6a94a034790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1">
            <a:extLst xmlns:a="http://schemas.openxmlformats.org/drawingml/2006/main">
              <a:ext uri="{FF2B5EF4-FFF2-40B4-BE49-F238E27FC236}">
                <a16:creationId xmlns:a16="http://schemas.microsoft.com/office/drawing/2014/main" id="{401563FD-2D39-40B0-AEA8-DB6A39F407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2">
            <a:extLst xmlns:a="http://schemas.openxmlformats.org/drawingml/2006/main">
              <a:ext uri="{FF2B5EF4-FFF2-40B4-BE49-F238E27FC236}">
                <a16:creationId xmlns:a16="http://schemas.microsoft.com/office/drawing/2014/main" id="{894D0715-944C-4CE2-9234-05C7EA8090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HUMANITIES  /  WEEK 4</a:t>
            </a:r>
          </a:p>
        </p:txBody>
      </p:sp>
      <p:sp>
        <p:nvSpPr>
          <p:cNvPr id="3" name="shape-3">
            <a:extLst xmlns:a="http://schemas.openxmlformats.org/drawingml/2006/main">
              <a:ext uri="{FF2B5EF4-FFF2-40B4-BE49-F238E27FC236}">
                <a16:creationId xmlns:a16="http://schemas.microsoft.com/office/drawing/2014/main" id="{FD80FE13-3F98-474A-AA99-D0A9C60A4A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45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45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Then and now</a:t>
            </a:r>
          </a:p>
        </p:txBody>
      </p:sp>
      <p:sp>
        <p:nvSpPr>
          <p:cNvPr id="4" name="shape-4">
            <a:extLst xmlns:a="http://schemas.openxmlformats.org/drawingml/2006/main">
              <a:ext uri="{FF2B5EF4-FFF2-40B4-BE49-F238E27FC236}">
                <a16:creationId xmlns:a16="http://schemas.microsoft.com/office/drawing/2014/main" id="{A17250B3-5C67-46D1-80AC-069C18A31A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5">
            <a:extLst xmlns:a="http://schemas.openxmlformats.org/drawingml/2006/main">
              <a:ext uri="{FF2B5EF4-FFF2-40B4-BE49-F238E27FC236}">
                <a16:creationId xmlns:a16="http://schemas.microsoft.com/office/drawing/2014/main" id="{4F241DE5-D0D8-487F-AB5A-E6BE86204B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6">
            <a:extLst xmlns:a="http://schemas.openxmlformats.org/drawingml/2006/main">
              <a:ext uri="{FF2B5EF4-FFF2-40B4-BE49-F238E27FC236}">
                <a16:creationId xmlns:a16="http://schemas.microsoft.com/office/drawing/2014/main" id="{6B3D5A07-9028-4FC2-A447-28B701C4D4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Arrive  ·  3 min  ·  1/8 stages</a:t>
            </a:r>
          </a:p>
        </p:txBody>
      </p:sp>
      <p:sp>
        <p:nvSpPr>
          <p:cNvPr id="7" name="shape-7">
            <a:extLst xmlns:a="http://schemas.openxmlformats.org/drawingml/2006/main">
              <a:ext uri="{FF2B5EF4-FFF2-40B4-BE49-F238E27FC236}">
                <a16:creationId xmlns:a16="http://schemas.microsoft.com/office/drawing/2014/main" id="{04396F19-A95E-4116-85C8-9997948A0E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628900"/>
            <a:ext cx="7734300" cy="1600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Use two dated records to spot change and continuity.</a:t>
            </a:r>
          </a:p>
        </p:txBody>
      </p:sp>
      <p:sp>
        <p:nvSpPr>
          <p:cNvPr id="8" name="shape-8">
            <a:extLst xmlns:a="http://schemas.openxmlformats.org/drawingml/2006/main">
              <a:ext uri="{FF2B5EF4-FFF2-40B4-BE49-F238E27FC236}">
                <a16:creationId xmlns:a16="http://schemas.microsoft.com/office/drawing/2014/main" id="{BDE87033-D333-405F-837B-F53DC483AD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695825"/>
            <a:ext cx="828675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Think, point, speak, draw or write.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You may pass or ask for a quiet start.</a:t>
            </a:r>
          </a:p>
        </p:txBody>
      </p:sp>
      <p:pic>
        <p:nvPicPr>
          <p:cNvPr id="1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063a50b6826447ab"/>
          <a:stretch xmlns:a="http://schemas.openxmlformats.org/drawingml/2006/main"/>
        </p:blipFill>
        <p:spPr>
          <a:xfrm xmlns:a="http://schemas.openxmlformats.org/drawingml/2006/main">
            <a:off x="9525000" y="2809875"/>
            <a:ext cx="1562100" cy="1562100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475269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shape-9">
            <a:extLst xmlns:a="http://schemas.openxmlformats.org/drawingml/2006/main">
              <a:ext uri="{FF2B5EF4-FFF2-40B4-BE49-F238E27FC236}">
                <a16:creationId xmlns:a16="http://schemas.microsoft.com/office/drawing/2014/main" id="{26A482C8-92CD-4CAA-9131-352376C66A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10">
            <a:extLst xmlns:a="http://schemas.openxmlformats.org/drawingml/2006/main">
              <a:ext uri="{FF2B5EF4-FFF2-40B4-BE49-F238E27FC236}">
                <a16:creationId xmlns:a16="http://schemas.microsoft.com/office/drawing/2014/main" id="{17E0CB1C-33B7-4EE0-8A4D-334D0B4365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HUMANITIES  /  WEEK 4</a:t>
            </a:r>
          </a:p>
        </p:txBody>
      </p:sp>
      <p:sp>
        <p:nvSpPr>
          <p:cNvPr id="3" name="shape-11">
            <a:extLst xmlns:a="http://schemas.openxmlformats.org/drawingml/2006/main">
              <a:ext uri="{FF2B5EF4-FFF2-40B4-BE49-F238E27FC236}">
                <a16:creationId xmlns:a16="http://schemas.microsoft.com/office/drawing/2014/main" id="{A0FC19D0-928C-444E-9AF8-AAA1B110E2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Read the source</a:t>
            </a:r>
          </a:p>
        </p:txBody>
      </p:sp>
      <p:sp>
        <p:nvSpPr>
          <p:cNvPr id="4" name="shape-12">
            <a:extLst xmlns:a="http://schemas.openxmlformats.org/drawingml/2006/main">
              <a:ext uri="{FF2B5EF4-FFF2-40B4-BE49-F238E27FC236}">
                <a16:creationId xmlns:a16="http://schemas.microsoft.com/office/drawing/2014/main" id="{F422A0A7-7728-4E49-B407-7F492B4312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13">
            <a:extLst xmlns:a="http://schemas.openxmlformats.org/drawingml/2006/main">
              <a:ext uri="{FF2B5EF4-FFF2-40B4-BE49-F238E27FC236}">
                <a16:creationId xmlns:a16="http://schemas.microsoft.com/office/drawing/2014/main" id="{F48E188B-6A37-42AF-80CF-7EA8E84B2E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14">
            <a:extLst xmlns:a="http://schemas.openxmlformats.org/drawingml/2006/main">
              <a:ext uri="{FF2B5EF4-FFF2-40B4-BE49-F238E27FC236}">
                <a16:creationId xmlns:a16="http://schemas.microsoft.com/office/drawing/2014/main" id="{47C4E112-E33D-41FF-A7E6-B6ABBA2FB5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Read the source  ·  5 min  ·  2/8 stages</a:t>
            </a:r>
          </a:p>
        </p:txBody>
      </p:sp>
      <p:sp>
        <p:nvSpPr>
          <p:cNvPr id="7" name="shape-15">
            <a:extLst xmlns:a="http://schemas.openxmlformats.org/drawingml/2006/main">
              <a:ext uri="{FF2B5EF4-FFF2-40B4-BE49-F238E27FC236}">
                <a16:creationId xmlns:a16="http://schemas.microsoft.com/office/drawing/2014/main" id="{C9452477-3415-4B4E-A88F-04C7ABD54C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2047875"/>
            <a:ext cx="10810875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7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CONSTRUCTED TEACHING RECORDS: fictional Oak Street; dates are for comparing before and after.</a:t>
            </a:r>
          </a:p>
        </p:txBody>
      </p:sp>
      <p:sp>
        <p:nvSpPr>
          <p:cNvPr id="8" name="shape-16">
            <a:extLst xmlns:a="http://schemas.openxmlformats.org/drawingml/2006/main">
              <a:ext uri="{FF2B5EF4-FFF2-40B4-BE49-F238E27FC236}">
                <a16:creationId xmlns:a16="http://schemas.microsoft.com/office/drawing/2014/main" id="{CF719476-4BAD-459F-A0C8-4A6C4B051B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8765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9" name="shape-17">
            <a:extLst xmlns:a="http://schemas.openxmlformats.org/drawingml/2006/main">
              <a:ext uri="{FF2B5EF4-FFF2-40B4-BE49-F238E27FC236}">
                <a16:creationId xmlns:a16="http://schemas.microsoft.com/office/drawing/2014/main" id="{701B80E0-06F8-4F2E-BE8F-FC60FCB614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87655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Record A - 1980: Oak Street has a library, a bus stop and a small shop.</a:t>
            </a:r>
          </a:p>
        </p:txBody>
      </p:sp>
      <p:sp>
        <p:nvSpPr>
          <p:cNvPr id="10" name="shape-18">
            <a:extLst xmlns:a="http://schemas.openxmlformats.org/drawingml/2006/main">
              <a:ext uri="{FF2B5EF4-FFF2-40B4-BE49-F238E27FC236}">
                <a16:creationId xmlns:a16="http://schemas.microsoft.com/office/drawing/2014/main" id="{2A90880F-65D0-42CF-AF35-D60F729901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576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shape-19">
            <a:extLst xmlns:a="http://schemas.openxmlformats.org/drawingml/2006/main">
              <a:ext uri="{FF2B5EF4-FFF2-40B4-BE49-F238E27FC236}">
                <a16:creationId xmlns:a16="http://schemas.microsoft.com/office/drawing/2014/main" id="{0D27898B-A8D9-462C-8F0C-406A70BAA5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65760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Record B - 2026: the shop has become a cafe; the library and bus stop remain.</a:t>
            </a:r>
          </a:p>
        </p:txBody>
      </p:sp>
      <p:sp>
        <p:nvSpPr>
          <p:cNvPr id="12" name="shape-20">
            <a:extLst xmlns:a="http://schemas.openxmlformats.org/drawingml/2006/main">
              <a:ext uri="{FF2B5EF4-FFF2-40B4-BE49-F238E27FC236}">
                <a16:creationId xmlns:a16="http://schemas.microsoft.com/office/drawing/2014/main" id="{09D8871D-9CC4-433C-8F0E-B393F4E6FF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4386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hape-21">
            <a:extLst xmlns:a="http://schemas.openxmlformats.org/drawingml/2006/main">
              <a:ext uri="{FF2B5EF4-FFF2-40B4-BE49-F238E27FC236}">
                <a16:creationId xmlns:a16="http://schemas.microsoft.com/office/drawing/2014/main" id="{D495EE39-851A-45D1-BF84-CEAB386964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43865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Both records show the same fictional street.</a:t>
            </a:r>
          </a:p>
        </p:txBody>
      </p:sp>
      <p:sp>
        <p:nvSpPr>
          <p:cNvPr id="14" name="shape-22">
            <a:extLst xmlns:a="http://schemas.openxmlformats.org/drawingml/2006/main">
              <a:ext uri="{FF2B5EF4-FFF2-40B4-BE49-F238E27FC236}">
                <a16:creationId xmlns:a16="http://schemas.microsoft.com/office/drawing/2014/main" id="{127CAF25-4B1B-4550-BBF6-3F952D1C80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2197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15" name="shape-23">
            <a:extLst xmlns:a="http://schemas.openxmlformats.org/drawingml/2006/main">
              <a:ext uri="{FF2B5EF4-FFF2-40B4-BE49-F238E27FC236}">
                <a16:creationId xmlns:a16="http://schemas.microsoft.com/office/drawing/2014/main" id="{93E33C21-B509-4EFA-8FEC-4F1E8A5939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521970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These are written teaching records, not photographs.</a:t>
            </a:r>
          </a:p>
        </p:txBody>
      </p:sp>
    </p:spTree>
    <p:extLst>
      <p:ext uri="{BB962C8B-B14F-4D97-AF65-F5344CB8AC3E}">
        <p14:creationId xmlns:p14="http://schemas.microsoft.com/office/powerpoint/2010/main" val="860434599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shape-24">
            <a:extLst xmlns:a="http://schemas.openxmlformats.org/drawingml/2006/main">
              <a:ext uri="{FF2B5EF4-FFF2-40B4-BE49-F238E27FC236}">
                <a16:creationId xmlns:a16="http://schemas.microsoft.com/office/drawing/2014/main" id="{F95F81E6-3396-4AB5-BA7F-0C7C17B382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25">
            <a:extLst xmlns:a="http://schemas.openxmlformats.org/drawingml/2006/main">
              <a:ext uri="{FF2B5EF4-FFF2-40B4-BE49-F238E27FC236}">
                <a16:creationId xmlns:a16="http://schemas.microsoft.com/office/drawing/2014/main" id="{54DE31A1-C944-4DE4-8964-3D56B4ECB8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HUMANITIES  /  WEEK 4</a:t>
            </a:r>
          </a:p>
        </p:txBody>
      </p:sp>
      <p:sp>
        <p:nvSpPr>
          <p:cNvPr id="3" name="shape-26">
            <a:extLst xmlns:a="http://schemas.openxmlformats.org/drawingml/2006/main">
              <a:ext uri="{FF2B5EF4-FFF2-40B4-BE49-F238E27FC236}">
                <a16:creationId xmlns:a16="http://schemas.microsoft.com/office/drawing/2014/main" id="{42137DDE-296C-41EF-AC89-89C4645C36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Watch the reasoning</a:t>
            </a:r>
          </a:p>
        </p:txBody>
      </p:sp>
      <p:sp>
        <p:nvSpPr>
          <p:cNvPr id="4" name="shape-27">
            <a:extLst xmlns:a="http://schemas.openxmlformats.org/drawingml/2006/main">
              <a:ext uri="{FF2B5EF4-FFF2-40B4-BE49-F238E27FC236}">
                <a16:creationId xmlns:a16="http://schemas.microsoft.com/office/drawing/2014/main" id="{D096EB90-C7D4-4CB9-8978-7CEB9CF944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28">
            <a:extLst xmlns:a="http://schemas.openxmlformats.org/drawingml/2006/main">
              <a:ext uri="{FF2B5EF4-FFF2-40B4-BE49-F238E27FC236}">
                <a16:creationId xmlns:a16="http://schemas.microsoft.com/office/drawing/2014/main" id="{75523D58-1BEE-452A-82A4-3750E71A85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29">
            <a:extLst xmlns:a="http://schemas.openxmlformats.org/drawingml/2006/main">
              <a:ext uri="{FF2B5EF4-FFF2-40B4-BE49-F238E27FC236}">
                <a16:creationId xmlns:a16="http://schemas.microsoft.com/office/drawing/2014/main" id="{0A679C54-75AE-4FE7-9283-9042C6DEA0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Watch a model  ·  5 min  ·  3/8 stages</a:t>
            </a:r>
          </a:p>
        </p:txBody>
      </p:sp>
      <p:sp>
        <p:nvSpPr>
          <p:cNvPr id="7" name="shape-30">
            <a:extLst xmlns:a="http://schemas.openxmlformats.org/drawingml/2006/main">
              <a:ext uri="{FF2B5EF4-FFF2-40B4-BE49-F238E27FC236}">
                <a16:creationId xmlns:a16="http://schemas.microsoft.com/office/drawing/2014/main" id="{BED87FC5-DBB5-4489-87C0-98ACB8A9D8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812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shape-31">
            <a:extLst xmlns:a="http://schemas.openxmlformats.org/drawingml/2006/main">
              <a:ext uri="{FF2B5EF4-FFF2-40B4-BE49-F238E27FC236}">
                <a16:creationId xmlns:a16="http://schemas.microsoft.com/office/drawing/2014/main" id="{BA71F142-6BC5-4C85-A1D2-25370553DE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381250"/>
            <a:ext cx="10001250" cy="1171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The shop is in A; the cafe is in B. That is a change.</a:t>
            </a:r>
          </a:p>
        </p:txBody>
      </p:sp>
      <p:sp>
        <p:nvSpPr>
          <p:cNvPr id="9" name="shape-32">
            <a:extLst xmlns:a="http://schemas.openxmlformats.org/drawingml/2006/main">
              <a:ext uri="{FF2B5EF4-FFF2-40B4-BE49-F238E27FC236}">
                <a16:creationId xmlns:a16="http://schemas.microsoft.com/office/drawing/2014/main" id="{CB5F5C29-15BB-40EE-948E-8A8D578BCA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6712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shape-33">
            <a:extLst xmlns:a="http://schemas.openxmlformats.org/drawingml/2006/main">
              <a:ext uri="{FF2B5EF4-FFF2-40B4-BE49-F238E27FC236}">
                <a16:creationId xmlns:a16="http://schemas.microsoft.com/office/drawing/2014/main" id="{BF5D7B92-0E78-44EC-ABF3-1C8FDFF971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667125"/>
            <a:ext cx="10001250" cy="1171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The library is in both. That is continuity.</a:t>
            </a:r>
          </a:p>
        </p:txBody>
      </p:sp>
      <p:sp>
        <p:nvSpPr>
          <p:cNvPr id="11" name="shape-34">
            <a:extLst xmlns:a="http://schemas.openxmlformats.org/drawingml/2006/main">
              <a:ext uri="{FF2B5EF4-FFF2-40B4-BE49-F238E27FC236}">
                <a16:creationId xmlns:a16="http://schemas.microsoft.com/office/drawing/2014/main" id="{2B2C1CD7-ABB6-4232-B2CA-A1423D76BF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23975" y="5286375"/>
            <a:ext cx="100012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Point to the detail that supports the answer.</a:t>
            </a:r>
          </a:p>
        </p:txBody>
      </p:sp>
    </p:spTree>
    <p:extLst>
      <p:ext uri="{BB962C8B-B14F-4D97-AF65-F5344CB8AC3E}">
        <p14:creationId xmlns:p14="http://schemas.microsoft.com/office/powerpoint/2010/main" val="1705621716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shape-35">
            <a:extLst xmlns:a="http://schemas.openxmlformats.org/drawingml/2006/main">
              <a:ext uri="{FF2B5EF4-FFF2-40B4-BE49-F238E27FC236}">
                <a16:creationId xmlns:a16="http://schemas.microsoft.com/office/drawing/2014/main" id="{9BCBDDAA-A2F9-4B44-B274-B395E515AE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36">
            <a:extLst xmlns:a="http://schemas.openxmlformats.org/drawingml/2006/main">
              <a:ext uri="{FF2B5EF4-FFF2-40B4-BE49-F238E27FC236}">
                <a16:creationId xmlns:a16="http://schemas.microsoft.com/office/drawing/2014/main" id="{D244D7FD-9090-4729-BC50-3DA0E24359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HUMANITIES  /  WEEK 4</a:t>
            </a:r>
          </a:p>
        </p:txBody>
      </p:sp>
      <p:sp>
        <p:nvSpPr>
          <p:cNvPr id="3" name="shape-37">
            <a:extLst xmlns:a="http://schemas.openxmlformats.org/drawingml/2006/main">
              <a:ext uri="{FF2B5EF4-FFF2-40B4-BE49-F238E27FC236}">
                <a16:creationId xmlns:a16="http://schemas.microsoft.com/office/drawing/2014/main" id="{53A02A52-F9B2-444B-988D-5640334D5A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Make a decision</a:t>
            </a:r>
          </a:p>
        </p:txBody>
      </p:sp>
      <p:sp>
        <p:nvSpPr>
          <p:cNvPr id="4" name="shape-38">
            <a:extLst xmlns:a="http://schemas.openxmlformats.org/drawingml/2006/main">
              <a:ext uri="{FF2B5EF4-FFF2-40B4-BE49-F238E27FC236}">
                <a16:creationId xmlns:a16="http://schemas.microsoft.com/office/drawing/2014/main" id="{A2E18093-954F-4536-BDFD-2163C42420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39">
            <a:extLst xmlns:a="http://schemas.openxmlformats.org/drawingml/2006/main">
              <a:ext uri="{FF2B5EF4-FFF2-40B4-BE49-F238E27FC236}">
                <a16:creationId xmlns:a16="http://schemas.microsoft.com/office/drawing/2014/main" id="{4E17393F-29CF-4500-82D2-0710164329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40">
            <a:extLst xmlns:a="http://schemas.openxmlformats.org/drawingml/2006/main">
              <a:ext uri="{FF2B5EF4-FFF2-40B4-BE49-F238E27FC236}">
                <a16:creationId xmlns:a16="http://schemas.microsoft.com/office/drawing/2014/main" id="{8126362C-F68A-450F-8817-AB60601494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Choose  ·  4 min  ·  4/8 stages</a:t>
            </a:r>
          </a:p>
        </p:txBody>
      </p:sp>
      <p:sp>
        <p:nvSpPr>
          <p:cNvPr id="7" name="shape-41">
            <a:extLst xmlns:a="http://schemas.openxmlformats.org/drawingml/2006/main">
              <a:ext uri="{FF2B5EF4-FFF2-40B4-BE49-F238E27FC236}">
                <a16:creationId xmlns:a16="http://schemas.microsoft.com/office/drawing/2014/main" id="{3A21FD2B-AD0D-4F21-B384-D3B3C3A0F4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143125"/>
            <a:ext cx="10763250" cy="1028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6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6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Which statement is supported by both records?</a:t>
            </a:r>
          </a:p>
        </p:txBody>
      </p:sp>
      <p:sp>
        <p:nvSpPr>
          <p:cNvPr id="8" name="shape-42">
            <a:extLst xmlns:a="http://schemas.openxmlformats.org/drawingml/2006/main">
              <a:ext uri="{FF2B5EF4-FFF2-40B4-BE49-F238E27FC236}">
                <a16:creationId xmlns:a16="http://schemas.microsoft.com/office/drawing/2014/main" id="{E632F99D-FBB1-48F7-8F1E-A0D2C35F3F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3718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9" name="shape-43">
            <a:extLst xmlns:a="http://schemas.openxmlformats.org/drawingml/2006/main">
              <a:ext uri="{FF2B5EF4-FFF2-40B4-BE49-F238E27FC236}">
                <a16:creationId xmlns:a16="http://schemas.microsoft.com/office/drawing/2014/main" id="{D76E72BD-21A4-4511-8613-9BB3D8E574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371850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A. The library stayed.</a:t>
            </a:r>
          </a:p>
        </p:txBody>
      </p:sp>
      <p:sp>
        <p:nvSpPr>
          <p:cNvPr id="10" name="shape-44">
            <a:extLst xmlns:a="http://schemas.openxmlformats.org/drawingml/2006/main">
              <a:ext uri="{FF2B5EF4-FFF2-40B4-BE49-F238E27FC236}">
                <a16:creationId xmlns:a16="http://schemas.microsoft.com/office/drawing/2014/main" id="{808B927A-448D-4E63-B97D-4E2E016F75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10527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shape-45">
            <a:extLst xmlns:a="http://schemas.openxmlformats.org/drawingml/2006/main">
              <a:ext uri="{FF2B5EF4-FFF2-40B4-BE49-F238E27FC236}">
                <a16:creationId xmlns:a16="http://schemas.microsoft.com/office/drawing/2014/main" id="{72028ED2-4719-4CBB-9C60-A60490471C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105275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B. The street had no buses.</a:t>
            </a:r>
          </a:p>
        </p:txBody>
      </p:sp>
      <p:sp>
        <p:nvSpPr>
          <p:cNvPr id="12" name="shape-46">
            <a:extLst xmlns:a="http://schemas.openxmlformats.org/drawingml/2006/main">
              <a:ext uri="{FF2B5EF4-FFF2-40B4-BE49-F238E27FC236}">
                <a16:creationId xmlns:a16="http://schemas.microsoft.com/office/drawing/2014/main" id="{7C438DE2-E599-4FBC-961B-3EA3E2F498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8387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hape-47">
            <a:extLst xmlns:a="http://schemas.openxmlformats.org/drawingml/2006/main">
              <a:ext uri="{FF2B5EF4-FFF2-40B4-BE49-F238E27FC236}">
                <a16:creationId xmlns:a16="http://schemas.microsoft.com/office/drawing/2014/main" id="{84D19675-2358-4207-BEB2-E265A2C095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838700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C. Everyone liked the cafe.</a:t>
            </a:r>
          </a:p>
        </p:txBody>
      </p:sp>
      <p:sp>
        <p:nvSpPr>
          <p:cNvPr id="14" name="shape-48">
            <a:extLst xmlns:a="http://schemas.openxmlformats.org/drawingml/2006/main">
              <a:ext uri="{FF2B5EF4-FFF2-40B4-BE49-F238E27FC236}">
                <a16:creationId xmlns:a16="http://schemas.microsoft.com/office/drawing/2014/main" id="{2DD15710-E807-4639-9987-B425156497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5695950"/>
            <a:ext cx="10477500" cy="3524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87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Choose first. Give a reason before checking.</a:t>
            </a:r>
          </a:p>
        </p:txBody>
      </p:sp>
    </p:spTree>
    <p:extLst>
      <p:ext uri="{BB962C8B-B14F-4D97-AF65-F5344CB8AC3E}">
        <p14:creationId xmlns:p14="http://schemas.microsoft.com/office/powerpoint/2010/main" val="430707870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49">
            <a:extLst xmlns:a="http://schemas.openxmlformats.org/drawingml/2006/main">
              <a:ext uri="{FF2B5EF4-FFF2-40B4-BE49-F238E27FC236}">
                <a16:creationId xmlns:a16="http://schemas.microsoft.com/office/drawing/2014/main" id="{B9299EC2-BC92-40DB-AD16-01247F4DD2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50">
            <a:extLst xmlns:a="http://schemas.openxmlformats.org/drawingml/2006/main">
              <a:ext uri="{FF2B5EF4-FFF2-40B4-BE49-F238E27FC236}">
                <a16:creationId xmlns:a16="http://schemas.microsoft.com/office/drawing/2014/main" id="{12427DBC-C3BF-4A21-8F27-7C1E3731AC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HUMANITIES  /  WEEK 4</a:t>
            </a:r>
          </a:p>
        </p:txBody>
      </p:sp>
      <p:sp>
        <p:nvSpPr>
          <p:cNvPr id="3" name="shape-51">
            <a:extLst xmlns:a="http://schemas.openxmlformats.org/drawingml/2006/main">
              <a:ext uri="{FF2B5EF4-FFF2-40B4-BE49-F238E27FC236}">
                <a16:creationId xmlns:a16="http://schemas.microsoft.com/office/drawing/2014/main" id="{8066AF61-DCB7-49AA-8A75-C67D4AE2B3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Check the deciding clue</a:t>
            </a:r>
          </a:p>
        </p:txBody>
      </p:sp>
      <p:sp>
        <p:nvSpPr>
          <p:cNvPr id="4" name="shape-52">
            <a:extLst xmlns:a="http://schemas.openxmlformats.org/drawingml/2006/main">
              <a:ext uri="{FF2B5EF4-FFF2-40B4-BE49-F238E27FC236}">
                <a16:creationId xmlns:a16="http://schemas.microsoft.com/office/drawing/2014/main" id="{159FF98E-0974-4E87-8A28-DA031F0B6D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53">
            <a:extLst xmlns:a="http://schemas.openxmlformats.org/drawingml/2006/main">
              <a:ext uri="{FF2B5EF4-FFF2-40B4-BE49-F238E27FC236}">
                <a16:creationId xmlns:a16="http://schemas.microsoft.com/office/drawing/2014/main" id="{8FC73AF7-7BAF-459B-A176-4415429A14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54">
            <a:extLst xmlns:a="http://schemas.openxmlformats.org/drawingml/2006/main">
              <a:ext uri="{FF2B5EF4-FFF2-40B4-BE49-F238E27FC236}">
                <a16:creationId xmlns:a16="http://schemas.microsoft.com/office/drawing/2014/main" id="{0DB6DE41-DE7C-45BB-A8FA-257E4F9CF2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Check  ·  3 min  ·  5/8 stages</a:t>
            </a:r>
          </a:p>
        </p:txBody>
      </p:sp>
      <p:sp>
        <p:nvSpPr>
          <p:cNvPr id="7" name="shape-55">
            <a:extLst xmlns:a="http://schemas.openxmlformats.org/drawingml/2006/main">
              <a:ext uri="{FF2B5EF4-FFF2-40B4-BE49-F238E27FC236}">
                <a16:creationId xmlns:a16="http://schemas.microsoft.com/office/drawing/2014/main" id="{0C805129-766A-4015-AA6D-EBE86F6BFD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2181225"/>
            <a:ext cx="1143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570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570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A</a:t>
            </a:r>
          </a:p>
        </p:txBody>
      </p:sp>
      <p:sp>
        <p:nvSpPr>
          <p:cNvPr id="8" name="shape-56">
            <a:extLst xmlns:a="http://schemas.openxmlformats.org/drawingml/2006/main">
              <a:ext uri="{FF2B5EF4-FFF2-40B4-BE49-F238E27FC236}">
                <a16:creationId xmlns:a16="http://schemas.microsoft.com/office/drawing/2014/main" id="{F6F2E26B-DB17-4ED5-BDA9-83AC1153C7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38375" y="2295525"/>
            <a:ext cx="8743950" cy="1828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0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0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Both dated records include a library. Neither records opinions.</a:t>
            </a:r>
          </a:p>
        </p:txBody>
      </p:sp>
      <p:sp>
        <p:nvSpPr>
          <p:cNvPr id="9" name="shape-57">
            <a:extLst xmlns:a="http://schemas.openxmlformats.org/drawingml/2006/main">
              <a:ext uri="{FF2B5EF4-FFF2-40B4-BE49-F238E27FC236}">
                <a16:creationId xmlns:a16="http://schemas.microsoft.com/office/drawing/2014/main" id="{6E74D06C-9161-4A29-9713-949A3D7E2E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4953000"/>
            <a:ext cx="10467975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7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Keep your first choice. If you change it, say what changed your mind.</a:t>
            </a:r>
          </a:p>
        </p:txBody>
      </p:sp>
    </p:spTree>
    <p:extLst>
      <p:ext uri="{BB962C8B-B14F-4D97-AF65-F5344CB8AC3E}">
        <p14:creationId xmlns:p14="http://schemas.microsoft.com/office/powerpoint/2010/main" val="1613256759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3" name="shape-58">
            <a:extLst xmlns:a="http://schemas.openxmlformats.org/drawingml/2006/main">
              <a:ext uri="{FF2B5EF4-FFF2-40B4-BE49-F238E27FC236}">
                <a16:creationId xmlns:a16="http://schemas.microsoft.com/office/drawing/2014/main" id="{37F6208F-7763-44C6-9F8C-336E1F2B30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59">
            <a:extLst xmlns:a="http://schemas.openxmlformats.org/drawingml/2006/main">
              <a:ext uri="{FF2B5EF4-FFF2-40B4-BE49-F238E27FC236}">
                <a16:creationId xmlns:a16="http://schemas.microsoft.com/office/drawing/2014/main" id="{78A8E80E-719C-4912-9841-C22EA38998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HUMANITIES  /  WEEK 4</a:t>
            </a:r>
          </a:p>
        </p:txBody>
      </p:sp>
      <p:sp>
        <p:nvSpPr>
          <p:cNvPr id="3" name="shape-60">
            <a:extLst xmlns:a="http://schemas.openxmlformats.org/drawingml/2006/main">
              <a:ext uri="{FF2B5EF4-FFF2-40B4-BE49-F238E27FC236}">
                <a16:creationId xmlns:a16="http://schemas.microsoft.com/office/drawing/2014/main" id="{F8F9A660-B2B5-480E-BD65-C8D3CD39D0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Your independent evidence</a:t>
            </a:r>
          </a:p>
        </p:txBody>
      </p:sp>
      <p:sp>
        <p:nvSpPr>
          <p:cNvPr id="4" name="shape-61">
            <a:extLst xmlns:a="http://schemas.openxmlformats.org/drawingml/2006/main">
              <a:ext uri="{FF2B5EF4-FFF2-40B4-BE49-F238E27FC236}">
                <a16:creationId xmlns:a16="http://schemas.microsoft.com/office/drawing/2014/main" id="{1C026969-67D7-4913-82AC-48A6567AD5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62">
            <a:extLst xmlns:a="http://schemas.openxmlformats.org/drawingml/2006/main">
              <a:ext uri="{FF2B5EF4-FFF2-40B4-BE49-F238E27FC236}">
                <a16:creationId xmlns:a16="http://schemas.microsoft.com/office/drawing/2014/main" id="{92E4F2CE-1E66-4710-B8F3-411626C6CF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63">
            <a:extLst xmlns:a="http://schemas.openxmlformats.org/drawingml/2006/main">
              <a:ext uri="{FF2B5EF4-FFF2-40B4-BE49-F238E27FC236}">
                <a16:creationId xmlns:a16="http://schemas.microsoft.com/office/drawing/2014/main" id="{D50C214B-44B9-4E4E-A803-463BDAC4EE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Your evidence  ·  12 min  ·  6/8 stages</a:t>
            </a:r>
          </a:p>
        </p:txBody>
      </p:sp>
      <p:sp>
        <p:nvSpPr>
          <p:cNvPr id="7" name="shape-64">
            <a:extLst xmlns:a="http://schemas.openxmlformats.org/drawingml/2006/main">
              <a:ext uri="{FF2B5EF4-FFF2-40B4-BE49-F238E27FC236}">
                <a16:creationId xmlns:a16="http://schemas.microsoft.com/office/drawing/2014/main" id="{32EA7E7C-9515-45B2-BED1-4B819152B7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1907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shape-65">
            <a:extLst xmlns:a="http://schemas.openxmlformats.org/drawingml/2006/main">
              <a:ext uri="{FF2B5EF4-FFF2-40B4-BE49-F238E27FC236}">
                <a16:creationId xmlns:a16="http://schemas.microsoft.com/office/drawing/2014/main" id="{00CA3F95-0C56-46D4-9DFC-5D6F9C0BBD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19075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Put the two dates in time order.</a:t>
            </a:r>
          </a:p>
        </p:txBody>
      </p:sp>
      <p:sp>
        <p:nvSpPr>
          <p:cNvPr id="9" name="shape-66">
            <a:extLst xmlns:a="http://schemas.openxmlformats.org/drawingml/2006/main">
              <a:ext uri="{FF2B5EF4-FFF2-40B4-BE49-F238E27FC236}">
                <a16:creationId xmlns:a16="http://schemas.microsoft.com/office/drawing/2014/main" id="{455A819C-4C5D-40CE-8BCE-5BA7BF14D7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2766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shape-67">
            <a:extLst xmlns:a="http://schemas.openxmlformats.org/drawingml/2006/main">
              <a:ext uri="{FF2B5EF4-FFF2-40B4-BE49-F238E27FC236}">
                <a16:creationId xmlns:a16="http://schemas.microsoft.com/office/drawing/2014/main" id="{881D4397-6CAB-42A8-A973-601A99C32A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27660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Find one change and one thing that stayed.</a:t>
            </a:r>
          </a:p>
        </p:txBody>
      </p:sp>
      <p:sp>
        <p:nvSpPr>
          <p:cNvPr id="11" name="shape-68">
            <a:extLst xmlns:a="http://schemas.openxmlformats.org/drawingml/2006/main">
              <a:ext uri="{FF2B5EF4-FFF2-40B4-BE49-F238E27FC236}">
                <a16:creationId xmlns:a16="http://schemas.microsoft.com/office/drawing/2014/main" id="{10F784CE-060F-477B-AB66-10EDD7822C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3624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2" name="shape-69">
            <a:extLst xmlns:a="http://schemas.openxmlformats.org/drawingml/2006/main">
              <a:ext uri="{FF2B5EF4-FFF2-40B4-BE49-F238E27FC236}">
                <a16:creationId xmlns:a16="http://schemas.microsoft.com/office/drawing/2014/main" id="{C5DBA1E5-1427-478E-BE87-F1EDA99578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36245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Can the records tell us whether everyone liked the change? Explain or point.</a:t>
            </a:r>
          </a:p>
        </p:txBody>
      </p:sp>
    </p:spTree>
    <p:extLst>
      <p:ext uri="{BB962C8B-B14F-4D97-AF65-F5344CB8AC3E}">
        <p14:creationId xmlns:p14="http://schemas.microsoft.com/office/powerpoint/2010/main" val="593303989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70">
            <a:extLst xmlns:a="http://schemas.openxmlformats.org/drawingml/2006/main">
              <a:ext uri="{FF2B5EF4-FFF2-40B4-BE49-F238E27FC236}">
                <a16:creationId xmlns:a16="http://schemas.microsoft.com/office/drawing/2014/main" id="{8BF2479C-8C8A-4955-A537-52A69E258A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71">
            <a:extLst xmlns:a="http://schemas.openxmlformats.org/drawingml/2006/main">
              <a:ext uri="{FF2B5EF4-FFF2-40B4-BE49-F238E27FC236}">
                <a16:creationId xmlns:a16="http://schemas.microsoft.com/office/drawing/2014/main" id="{9C5E4156-F945-44D7-9623-72B4057E46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HUMANITIES  /  WEEK 4</a:t>
            </a:r>
          </a:p>
        </p:txBody>
      </p:sp>
      <p:sp>
        <p:nvSpPr>
          <p:cNvPr id="3" name="shape-72">
            <a:extLst xmlns:a="http://schemas.openxmlformats.org/drawingml/2006/main">
              <a:ext uri="{FF2B5EF4-FFF2-40B4-BE49-F238E27FC236}">
                <a16:creationId xmlns:a16="http://schemas.microsoft.com/office/drawing/2014/main" id="{BD07CB5D-7576-4ED1-8BFA-FEDD7CCE69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Make one useful improvement</a:t>
            </a:r>
          </a:p>
        </p:txBody>
      </p:sp>
      <p:sp>
        <p:nvSpPr>
          <p:cNvPr id="4" name="shape-73">
            <a:extLst xmlns:a="http://schemas.openxmlformats.org/drawingml/2006/main">
              <a:ext uri="{FF2B5EF4-FFF2-40B4-BE49-F238E27FC236}">
                <a16:creationId xmlns:a16="http://schemas.microsoft.com/office/drawing/2014/main" id="{19488FCE-0C34-4354-A971-5E268244B5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74">
            <a:extLst xmlns:a="http://schemas.openxmlformats.org/drawingml/2006/main">
              <a:ext uri="{FF2B5EF4-FFF2-40B4-BE49-F238E27FC236}">
                <a16:creationId xmlns:a16="http://schemas.microsoft.com/office/drawing/2014/main" id="{D0E4270C-5EA5-4A39-8538-0454A4059C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75">
            <a:extLst xmlns:a="http://schemas.openxmlformats.org/drawingml/2006/main">
              <a:ext uri="{FF2B5EF4-FFF2-40B4-BE49-F238E27FC236}">
                <a16:creationId xmlns:a16="http://schemas.microsoft.com/office/drawing/2014/main" id="{594285F6-405A-4DA1-9800-A59D616926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Improve  ·  5 min  ·  7/8 stages</a:t>
            </a:r>
          </a:p>
        </p:txBody>
      </p:sp>
      <p:sp>
        <p:nvSpPr>
          <p:cNvPr id="7" name="shape-76">
            <a:extLst xmlns:a="http://schemas.openxmlformats.org/drawingml/2006/main">
              <a:ext uri="{FF2B5EF4-FFF2-40B4-BE49-F238E27FC236}">
                <a16:creationId xmlns:a16="http://schemas.microsoft.com/office/drawing/2014/main" id="{28155CCE-745A-417B-8FB7-D22E930442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57425"/>
            <a:ext cx="10572750" cy="1257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9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Check your answer against the source.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9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Show the detail you used.</a:t>
            </a:r>
          </a:p>
        </p:txBody>
      </p:sp>
      <p:sp>
        <p:nvSpPr>
          <p:cNvPr id="8" name="shape-77">
            <a:extLst xmlns:a="http://schemas.openxmlformats.org/drawingml/2006/main">
              <a:ext uri="{FF2B5EF4-FFF2-40B4-BE49-F238E27FC236}">
                <a16:creationId xmlns:a16="http://schemas.microsoft.com/office/drawing/2014/main" id="{F9ACF6A3-21CE-4289-9D54-D14E8A4612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5325" y="3876675"/>
            <a:ext cx="10448925" cy="1095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4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4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Point to one match. Say or show why it fits.</a:t>
            </a:r>
          </a:p>
        </p:txBody>
      </p:sp>
      <p:sp>
        <p:nvSpPr>
          <p:cNvPr id="9" name="shape-78">
            <a:extLst xmlns:a="http://schemas.openxmlformats.org/drawingml/2006/main">
              <a:ext uri="{FF2B5EF4-FFF2-40B4-BE49-F238E27FC236}">
                <a16:creationId xmlns:a16="http://schemas.microsoft.com/office/drawing/2014/main" id="{43E8277C-7779-4FA0-A4C3-E1C30B0CFD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343525"/>
            <a:ext cx="1066800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0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Keep the first attempt visible. Record one change or one question.</a:t>
            </a:r>
          </a:p>
        </p:txBody>
      </p:sp>
    </p:spTree>
    <p:extLst>
      <p:ext uri="{BB962C8B-B14F-4D97-AF65-F5344CB8AC3E}">
        <p14:creationId xmlns:p14="http://schemas.microsoft.com/office/powerpoint/2010/main" val="1762824019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shape-79">
            <a:extLst xmlns:a="http://schemas.openxmlformats.org/drawingml/2006/main">
              <a:ext uri="{FF2B5EF4-FFF2-40B4-BE49-F238E27FC236}">
                <a16:creationId xmlns:a16="http://schemas.microsoft.com/office/drawing/2014/main" id="{8D79DD0D-A229-4E30-B62C-4BC81EA957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80">
            <a:extLst xmlns:a="http://schemas.openxmlformats.org/drawingml/2006/main">
              <a:ext uri="{FF2B5EF4-FFF2-40B4-BE49-F238E27FC236}">
                <a16:creationId xmlns:a16="http://schemas.microsoft.com/office/drawing/2014/main" id="{5A3CFB7E-23B3-4E14-BF69-20C878DF53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HUMANITIES  /  WEEK 4</a:t>
            </a:r>
          </a:p>
        </p:txBody>
      </p:sp>
      <p:sp>
        <p:nvSpPr>
          <p:cNvPr id="3" name="shape-81">
            <a:extLst xmlns:a="http://schemas.openxmlformats.org/drawingml/2006/main">
              <a:ext uri="{FF2B5EF4-FFF2-40B4-BE49-F238E27FC236}">
                <a16:creationId xmlns:a16="http://schemas.microsoft.com/office/drawing/2014/main" id="{DCE6FC31-32D8-42F5-A99C-6DBE34C3FA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What will you take forward?</a:t>
            </a:r>
          </a:p>
        </p:txBody>
      </p:sp>
      <p:sp>
        <p:nvSpPr>
          <p:cNvPr id="4" name="shape-82">
            <a:extLst xmlns:a="http://schemas.openxmlformats.org/drawingml/2006/main">
              <a:ext uri="{FF2B5EF4-FFF2-40B4-BE49-F238E27FC236}">
                <a16:creationId xmlns:a16="http://schemas.microsoft.com/office/drawing/2014/main" id="{46681B2E-3DED-4DED-BF2A-C0B1A445A6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83">
            <a:extLst xmlns:a="http://schemas.openxmlformats.org/drawingml/2006/main">
              <a:ext uri="{FF2B5EF4-FFF2-40B4-BE49-F238E27FC236}">
                <a16:creationId xmlns:a16="http://schemas.microsoft.com/office/drawing/2014/main" id="{FBF76660-BE1E-45BE-A176-E40BCB460E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84">
            <a:extLst xmlns:a="http://schemas.openxmlformats.org/drawingml/2006/main">
              <a:ext uri="{FF2B5EF4-FFF2-40B4-BE49-F238E27FC236}">
                <a16:creationId xmlns:a16="http://schemas.microsoft.com/office/drawing/2014/main" id="{97CA9CA3-33E0-43C7-B314-714639D6AF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Reflect  ·  3 min  ·  8/8 stages</a:t>
            </a:r>
          </a:p>
        </p:txBody>
      </p:sp>
      <p:sp>
        <p:nvSpPr>
          <p:cNvPr id="7" name="shape-85">
            <a:extLst xmlns:a="http://schemas.openxmlformats.org/drawingml/2006/main">
              <a:ext uri="{FF2B5EF4-FFF2-40B4-BE49-F238E27FC236}">
                <a16:creationId xmlns:a16="http://schemas.microsoft.com/office/drawing/2014/main" id="{2E615365-4903-4537-A931-B4897679B8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276475"/>
            <a:ext cx="106680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1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1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Tell me one change. Show the clue.</a:t>
            </a:r>
          </a:p>
        </p:txBody>
      </p:sp>
      <p:sp>
        <p:nvSpPr>
          <p:cNvPr id="8" name="shape-86">
            <a:extLst xmlns:a="http://schemas.openxmlformats.org/drawingml/2006/main">
              <a:ext uri="{FF2B5EF4-FFF2-40B4-BE49-F238E27FC236}">
                <a16:creationId xmlns:a16="http://schemas.microsoft.com/office/drawing/2014/main" id="{73949A1B-310A-4648-B087-8EA2AECEE0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4457700"/>
            <a:ext cx="10477500" cy="1200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One thing I can explain: ______________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One next step or question: 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77795244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2026-09-05T19:32:16.8090000Z</dcterms:created>
  <dcterms:modified xsi:type="dcterms:W3CDTF">2026-09-05T19:32:16.8090000Z</dcterms:modified>
</coreProperties>
</file>