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3a88a885e4374ce1" /><Relationship Type="http://schemas.openxmlformats.org/officeDocument/2006/relationships/extended-properties" Target="/docProps/app.xml" Id="Rd8ca440688e040d5" /><Relationship Type="http://schemas.openxmlformats.org/officeDocument/2006/relationships/officeDocument" Target="/ppt/presentation.xml" Id="R448bb14fe2da4a81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36f09021f32640c9"/>
  </p:sldMasterIdLst>
  <p:notesMasterIdLst>
    <p:notesMasterId xmlns:r="http://schemas.openxmlformats.org/officeDocument/2006/relationships" r:id="R80d7bbb3b1ca4445"/>
  </p:notesMasterIdLst>
  <p:sldIdLst>
    <p:sldId xmlns:r="http://schemas.openxmlformats.org/officeDocument/2006/relationships" id="256" r:id="R315d483099a7444d"/>
    <p:sldId xmlns:r="http://schemas.openxmlformats.org/officeDocument/2006/relationships" id="257" r:id="R5ab1f14285384290"/>
    <p:sldId xmlns:r="http://schemas.openxmlformats.org/officeDocument/2006/relationships" id="258" r:id="Rc7d6208640bc487e"/>
    <p:sldId xmlns:r="http://schemas.openxmlformats.org/officeDocument/2006/relationships" id="259" r:id="R5094ed4233b14efd"/>
    <p:sldId xmlns:r="http://schemas.openxmlformats.org/officeDocument/2006/relationships" id="260" r:id="Rbfc5fd4a174f4bbd"/>
    <p:sldId xmlns:r="http://schemas.openxmlformats.org/officeDocument/2006/relationships" id="261" r:id="Rdb12a3dbf61944aa"/>
    <p:sldId xmlns:r="http://schemas.openxmlformats.org/officeDocument/2006/relationships" id="262" r:id="R4e6f27cad2354828"/>
    <p:sldId xmlns:r="http://schemas.openxmlformats.org/officeDocument/2006/relationships" id="263" r:id="Rf9a9b04ab5f14c42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43d594ba96841b3" /><Relationship Type="http://schemas.openxmlformats.org/officeDocument/2006/relationships/slideMaster" Target="/ppt/slideMasters/slideMaster1.xml" Id="R36f09021f32640c9" /><Relationship Type="http://schemas.openxmlformats.org/officeDocument/2006/relationships/notesMaster" Target="/ppt/notesMasters/notesMaster1.xml" Id="R80d7bbb3b1ca4445" /><Relationship Type="http://schemas.openxmlformats.org/officeDocument/2006/relationships/presProps" Target="/ppt/presProps.xml" Id="R379dfdd2d9eb4898" /><Relationship Type="http://schemas.openxmlformats.org/officeDocument/2006/relationships/tableStyles" Target="/ppt/tableStyles.xml" Id="Rd660899b1c844416" /><Relationship Type="http://schemas.openxmlformats.org/officeDocument/2006/relationships/slide" Target="/ppt/slides/slide1.xml" Id="R315d483099a7444d" /><Relationship Type="http://schemas.openxmlformats.org/officeDocument/2006/relationships/slide" Target="/ppt/slides/slide2.xml" Id="R5ab1f14285384290" /><Relationship Type="http://schemas.openxmlformats.org/officeDocument/2006/relationships/slide" Target="/ppt/slides/slide3.xml" Id="Rc7d6208640bc487e" /><Relationship Type="http://schemas.openxmlformats.org/officeDocument/2006/relationships/slide" Target="/ppt/slides/slide4.xml" Id="R5094ed4233b14efd" /><Relationship Type="http://schemas.openxmlformats.org/officeDocument/2006/relationships/slide" Target="/ppt/slides/slide5.xml" Id="Rbfc5fd4a174f4bbd" /><Relationship Type="http://schemas.openxmlformats.org/officeDocument/2006/relationships/slide" Target="/ppt/slides/slide6.xml" Id="Rdb12a3dbf61944aa" /><Relationship Type="http://schemas.openxmlformats.org/officeDocument/2006/relationships/slide" Target="/ppt/slides/slide7.xml" Id="R4e6f27cad2354828" /><Relationship Type="http://schemas.openxmlformats.org/officeDocument/2006/relationships/slide" Target="/ppt/slides/slide8.xml" Id="Rf9a9b04ab5f14c42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6f9718619a02496e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8dbdabf49406471a" /><Relationship Type="http://schemas.openxmlformats.org/officeDocument/2006/relationships/notesMaster" Target="/ppt/notesMasters/notesMaster1.xml" Id="R9e3062d184484a9f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44c2bf7d444a4626" /><Relationship Type="http://schemas.openxmlformats.org/officeDocument/2006/relationships/notesMaster" Target="/ppt/notesMasters/notesMaster1.xml" Id="R63d54395ae084a13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acb9e2bd75ea4cc3" /><Relationship Type="http://schemas.openxmlformats.org/officeDocument/2006/relationships/notesMaster" Target="/ppt/notesMasters/notesMaster1.xml" Id="R1fb3eec299ac451c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cbb0a0ac703a46e8" /><Relationship Type="http://schemas.openxmlformats.org/officeDocument/2006/relationships/notesMaster" Target="/ppt/notesMasters/notesMaster1.xml" Id="R796515ee313d4ae6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411cb14afdc4ac0" /><Relationship Type="http://schemas.openxmlformats.org/officeDocument/2006/relationships/notesMaster" Target="/ppt/notesMasters/notesMaster1.xml" Id="R0dd384a06c344f7f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50ab4dbd617a435a" /><Relationship Type="http://schemas.openxmlformats.org/officeDocument/2006/relationships/notesMaster" Target="/ppt/notesMasters/notesMaster1.xml" Id="Rea298fd223d3431d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d74e0a586be24750" /><Relationship Type="http://schemas.openxmlformats.org/officeDocument/2006/relationships/notesMaster" Target="/ppt/notesMasters/notesMaster1.xml" Id="R705bb32532b0481e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a037346c5d7a4037" /><Relationship Type="http://schemas.openxmlformats.org/officeDocument/2006/relationships/notesMaster" Target="/ppt/notesMasters/notesMaster1.xml" Id="R12cbcdece964435b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Arrive: 3 minutes. Total lesson: 40 minutes.</a:t>
            </a:r>
          </a:p>
          <a:p xmlns:a="http://schemas.openxmlformats.org/drawingml/2006/main">
            <a:r>
              <a:t>Outcome: Describe an object and explain a meaning using its card.</a:t>
            </a:r>
          </a:p>
          <a:p xmlns:a="http://schemas.openxmlformats.org/drawingml/2006/main">
            <a:r>
              <a:t>Prepare: Print the fictional cards. No objects from home or special handling box are needed; allow a drawing or adult-read label.</a:t>
            </a:r>
          </a:p>
          <a:p xmlns:a="http://schemas.openxmlformats.org/drawingml/2006/main">
            <a:r>
              <a:t>Check: B. S4 separates observation from an interpretation that needs evidence.</a:t>
            </a:r>
          </a:p>
          <a:p xmlns:a="http://schemas.openxmlformats.org/drawingml/2006/main">
            <a:r>
              <a:t>Task answers: S1: blue, fabric, white wave/two stitched lines. S2: small, red, paper/yellow paper flame. S3: round, cardboard, green tree. | Use the chosen card’s project, exhibition or reading-group meaning. | Example: “This blue fabric badge has a white wave. S1 says it marks a shared river-cleaning project.”</a:t>
            </a:r>
          </a:p>
          <a:p xmlns:a="http://schemas.openxmlformats.org/drawingml/2006/main">
            <a:r>
              <a:t>Watch for: An object can matter without being expensive. Sharing personal belongings, family experiences or beliefs is optional, never the assessment requirement.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OBJECT CARDS — all people and objects below are fictional. Pupils may use these cards rather than personal belongings.</a:t>
            </a:r>
          </a:p>
          <a:p xmlns:a="http://schemas.openxmlformats.org/drawingml/2006/main">
            <a:r>
              <a:t>School curriculum: BUILD Weekly Autumn SOW: RE C66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Read the source: 5 minutes. Total lesson: 40 minutes.</a:t>
            </a:r>
          </a:p>
          <a:p xmlns:a="http://schemas.openxmlformats.org/drawingml/2006/main">
            <a:r>
              <a:t>Outcome: Describe an object and explain a meaning using its card.</a:t>
            </a:r>
          </a:p>
          <a:p xmlns:a="http://schemas.openxmlformats.org/drawingml/2006/main">
            <a:r>
              <a:t>Prepare: Print the fictional cards. No objects from home or special handling box are needed; allow a drawing or adult-read label.</a:t>
            </a:r>
          </a:p>
          <a:p xmlns:a="http://schemas.openxmlformats.org/drawingml/2006/main">
            <a:r>
              <a:t>Check: B. S4 separates observation from an interpretation that needs evidence.</a:t>
            </a:r>
          </a:p>
          <a:p xmlns:a="http://schemas.openxmlformats.org/drawingml/2006/main">
            <a:r>
              <a:t>Task answers: S1: blue, fabric, white wave/two stitched lines. S2: small, red, paper/yellow paper flame. S3: round, cardboard, green tree. | Use the chosen card’s project, exhibition or reading-group meaning. | Example: “This blue fabric badge has a white wave. S1 says it marks a shared river-cleaning project.”</a:t>
            </a:r>
          </a:p>
          <a:p xmlns:a="http://schemas.openxmlformats.org/drawingml/2006/main">
            <a:r>
              <a:t>Watch for: An object can matter without being expensive. Sharing personal belongings, family experiences or beliefs is optional, never the assessment requirement.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OBJECT CARDS — all people and objects below are fictional. Pupils may use these cards rather than personal belongings.</a:t>
            </a:r>
          </a:p>
          <a:p xmlns:a="http://schemas.openxmlformats.org/drawingml/2006/main">
            <a:r>
              <a:t>School curriculum: BUILD Weekly Autumn SOW: RE C66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Watch a model: 5 minutes. Total lesson: 40 minutes.</a:t>
            </a:r>
          </a:p>
          <a:p xmlns:a="http://schemas.openxmlformats.org/drawingml/2006/main">
            <a:r>
              <a:t>Outcome: Describe an object and explain a meaning using its card.</a:t>
            </a:r>
          </a:p>
          <a:p xmlns:a="http://schemas.openxmlformats.org/drawingml/2006/main">
            <a:r>
              <a:t>Prepare: Print the fictional cards. No objects from home or special handling box are needed; allow a drawing or adult-read label.</a:t>
            </a:r>
          </a:p>
          <a:p xmlns:a="http://schemas.openxmlformats.org/drawingml/2006/main">
            <a:r>
              <a:t>Check: B. S4 separates observation from an interpretation that needs evidence.</a:t>
            </a:r>
          </a:p>
          <a:p xmlns:a="http://schemas.openxmlformats.org/drawingml/2006/main">
            <a:r>
              <a:t>Task answers: S1: blue, fabric, white wave/two stitched lines. S2: small, red, paper/yellow paper flame. S3: round, cardboard, green tree. | Use the chosen card’s project, exhibition or reading-group meaning. | Example: “This blue fabric badge has a white wave. S1 says it marks a shared river-cleaning project.”</a:t>
            </a:r>
          </a:p>
          <a:p xmlns:a="http://schemas.openxmlformats.org/drawingml/2006/main">
            <a:r>
              <a:t>Watch for: An object can matter without being expensive. Sharing personal belongings, family experiences or beliefs is optional, never the assessment requirement.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OBJECT CARDS — all people and objects below are fictional. Pupils may use these cards rather than personal belongings.</a:t>
            </a:r>
          </a:p>
          <a:p xmlns:a="http://schemas.openxmlformats.org/drawingml/2006/main">
            <a:r>
              <a:t>School curriculum: BUILD Weekly Autumn SOW: RE C66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Choose: 4 minutes. Total lesson: 40 minutes.</a:t>
            </a:r>
          </a:p>
          <a:p xmlns:a="http://schemas.openxmlformats.org/drawingml/2006/main">
            <a:r>
              <a:t>Outcome: Describe an object and explain a meaning using its card.</a:t>
            </a:r>
          </a:p>
          <a:p xmlns:a="http://schemas.openxmlformats.org/drawingml/2006/main">
            <a:r>
              <a:t>Prepare: Print the fictional cards. No objects from home or special handling box are needed; allow a drawing or adult-read label.</a:t>
            </a:r>
          </a:p>
          <a:p xmlns:a="http://schemas.openxmlformats.org/drawingml/2006/main">
            <a:r>
              <a:t>Check: B. S4 separates observation from an interpretation that needs evidence.</a:t>
            </a:r>
          </a:p>
          <a:p xmlns:a="http://schemas.openxmlformats.org/drawingml/2006/main">
            <a:r>
              <a:t>Task answers: S1: blue, fabric, white wave/two stitched lines. S2: small, red, paper/yellow paper flame. S3: round, cardboard, green tree. | Use the chosen card’s project, exhibition or reading-group meaning. | Example: “This blue fabric badge has a white wave. S1 says it marks a shared river-cleaning project.”</a:t>
            </a:r>
          </a:p>
          <a:p xmlns:a="http://schemas.openxmlformats.org/drawingml/2006/main">
            <a:r>
              <a:t>Watch for: An object can matter without being expensive. Sharing personal belongings, family experiences or beliefs is optional, never the assessment requirement.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OBJECT CARDS — all people and objects below are fictional. Pupils may use these cards rather than personal belongings.</a:t>
            </a:r>
          </a:p>
          <a:p xmlns:a="http://schemas.openxmlformats.org/drawingml/2006/main">
            <a:r>
              <a:t>School curriculum: BUILD Weekly Autumn SOW: RE C66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Check: 3 minutes. Total lesson: 40 minutes.</a:t>
            </a:r>
          </a:p>
          <a:p xmlns:a="http://schemas.openxmlformats.org/drawingml/2006/main">
            <a:r>
              <a:t>Outcome: Describe an object and explain a meaning using its card.</a:t>
            </a:r>
          </a:p>
          <a:p xmlns:a="http://schemas.openxmlformats.org/drawingml/2006/main">
            <a:r>
              <a:t>Prepare: Print the fictional cards. No objects from home or special handling box are needed; allow a drawing or adult-read label.</a:t>
            </a:r>
          </a:p>
          <a:p xmlns:a="http://schemas.openxmlformats.org/drawingml/2006/main">
            <a:r>
              <a:t>Check: B. S4 separates observation from an interpretation that needs evidence.</a:t>
            </a:r>
          </a:p>
          <a:p xmlns:a="http://schemas.openxmlformats.org/drawingml/2006/main">
            <a:r>
              <a:t>Task answers: S1: blue, fabric, white wave/two stitched lines. S2: small, red, paper/yellow paper flame. S3: round, cardboard, green tree. | Use the chosen card’s project, exhibition or reading-group meaning. | Example: “This blue fabric badge has a white wave. S1 says it marks a shared river-cleaning project.”</a:t>
            </a:r>
          </a:p>
          <a:p xmlns:a="http://schemas.openxmlformats.org/drawingml/2006/main">
            <a:r>
              <a:t>Watch for: An object can matter without being expensive. Sharing personal belongings, family experiences or beliefs is optional, never the assessment requirement.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OBJECT CARDS — all people and objects below are fictional. Pupils may use these cards rather than personal belongings.</a:t>
            </a:r>
          </a:p>
          <a:p xmlns:a="http://schemas.openxmlformats.org/drawingml/2006/main">
            <a:r>
              <a:t>School curriculum: BUILD Weekly Autumn SOW: RE C66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Your evidence: 12 minutes. Total lesson: 40 minutes.</a:t>
            </a:r>
          </a:p>
          <a:p xmlns:a="http://schemas.openxmlformats.org/drawingml/2006/main">
            <a:r>
              <a:t>Outcome: Describe an object and explain a meaning using its card.</a:t>
            </a:r>
          </a:p>
          <a:p xmlns:a="http://schemas.openxmlformats.org/drawingml/2006/main">
            <a:r>
              <a:t>Prepare: Print the fictional cards. No objects from home or special handling box are needed; allow a drawing or adult-read label.</a:t>
            </a:r>
          </a:p>
          <a:p xmlns:a="http://schemas.openxmlformats.org/drawingml/2006/main">
            <a:r>
              <a:t>Check: B. S4 separates observation from an interpretation that needs evidence.</a:t>
            </a:r>
          </a:p>
          <a:p xmlns:a="http://schemas.openxmlformats.org/drawingml/2006/main">
            <a:r>
              <a:t>Task answers: S1: blue, fabric, white wave/two stitched lines. S2: small, red, paper/yellow paper flame. S3: round, cardboard, green tree. | Use the chosen card’s project, exhibition or reading-group meaning. | Example: “This blue fabric badge has a white wave. S1 says it marks a shared river-cleaning project.”</a:t>
            </a:r>
          </a:p>
          <a:p xmlns:a="http://schemas.openxmlformats.org/drawingml/2006/main">
            <a:r>
              <a:t>Watch for: An object can matter without being expensive. Sharing personal belongings, family experiences or beliefs is optional, never the assessment requirement.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OBJECT CARDS — all people and objects below are fictional. Pupils may use these cards rather than personal belongings.</a:t>
            </a:r>
          </a:p>
          <a:p xmlns:a="http://schemas.openxmlformats.org/drawingml/2006/main">
            <a:r>
              <a:t>School curriculum: BUILD Weekly Autumn SOW: RE C66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Improve: 5 minutes. Total lesson: 40 minutes.</a:t>
            </a:r>
          </a:p>
          <a:p xmlns:a="http://schemas.openxmlformats.org/drawingml/2006/main">
            <a:r>
              <a:t>Outcome: Describe an object and explain a meaning using its card.</a:t>
            </a:r>
          </a:p>
          <a:p xmlns:a="http://schemas.openxmlformats.org/drawingml/2006/main">
            <a:r>
              <a:t>Prepare: Print the fictional cards. No objects from home or special handling box are needed; allow a drawing or adult-read label.</a:t>
            </a:r>
          </a:p>
          <a:p xmlns:a="http://schemas.openxmlformats.org/drawingml/2006/main">
            <a:r>
              <a:t>Check: B. S4 separates observation from an interpretation that needs evidence.</a:t>
            </a:r>
          </a:p>
          <a:p xmlns:a="http://schemas.openxmlformats.org/drawingml/2006/main">
            <a:r>
              <a:t>Task answers: S1: blue, fabric, white wave/two stitched lines. S2: small, red, paper/yellow paper flame. S3: round, cardboard, green tree. | Use the chosen card’s project, exhibition or reading-group meaning. | Example: “This blue fabric badge has a white wave. S1 says it marks a shared river-cleaning project.”</a:t>
            </a:r>
          </a:p>
          <a:p xmlns:a="http://schemas.openxmlformats.org/drawingml/2006/main">
            <a:r>
              <a:t>Watch for: An object can matter without being expensive. Sharing personal belongings, family experiences or beliefs is optional, never the assessment requirement.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OBJECT CARDS — all people and objects below are fictional. Pupils may use these cards rather than personal belongings.</a:t>
            </a:r>
          </a:p>
          <a:p xmlns:a="http://schemas.openxmlformats.org/drawingml/2006/main">
            <a:r>
              <a:t>School curriculum: BUILD Weekly Autumn SOW: RE C66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Reflect: 3 minutes. Total lesson: 40 minutes.</a:t>
            </a:r>
          </a:p>
          <a:p xmlns:a="http://schemas.openxmlformats.org/drawingml/2006/main">
            <a:r>
              <a:t>Outcome: Describe an object and explain a meaning using its card.</a:t>
            </a:r>
          </a:p>
          <a:p xmlns:a="http://schemas.openxmlformats.org/drawingml/2006/main">
            <a:r>
              <a:t>Prepare: Print the fictional cards. No objects from home or special handling box are needed; allow a drawing or adult-read label.</a:t>
            </a:r>
          </a:p>
          <a:p xmlns:a="http://schemas.openxmlformats.org/drawingml/2006/main">
            <a:r>
              <a:t>Check: B. S4 separates observation from an interpretation that needs evidence.</a:t>
            </a:r>
          </a:p>
          <a:p xmlns:a="http://schemas.openxmlformats.org/drawingml/2006/main">
            <a:r>
              <a:t>Task answers: S1: blue, fabric, white wave/two stitched lines. S2: small, red, paper/yellow paper flame. S3: round, cardboard, green tree. | Use the chosen card’s project, exhibition or reading-group meaning. | Example: “This blue fabric badge has a white wave. S1 says it marks a shared river-cleaning project.”</a:t>
            </a:r>
          </a:p>
          <a:p xmlns:a="http://schemas.openxmlformats.org/drawingml/2006/main">
            <a:r>
              <a:t>Watch for: An object can matter without being expensive. Sharing personal belongings, family experiences or beliefs is optional, never the assessment requirement.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OBJECT CARDS — all people and objects below are fictional. Pupils may use these cards rather than personal belongings.</a:t>
            </a:r>
          </a:p>
          <a:p xmlns:a="http://schemas.openxmlformats.org/drawingml/2006/main">
            <a:r>
              <a:t>School curriculum: BUILD Weekly Autumn SOW: RE C66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25b63831a22f4b70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4e3d193d27a64352" /><Relationship Type="http://schemas.openxmlformats.org/officeDocument/2006/relationships/slideLayout" Target="/ppt/slideLayouts/slideLayout1.xml" Id="R179675db299743bb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179675db299743bb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e65748bb8ca4085" /><Relationship Type="http://schemas.openxmlformats.org/officeDocument/2006/relationships/image" Target="/ppt/media/image.png" Id="R94a3d6a855b2462d" /><Relationship Type="http://schemas.openxmlformats.org/officeDocument/2006/relationships/notesSlide" Target="/ppt/notesSlides/notesSlide1.xml" Id="R8a462489b60545da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d64837bb1dc470e" /><Relationship Type="http://schemas.openxmlformats.org/officeDocument/2006/relationships/notesSlide" Target="/ppt/notesSlides/notesSlide2.xml" Id="R548eccb1171d4e9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4f7b0fead1049fd" /><Relationship Type="http://schemas.openxmlformats.org/officeDocument/2006/relationships/notesSlide" Target="/ppt/notesSlides/notesSlide3.xml" Id="Reb350faeec814b53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c5c82cb295049b6" /><Relationship Type="http://schemas.openxmlformats.org/officeDocument/2006/relationships/notesSlide" Target="/ppt/notesSlides/notesSlide4.xml" Id="R561fc3a86fe04893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1989131817d4a2f" /><Relationship Type="http://schemas.openxmlformats.org/officeDocument/2006/relationships/notesSlide" Target="/ppt/notesSlides/notesSlide5.xml" Id="Ra860e566cc474def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bfcc87097684a95" /><Relationship Type="http://schemas.openxmlformats.org/officeDocument/2006/relationships/notesSlide" Target="/ppt/notesSlides/notesSlide6.xml" Id="Rd733d860bad4491b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7f0ea1046fd42e5" /><Relationship Type="http://schemas.openxmlformats.org/officeDocument/2006/relationships/notesSlide" Target="/ppt/notesSlides/notesSlide7.xml" Id="Re3c803dd7da6431a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95325d5add14b06" /><Relationship Type="http://schemas.openxmlformats.org/officeDocument/2006/relationships/notesSlide" Target="/ppt/notesSlides/notesSlide8.xml" Id="R11256909343d448d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773">
            <a:extLst xmlns:a="http://schemas.openxmlformats.org/drawingml/2006/main">
              <a:ext uri="{FF2B5EF4-FFF2-40B4-BE49-F238E27FC236}">
                <a16:creationId xmlns:a16="http://schemas.microsoft.com/office/drawing/2014/main" id="{8357E960-2217-4D78-878A-79653ECEBE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774">
            <a:extLst xmlns:a="http://schemas.openxmlformats.org/drawingml/2006/main">
              <a:ext uri="{FF2B5EF4-FFF2-40B4-BE49-F238E27FC236}">
                <a16:creationId xmlns:a16="http://schemas.microsoft.com/office/drawing/2014/main" id="{B528831A-3840-45D3-9ABA-F192272008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7</a:t>
            </a:r>
          </a:p>
        </p:txBody>
      </p:sp>
      <p:sp>
        <p:nvSpPr>
          <p:cNvPr id="3" name="shape-775">
            <a:extLst xmlns:a="http://schemas.openxmlformats.org/drawingml/2006/main">
              <a:ext uri="{FF2B5EF4-FFF2-40B4-BE49-F238E27FC236}">
                <a16:creationId xmlns:a16="http://schemas.microsoft.com/office/drawing/2014/main" id="{6C2B362B-76BD-4DA3-91EC-9AEB37ADA6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An object and its meaning</a:t>
            </a:r>
          </a:p>
        </p:txBody>
      </p:sp>
      <p:sp>
        <p:nvSpPr>
          <p:cNvPr id="4" name="shape-776">
            <a:extLst xmlns:a="http://schemas.openxmlformats.org/drawingml/2006/main">
              <a:ext uri="{FF2B5EF4-FFF2-40B4-BE49-F238E27FC236}">
                <a16:creationId xmlns:a16="http://schemas.microsoft.com/office/drawing/2014/main" id="{2AE75270-97BB-4663-9D84-5DD59F7EDC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77">
            <a:extLst xmlns:a="http://schemas.openxmlformats.org/drawingml/2006/main">
              <a:ext uri="{FF2B5EF4-FFF2-40B4-BE49-F238E27FC236}">
                <a16:creationId xmlns:a16="http://schemas.microsoft.com/office/drawing/2014/main" id="{BF0A7438-5C72-4883-AEFB-EC44DEA514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78">
            <a:extLst xmlns:a="http://schemas.openxmlformats.org/drawingml/2006/main">
              <a:ext uri="{FF2B5EF4-FFF2-40B4-BE49-F238E27FC236}">
                <a16:creationId xmlns:a16="http://schemas.microsoft.com/office/drawing/2014/main" id="{DF67A505-F30A-48A4-B8EB-ABF819E19D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779">
            <a:extLst xmlns:a="http://schemas.openxmlformats.org/drawingml/2006/main">
              <a:ext uri="{FF2B5EF4-FFF2-40B4-BE49-F238E27FC236}">
                <a16:creationId xmlns:a16="http://schemas.microsoft.com/office/drawing/2014/main" id="{C21FA35B-F27B-46F0-8927-555D19BC34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Describe an object and explain a meaning using its card.</a:t>
            </a:r>
          </a:p>
        </p:txBody>
      </p:sp>
      <p:sp>
        <p:nvSpPr>
          <p:cNvPr id="8" name="shape-780">
            <a:extLst xmlns:a="http://schemas.openxmlformats.org/drawingml/2006/main">
              <a:ext uri="{FF2B5EF4-FFF2-40B4-BE49-F238E27FC236}">
                <a16:creationId xmlns:a16="http://schemas.microsoft.com/office/drawing/2014/main" id="{90988A4C-31CA-45DF-A574-5E14C692E7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94a3d6a855b2462d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460511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781">
            <a:extLst xmlns:a="http://schemas.openxmlformats.org/drawingml/2006/main">
              <a:ext uri="{FF2B5EF4-FFF2-40B4-BE49-F238E27FC236}">
                <a16:creationId xmlns:a16="http://schemas.microsoft.com/office/drawing/2014/main" id="{22BF0343-7025-4C9A-9855-EE5B560E44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782">
            <a:extLst xmlns:a="http://schemas.openxmlformats.org/drawingml/2006/main">
              <a:ext uri="{FF2B5EF4-FFF2-40B4-BE49-F238E27FC236}">
                <a16:creationId xmlns:a16="http://schemas.microsoft.com/office/drawing/2014/main" id="{99D7C761-4A4D-4108-97EA-8E1526AF4C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7</a:t>
            </a:r>
          </a:p>
        </p:txBody>
      </p:sp>
      <p:sp>
        <p:nvSpPr>
          <p:cNvPr id="3" name="shape-783">
            <a:extLst xmlns:a="http://schemas.openxmlformats.org/drawingml/2006/main">
              <a:ext uri="{FF2B5EF4-FFF2-40B4-BE49-F238E27FC236}">
                <a16:creationId xmlns:a16="http://schemas.microsoft.com/office/drawing/2014/main" id="{096FFA73-22EA-42E4-BF52-75B2294795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784">
            <a:extLst xmlns:a="http://schemas.openxmlformats.org/drawingml/2006/main">
              <a:ext uri="{FF2B5EF4-FFF2-40B4-BE49-F238E27FC236}">
                <a16:creationId xmlns:a16="http://schemas.microsoft.com/office/drawing/2014/main" id="{06784B5E-E0EC-49BB-8DAC-EF917B8E83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85">
            <a:extLst xmlns:a="http://schemas.openxmlformats.org/drawingml/2006/main">
              <a:ext uri="{FF2B5EF4-FFF2-40B4-BE49-F238E27FC236}">
                <a16:creationId xmlns:a16="http://schemas.microsoft.com/office/drawing/2014/main" id="{71F167C1-A8BE-44AD-9FF2-92CA0C738A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86">
            <a:extLst xmlns:a="http://schemas.openxmlformats.org/drawingml/2006/main">
              <a:ext uri="{FF2B5EF4-FFF2-40B4-BE49-F238E27FC236}">
                <a16:creationId xmlns:a16="http://schemas.microsoft.com/office/drawing/2014/main" id="{9B6692E1-78F4-4705-BC3B-5C7566E8E9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787">
            <a:extLst xmlns:a="http://schemas.openxmlformats.org/drawingml/2006/main">
              <a:ext uri="{FF2B5EF4-FFF2-40B4-BE49-F238E27FC236}">
                <a16:creationId xmlns:a16="http://schemas.microsoft.com/office/drawing/2014/main" id="{E90A64CF-F405-4CED-B64D-9C8AA8BBD1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CONSTRUCTED CLASSROOM OBJECT CARDS — all people and objects below are fictional. Pupils may use these cards rather than personal belongings.</a:t>
            </a:r>
          </a:p>
        </p:txBody>
      </p:sp>
      <p:sp>
        <p:nvSpPr>
          <p:cNvPr id="8" name="shape-788">
            <a:extLst xmlns:a="http://schemas.openxmlformats.org/drawingml/2006/main">
              <a:ext uri="{FF2B5EF4-FFF2-40B4-BE49-F238E27FC236}">
                <a16:creationId xmlns:a16="http://schemas.microsoft.com/office/drawing/2014/main" id="{B9B3E129-69A0-4D45-A11E-96E55B3834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789">
            <a:extLst xmlns:a="http://schemas.openxmlformats.org/drawingml/2006/main">
              <a:ext uri="{FF2B5EF4-FFF2-40B4-BE49-F238E27FC236}">
                <a16:creationId xmlns:a16="http://schemas.microsoft.com/office/drawing/2014/main" id="{F4D7776E-9119-4157-BFB5-F1BCBC829E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S1. A blue fabric badge has a white wave and two stitched lines. In this fictional club it marks a shared river-cleaning project.</a:t>
            </a:r>
          </a:p>
        </p:txBody>
      </p:sp>
      <p:sp>
        <p:nvSpPr>
          <p:cNvPr id="10" name="shape-790">
            <a:extLst xmlns:a="http://schemas.openxmlformats.org/drawingml/2006/main">
              <a:ext uri="{FF2B5EF4-FFF2-40B4-BE49-F238E27FC236}">
                <a16:creationId xmlns:a16="http://schemas.microsoft.com/office/drawing/2014/main" id="{1F79F834-1489-4C47-B188-42E40BED07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791">
            <a:extLst xmlns:a="http://schemas.openxmlformats.org/drawingml/2006/main">
              <a:ext uri="{FF2B5EF4-FFF2-40B4-BE49-F238E27FC236}">
                <a16:creationId xmlns:a16="http://schemas.microsoft.com/office/drawing/2014/main" id="{DE23A079-2C95-4089-AD8E-C192ECCB32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S2. A small red paper lamp has a yellow paper flame. In this fictional exhibition it helps visitors learn about using light as a symbol.</a:t>
            </a:r>
          </a:p>
        </p:txBody>
      </p:sp>
      <p:sp>
        <p:nvSpPr>
          <p:cNvPr id="12" name="shape-792">
            <a:extLst xmlns:a="http://schemas.openxmlformats.org/drawingml/2006/main">
              <a:ext uri="{FF2B5EF4-FFF2-40B4-BE49-F238E27FC236}">
                <a16:creationId xmlns:a16="http://schemas.microsoft.com/office/drawing/2014/main" id="{85618A41-D550-4F02-B6BE-F20326C995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793">
            <a:extLst xmlns:a="http://schemas.openxmlformats.org/drawingml/2006/main">
              <a:ext uri="{FF2B5EF4-FFF2-40B4-BE49-F238E27FC236}">
                <a16:creationId xmlns:a16="http://schemas.microsoft.com/office/drawing/2014/main" id="{1A74C32D-28D2-4E70-BF94-6B6EBE50D1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S3. A round cardboard token has a green tree. A fictional reading group uses it to mark finishing a shared book.</a:t>
            </a:r>
          </a:p>
        </p:txBody>
      </p:sp>
      <p:sp>
        <p:nvSpPr>
          <p:cNvPr id="14" name="shape-794">
            <a:extLst xmlns:a="http://schemas.openxmlformats.org/drawingml/2006/main">
              <a:ext uri="{FF2B5EF4-FFF2-40B4-BE49-F238E27FC236}">
                <a16:creationId xmlns:a16="http://schemas.microsoft.com/office/drawing/2014/main" id="{6F8C981B-A559-45DC-A1C2-5C7088D1A2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795">
            <a:extLst xmlns:a="http://schemas.openxmlformats.org/drawingml/2006/main">
              <a:ext uri="{FF2B5EF4-FFF2-40B4-BE49-F238E27FC236}">
                <a16:creationId xmlns:a16="http://schemas.microsoft.com/office/drawing/2014/main" id="{102C0680-70E5-4434-A0B5-4AE3F06AE7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S4. Visible features can be described. A meaning needs a label or an explanation; appearance alone does not prove it.</a:t>
            </a:r>
          </a:p>
        </p:txBody>
      </p:sp>
    </p:spTree>
    <p:extLst>
      <p:ext uri="{BB962C8B-B14F-4D97-AF65-F5344CB8AC3E}">
        <p14:creationId xmlns:p14="http://schemas.microsoft.com/office/powerpoint/2010/main" val="207802783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796">
            <a:extLst xmlns:a="http://schemas.openxmlformats.org/drawingml/2006/main">
              <a:ext uri="{FF2B5EF4-FFF2-40B4-BE49-F238E27FC236}">
                <a16:creationId xmlns:a16="http://schemas.microsoft.com/office/drawing/2014/main" id="{3816D15E-6FB5-4AD3-B28D-EC8682D343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797">
            <a:extLst xmlns:a="http://schemas.openxmlformats.org/drawingml/2006/main">
              <a:ext uri="{FF2B5EF4-FFF2-40B4-BE49-F238E27FC236}">
                <a16:creationId xmlns:a16="http://schemas.microsoft.com/office/drawing/2014/main" id="{3D0FD4EC-E56F-4E25-959B-90D9DB13A6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7</a:t>
            </a:r>
          </a:p>
        </p:txBody>
      </p:sp>
      <p:sp>
        <p:nvSpPr>
          <p:cNvPr id="3" name="shape-798">
            <a:extLst xmlns:a="http://schemas.openxmlformats.org/drawingml/2006/main">
              <a:ext uri="{FF2B5EF4-FFF2-40B4-BE49-F238E27FC236}">
                <a16:creationId xmlns:a16="http://schemas.microsoft.com/office/drawing/2014/main" id="{4F781780-242D-429A-88A1-725439E620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799">
            <a:extLst xmlns:a="http://schemas.openxmlformats.org/drawingml/2006/main">
              <a:ext uri="{FF2B5EF4-FFF2-40B4-BE49-F238E27FC236}">
                <a16:creationId xmlns:a16="http://schemas.microsoft.com/office/drawing/2014/main" id="{79B103C1-A00E-4ACC-BFFD-21A67FC889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800">
            <a:extLst xmlns:a="http://schemas.openxmlformats.org/drawingml/2006/main">
              <a:ext uri="{FF2B5EF4-FFF2-40B4-BE49-F238E27FC236}">
                <a16:creationId xmlns:a16="http://schemas.microsoft.com/office/drawing/2014/main" id="{E9E089AB-33E0-4522-8DC1-ECEDB618F3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801">
            <a:extLst xmlns:a="http://schemas.openxmlformats.org/drawingml/2006/main">
              <a:ext uri="{FF2B5EF4-FFF2-40B4-BE49-F238E27FC236}">
                <a16:creationId xmlns:a16="http://schemas.microsoft.com/office/drawing/2014/main" id="{3E4176DA-9703-46EE-A2B2-E7CA951971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802">
            <a:extLst xmlns:a="http://schemas.openxmlformats.org/drawingml/2006/main">
              <a:ext uri="{FF2B5EF4-FFF2-40B4-BE49-F238E27FC236}">
                <a16:creationId xmlns:a16="http://schemas.microsoft.com/office/drawing/2014/main" id="{73CFEC30-1F3A-4559-8DA8-BCB8C55992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803">
            <a:extLst xmlns:a="http://schemas.openxmlformats.org/drawingml/2006/main">
              <a:ext uri="{FF2B5EF4-FFF2-40B4-BE49-F238E27FC236}">
                <a16:creationId xmlns:a16="http://schemas.microsoft.com/office/drawing/2014/main" id="{AB9F2B8B-8392-4D5C-ACB4-DFF84F2322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 choose S1. I can describe its blue cloth, white wave and stitching.</a:t>
            </a:r>
          </a:p>
        </p:txBody>
      </p:sp>
      <p:sp>
        <p:nvSpPr>
          <p:cNvPr id="9" name="shape-804">
            <a:extLst xmlns:a="http://schemas.openxmlformats.org/drawingml/2006/main">
              <a:ext uri="{FF2B5EF4-FFF2-40B4-BE49-F238E27FC236}">
                <a16:creationId xmlns:a16="http://schemas.microsoft.com/office/drawing/2014/main" id="{A7AE7CA3-C0A4-4E2D-8726-365490E163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805">
            <a:extLst xmlns:a="http://schemas.openxmlformats.org/drawingml/2006/main">
              <a:ext uri="{FF2B5EF4-FFF2-40B4-BE49-F238E27FC236}">
                <a16:creationId xmlns:a16="http://schemas.microsoft.com/office/drawing/2014/main" id="{A4FC9330-59E5-4985-9F70-155C521A47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Its card links it with a river-cleaning project; I do not need to invent a personal story.</a:t>
            </a:r>
          </a:p>
        </p:txBody>
      </p:sp>
      <p:sp>
        <p:nvSpPr>
          <p:cNvPr id="11" name="shape-806">
            <a:extLst xmlns:a="http://schemas.openxmlformats.org/drawingml/2006/main">
              <a:ext uri="{FF2B5EF4-FFF2-40B4-BE49-F238E27FC236}">
                <a16:creationId xmlns:a16="http://schemas.microsoft.com/office/drawing/2014/main" id="{C0360C92-C612-4877-B0F4-ED2F18A3A9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1381637024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807">
            <a:extLst xmlns:a="http://schemas.openxmlformats.org/drawingml/2006/main">
              <a:ext uri="{FF2B5EF4-FFF2-40B4-BE49-F238E27FC236}">
                <a16:creationId xmlns:a16="http://schemas.microsoft.com/office/drawing/2014/main" id="{2CEF1913-1E08-442E-969E-227D168685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808">
            <a:extLst xmlns:a="http://schemas.openxmlformats.org/drawingml/2006/main">
              <a:ext uri="{FF2B5EF4-FFF2-40B4-BE49-F238E27FC236}">
                <a16:creationId xmlns:a16="http://schemas.microsoft.com/office/drawing/2014/main" id="{1BE20ADD-E42E-495C-BB79-3F195DF95E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7</a:t>
            </a:r>
          </a:p>
        </p:txBody>
      </p:sp>
      <p:sp>
        <p:nvSpPr>
          <p:cNvPr id="3" name="shape-809">
            <a:extLst xmlns:a="http://schemas.openxmlformats.org/drawingml/2006/main">
              <a:ext uri="{FF2B5EF4-FFF2-40B4-BE49-F238E27FC236}">
                <a16:creationId xmlns:a16="http://schemas.microsoft.com/office/drawing/2014/main" id="{1A535302-6E75-41BF-A81E-7FFC00EF99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810">
            <a:extLst xmlns:a="http://schemas.openxmlformats.org/drawingml/2006/main">
              <a:ext uri="{FF2B5EF4-FFF2-40B4-BE49-F238E27FC236}">
                <a16:creationId xmlns:a16="http://schemas.microsoft.com/office/drawing/2014/main" id="{242004AC-E1E2-4CA7-83AF-08E5F49CA0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811">
            <a:extLst xmlns:a="http://schemas.openxmlformats.org/drawingml/2006/main">
              <a:ext uri="{FF2B5EF4-FFF2-40B4-BE49-F238E27FC236}">
                <a16:creationId xmlns:a16="http://schemas.microsoft.com/office/drawing/2014/main" id="{5B8C3E38-5B69-4AC7-B9CA-870065BAA9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812">
            <a:extLst xmlns:a="http://schemas.openxmlformats.org/drawingml/2006/main">
              <a:ext uri="{FF2B5EF4-FFF2-40B4-BE49-F238E27FC236}">
                <a16:creationId xmlns:a16="http://schemas.microsoft.com/office/drawing/2014/main" id="{2DA498BC-0C69-4557-ABD7-4252F2C1B4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813">
            <a:extLst xmlns:a="http://schemas.openxmlformats.org/drawingml/2006/main">
              <a:ext uri="{FF2B5EF4-FFF2-40B4-BE49-F238E27FC236}">
                <a16:creationId xmlns:a16="http://schemas.microsoft.com/office/drawing/2014/main" id="{6A53C47F-2A15-454E-AA57-02E0605730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can we learn from an unlabelled object’s appearance alone?</a:t>
            </a:r>
          </a:p>
        </p:txBody>
      </p:sp>
      <p:sp>
        <p:nvSpPr>
          <p:cNvPr id="8" name="shape-814">
            <a:extLst xmlns:a="http://schemas.openxmlformats.org/drawingml/2006/main">
              <a:ext uri="{FF2B5EF4-FFF2-40B4-BE49-F238E27FC236}">
                <a16:creationId xmlns:a16="http://schemas.microsoft.com/office/drawing/2014/main" id="{0C67A483-5E93-4794-B5D9-957626435A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815">
            <a:extLst xmlns:a="http://schemas.openxmlformats.org/drawingml/2006/main">
              <a:ext uri="{FF2B5EF4-FFF2-40B4-BE49-F238E27FC236}">
                <a16:creationId xmlns:a16="http://schemas.microsoft.com/office/drawing/2014/main" id="{1FEAEEEC-34F0-490A-B2D4-BF9D8E5ED0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Every feeling of its owner.</a:t>
            </a:r>
          </a:p>
        </p:txBody>
      </p:sp>
      <p:sp>
        <p:nvSpPr>
          <p:cNvPr id="10" name="shape-816">
            <a:extLst xmlns:a="http://schemas.openxmlformats.org/drawingml/2006/main">
              <a:ext uri="{FF2B5EF4-FFF2-40B4-BE49-F238E27FC236}">
                <a16:creationId xmlns:a16="http://schemas.microsoft.com/office/drawing/2014/main" id="{6B1E19E1-9BF8-48E8-B4FF-74409903D1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817">
            <a:extLst xmlns:a="http://schemas.openxmlformats.org/drawingml/2006/main">
              <a:ext uri="{FF2B5EF4-FFF2-40B4-BE49-F238E27FC236}">
                <a16:creationId xmlns:a16="http://schemas.microsoft.com/office/drawing/2014/main" id="{0EA24C2A-D161-45F6-983E-F7884DF6EB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Visible features, but not all its meanings.</a:t>
            </a:r>
          </a:p>
        </p:txBody>
      </p:sp>
      <p:sp>
        <p:nvSpPr>
          <p:cNvPr id="12" name="shape-818">
            <a:extLst xmlns:a="http://schemas.openxmlformats.org/drawingml/2006/main">
              <a:ext uri="{FF2B5EF4-FFF2-40B4-BE49-F238E27FC236}">
                <a16:creationId xmlns:a16="http://schemas.microsoft.com/office/drawing/2014/main" id="{FD06EABD-0A67-4197-9CCE-44BDD9AA13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819">
            <a:extLst xmlns:a="http://schemas.openxmlformats.org/drawingml/2006/main">
              <a:ext uri="{FF2B5EF4-FFF2-40B4-BE49-F238E27FC236}">
                <a16:creationId xmlns:a16="http://schemas.microsoft.com/office/drawing/2014/main" id="{934EAF61-472E-4F92-AB95-CE7212AB3C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The owner’s faith.</a:t>
            </a:r>
          </a:p>
        </p:txBody>
      </p:sp>
      <p:sp>
        <p:nvSpPr>
          <p:cNvPr id="14" name="shape-820">
            <a:extLst xmlns:a="http://schemas.openxmlformats.org/drawingml/2006/main">
              <a:ext uri="{FF2B5EF4-FFF2-40B4-BE49-F238E27FC236}">
                <a16:creationId xmlns:a16="http://schemas.microsoft.com/office/drawing/2014/main" id="{8E924E5B-ED14-4FBE-8429-9C2B7AE043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2074504099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821">
            <a:extLst xmlns:a="http://schemas.openxmlformats.org/drawingml/2006/main">
              <a:ext uri="{FF2B5EF4-FFF2-40B4-BE49-F238E27FC236}">
                <a16:creationId xmlns:a16="http://schemas.microsoft.com/office/drawing/2014/main" id="{88D0952D-EAA4-4C31-94E3-A82A5998D8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822">
            <a:extLst xmlns:a="http://schemas.openxmlformats.org/drawingml/2006/main">
              <a:ext uri="{FF2B5EF4-FFF2-40B4-BE49-F238E27FC236}">
                <a16:creationId xmlns:a16="http://schemas.microsoft.com/office/drawing/2014/main" id="{85EEBF07-E9F2-4FF1-B960-E39366E66C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7</a:t>
            </a:r>
          </a:p>
        </p:txBody>
      </p:sp>
      <p:sp>
        <p:nvSpPr>
          <p:cNvPr id="3" name="shape-823">
            <a:extLst xmlns:a="http://schemas.openxmlformats.org/drawingml/2006/main">
              <a:ext uri="{FF2B5EF4-FFF2-40B4-BE49-F238E27FC236}">
                <a16:creationId xmlns:a16="http://schemas.microsoft.com/office/drawing/2014/main" id="{33D651F1-BC30-49C0-9EFD-875607EF02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824">
            <a:extLst xmlns:a="http://schemas.openxmlformats.org/drawingml/2006/main">
              <a:ext uri="{FF2B5EF4-FFF2-40B4-BE49-F238E27FC236}">
                <a16:creationId xmlns:a16="http://schemas.microsoft.com/office/drawing/2014/main" id="{41B0E9B6-7C55-4198-AA6D-303F80B7A0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825">
            <a:extLst xmlns:a="http://schemas.openxmlformats.org/drawingml/2006/main">
              <a:ext uri="{FF2B5EF4-FFF2-40B4-BE49-F238E27FC236}">
                <a16:creationId xmlns:a16="http://schemas.microsoft.com/office/drawing/2014/main" id="{34109FF0-9CAF-4292-93A4-838B81E4C2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826">
            <a:extLst xmlns:a="http://schemas.openxmlformats.org/drawingml/2006/main">
              <a:ext uri="{FF2B5EF4-FFF2-40B4-BE49-F238E27FC236}">
                <a16:creationId xmlns:a16="http://schemas.microsoft.com/office/drawing/2014/main" id="{7C00F084-0F32-48D9-BF5B-52F7B56E4E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827">
            <a:extLst xmlns:a="http://schemas.openxmlformats.org/drawingml/2006/main">
              <a:ext uri="{FF2B5EF4-FFF2-40B4-BE49-F238E27FC236}">
                <a16:creationId xmlns:a16="http://schemas.microsoft.com/office/drawing/2014/main" id="{9C933CB8-38F2-4A91-B0E8-4C392205A4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</a:t>
            </a:r>
          </a:p>
        </p:txBody>
      </p:sp>
      <p:sp>
        <p:nvSpPr>
          <p:cNvPr id="8" name="shape-828">
            <a:extLst xmlns:a="http://schemas.openxmlformats.org/drawingml/2006/main">
              <a:ext uri="{FF2B5EF4-FFF2-40B4-BE49-F238E27FC236}">
                <a16:creationId xmlns:a16="http://schemas.microsoft.com/office/drawing/2014/main" id="{8E838129-9260-4F76-861A-7961D5E5C9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S4 separates observation from an interpretation that needs evidence.</a:t>
            </a:r>
          </a:p>
        </p:txBody>
      </p:sp>
      <p:sp>
        <p:nvSpPr>
          <p:cNvPr id="9" name="shape-829">
            <a:extLst xmlns:a="http://schemas.openxmlformats.org/drawingml/2006/main">
              <a:ext uri="{FF2B5EF4-FFF2-40B4-BE49-F238E27FC236}">
                <a16:creationId xmlns:a16="http://schemas.microsoft.com/office/drawing/2014/main" id="{ED38F8D4-C8AF-40A8-B004-63D2B2FC97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585806613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830">
            <a:extLst xmlns:a="http://schemas.openxmlformats.org/drawingml/2006/main">
              <a:ext uri="{FF2B5EF4-FFF2-40B4-BE49-F238E27FC236}">
                <a16:creationId xmlns:a16="http://schemas.microsoft.com/office/drawing/2014/main" id="{34117AD3-87F5-4060-BF6E-EC56EC3035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831">
            <a:extLst xmlns:a="http://schemas.openxmlformats.org/drawingml/2006/main">
              <a:ext uri="{FF2B5EF4-FFF2-40B4-BE49-F238E27FC236}">
                <a16:creationId xmlns:a16="http://schemas.microsoft.com/office/drawing/2014/main" id="{AE3F866F-4890-43A1-A74F-998FF60625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7</a:t>
            </a:r>
          </a:p>
        </p:txBody>
      </p:sp>
      <p:sp>
        <p:nvSpPr>
          <p:cNvPr id="3" name="shape-832">
            <a:extLst xmlns:a="http://schemas.openxmlformats.org/drawingml/2006/main">
              <a:ext uri="{FF2B5EF4-FFF2-40B4-BE49-F238E27FC236}">
                <a16:creationId xmlns:a16="http://schemas.microsoft.com/office/drawing/2014/main" id="{686F0015-1284-4162-B27D-0C8D62B1D1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833">
            <a:extLst xmlns:a="http://schemas.openxmlformats.org/drawingml/2006/main">
              <a:ext uri="{FF2B5EF4-FFF2-40B4-BE49-F238E27FC236}">
                <a16:creationId xmlns:a16="http://schemas.microsoft.com/office/drawing/2014/main" id="{F5F94359-3BF5-4452-89A3-9B12EC0215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834">
            <a:extLst xmlns:a="http://schemas.openxmlformats.org/drawingml/2006/main">
              <a:ext uri="{FF2B5EF4-FFF2-40B4-BE49-F238E27FC236}">
                <a16:creationId xmlns:a16="http://schemas.microsoft.com/office/drawing/2014/main" id="{C2E9FB29-7981-4270-AE12-A222CE3423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835">
            <a:extLst xmlns:a="http://schemas.openxmlformats.org/drawingml/2006/main">
              <a:ext uri="{FF2B5EF4-FFF2-40B4-BE49-F238E27FC236}">
                <a16:creationId xmlns:a16="http://schemas.microsoft.com/office/drawing/2014/main" id="{52CA1130-F726-4130-9C66-C5CAC5344D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836">
            <a:extLst xmlns:a="http://schemas.openxmlformats.org/drawingml/2006/main">
              <a:ext uri="{FF2B5EF4-FFF2-40B4-BE49-F238E27FC236}">
                <a16:creationId xmlns:a16="http://schemas.microsoft.com/office/drawing/2014/main" id="{B38927AB-3526-4433-9814-4B4A34A9A4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837">
            <a:extLst xmlns:a="http://schemas.openxmlformats.org/drawingml/2006/main">
              <a:ext uri="{FF2B5EF4-FFF2-40B4-BE49-F238E27FC236}">
                <a16:creationId xmlns:a16="http://schemas.microsoft.com/office/drawing/2014/main" id="{798D9884-9D2F-46B0-85AA-0756B8792B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S1, S2 or S3. Record three visible features from its description.</a:t>
            </a:r>
          </a:p>
        </p:txBody>
      </p:sp>
      <p:sp>
        <p:nvSpPr>
          <p:cNvPr id="9" name="shape-838">
            <a:extLst xmlns:a="http://schemas.openxmlformats.org/drawingml/2006/main">
              <a:ext uri="{FF2B5EF4-FFF2-40B4-BE49-F238E27FC236}">
                <a16:creationId xmlns:a16="http://schemas.microsoft.com/office/drawing/2014/main" id="{2A504860-C440-41B9-B29D-210B38B6DE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839">
            <a:extLst xmlns:a="http://schemas.openxmlformats.org/drawingml/2006/main">
              <a:ext uri="{FF2B5EF4-FFF2-40B4-BE49-F238E27FC236}">
                <a16:creationId xmlns:a16="http://schemas.microsoft.com/office/drawing/2014/main" id="{2C9A225C-A5A9-4320-9A6B-8F3C51DC84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Add the meaning stated on its card and the card number.</a:t>
            </a:r>
          </a:p>
        </p:txBody>
      </p:sp>
      <p:sp>
        <p:nvSpPr>
          <p:cNvPr id="11" name="shape-840">
            <a:extLst xmlns:a="http://schemas.openxmlformats.org/drawingml/2006/main">
              <a:ext uri="{FF2B5EF4-FFF2-40B4-BE49-F238E27FC236}">
                <a16:creationId xmlns:a16="http://schemas.microsoft.com/office/drawing/2014/main" id="{12EA64FD-F3FB-4431-85F3-167BC29430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841">
            <a:extLst xmlns:a="http://schemas.openxmlformats.org/drawingml/2006/main">
              <a:ext uri="{FF2B5EF4-FFF2-40B4-BE49-F238E27FC236}">
                <a16:creationId xmlns:a16="http://schemas.microsoft.com/office/drawing/2014/main" id="{A92F81C5-E503-48BD-884C-A7352FE0D3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Prepare a two-sentence museum label. Share it aloud, in writing or with an adult.</a:t>
            </a:r>
          </a:p>
        </p:txBody>
      </p:sp>
    </p:spTree>
    <p:extLst>
      <p:ext uri="{BB962C8B-B14F-4D97-AF65-F5344CB8AC3E}">
        <p14:creationId xmlns:p14="http://schemas.microsoft.com/office/powerpoint/2010/main" val="2143004236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842">
            <a:extLst xmlns:a="http://schemas.openxmlformats.org/drawingml/2006/main">
              <a:ext uri="{FF2B5EF4-FFF2-40B4-BE49-F238E27FC236}">
                <a16:creationId xmlns:a16="http://schemas.microsoft.com/office/drawing/2014/main" id="{721B7806-AC86-4DB5-9544-293B4B6337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843">
            <a:extLst xmlns:a="http://schemas.openxmlformats.org/drawingml/2006/main">
              <a:ext uri="{FF2B5EF4-FFF2-40B4-BE49-F238E27FC236}">
                <a16:creationId xmlns:a16="http://schemas.microsoft.com/office/drawing/2014/main" id="{90AF67AC-8F4E-4566-AE2E-E19E2099E1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7</a:t>
            </a:r>
          </a:p>
        </p:txBody>
      </p:sp>
      <p:sp>
        <p:nvSpPr>
          <p:cNvPr id="3" name="shape-844">
            <a:extLst xmlns:a="http://schemas.openxmlformats.org/drawingml/2006/main">
              <a:ext uri="{FF2B5EF4-FFF2-40B4-BE49-F238E27FC236}">
                <a16:creationId xmlns:a16="http://schemas.microsoft.com/office/drawing/2014/main" id="{BA406504-5DD3-4F1B-8A98-B7B066E3D7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845">
            <a:extLst xmlns:a="http://schemas.openxmlformats.org/drawingml/2006/main">
              <a:ext uri="{FF2B5EF4-FFF2-40B4-BE49-F238E27FC236}">
                <a16:creationId xmlns:a16="http://schemas.microsoft.com/office/drawing/2014/main" id="{C36B335B-0208-44A3-AE43-58746141C0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846">
            <a:extLst xmlns:a="http://schemas.openxmlformats.org/drawingml/2006/main">
              <a:ext uri="{FF2B5EF4-FFF2-40B4-BE49-F238E27FC236}">
                <a16:creationId xmlns:a16="http://schemas.microsoft.com/office/drawing/2014/main" id="{7DE1438E-8EFD-4D33-A0E6-63C8F607CA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847">
            <a:extLst xmlns:a="http://schemas.openxmlformats.org/drawingml/2006/main">
              <a:ext uri="{FF2B5EF4-FFF2-40B4-BE49-F238E27FC236}">
                <a16:creationId xmlns:a16="http://schemas.microsoft.com/office/drawing/2014/main" id="{582DBFDF-4D56-4B33-9E84-537F4B571F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848">
            <a:extLst xmlns:a="http://schemas.openxmlformats.org/drawingml/2006/main">
              <a:ext uri="{FF2B5EF4-FFF2-40B4-BE49-F238E27FC236}">
                <a16:creationId xmlns:a16="http://schemas.microsoft.com/office/drawing/2014/main" id="{96FE2571-D4CE-48C4-AA86-E3C7BAE053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849">
            <a:extLst xmlns:a="http://schemas.openxmlformats.org/drawingml/2006/main">
              <a:ext uri="{FF2B5EF4-FFF2-40B4-BE49-F238E27FC236}">
                <a16:creationId xmlns:a16="http://schemas.microsoft.com/office/drawing/2014/main" id="{69A3BD14-4EB7-4813-AB7F-C3553E9A3C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one match. Say or show why it fits.</a:t>
            </a:r>
          </a:p>
        </p:txBody>
      </p:sp>
      <p:sp>
        <p:nvSpPr>
          <p:cNvPr id="9" name="shape-850">
            <a:extLst xmlns:a="http://schemas.openxmlformats.org/drawingml/2006/main">
              <a:ext uri="{FF2B5EF4-FFF2-40B4-BE49-F238E27FC236}">
                <a16:creationId xmlns:a16="http://schemas.microsoft.com/office/drawing/2014/main" id="{A8ECBA19-50DE-42E0-9356-E5E0DC3F3E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141717930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851">
            <a:extLst xmlns:a="http://schemas.openxmlformats.org/drawingml/2006/main">
              <a:ext uri="{FF2B5EF4-FFF2-40B4-BE49-F238E27FC236}">
                <a16:creationId xmlns:a16="http://schemas.microsoft.com/office/drawing/2014/main" id="{9023F681-5EDD-473F-9746-F1ACBE144F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852">
            <a:extLst xmlns:a="http://schemas.openxmlformats.org/drawingml/2006/main">
              <a:ext uri="{FF2B5EF4-FFF2-40B4-BE49-F238E27FC236}">
                <a16:creationId xmlns:a16="http://schemas.microsoft.com/office/drawing/2014/main" id="{099FE9E6-A84A-4BE3-B487-1394DDAFA7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7</a:t>
            </a:r>
          </a:p>
        </p:txBody>
      </p:sp>
      <p:sp>
        <p:nvSpPr>
          <p:cNvPr id="3" name="shape-853">
            <a:extLst xmlns:a="http://schemas.openxmlformats.org/drawingml/2006/main">
              <a:ext uri="{FF2B5EF4-FFF2-40B4-BE49-F238E27FC236}">
                <a16:creationId xmlns:a16="http://schemas.microsoft.com/office/drawing/2014/main" id="{46AB961E-7446-4772-B835-0966390FA2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854">
            <a:extLst xmlns:a="http://schemas.openxmlformats.org/drawingml/2006/main">
              <a:ext uri="{FF2B5EF4-FFF2-40B4-BE49-F238E27FC236}">
                <a16:creationId xmlns:a16="http://schemas.microsoft.com/office/drawing/2014/main" id="{79E64DCE-CBF8-494A-932F-22F3BB9B46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855">
            <a:extLst xmlns:a="http://schemas.openxmlformats.org/drawingml/2006/main">
              <a:ext uri="{FF2B5EF4-FFF2-40B4-BE49-F238E27FC236}">
                <a16:creationId xmlns:a16="http://schemas.microsoft.com/office/drawing/2014/main" id="{1BD2637D-B56D-4AB0-B6EC-E552BF9810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856">
            <a:extLst xmlns:a="http://schemas.openxmlformats.org/drawingml/2006/main">
              <a:ext uri="{FF2B5EF4-FFF2-40B4-BE49-F238E27FC236}">
                <a16:creationId xmlns:a16="http://schemas.microsoft.com/office/drawing/2014/main" id="{D5659D9B-DB00-4218-88EF-325D637A0E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857">
            <a:extLst xmlns:a="http://schemas.openxmlformats.org/drawingml/2006/main">
              <a:ext uri="{FF2B5EF4-FFF2-40B4-BE49-F238E27FC236}">
                <a16:creationId xmlns:a16="http://schemas.microsoft.com/office/drawing/2014/main" id="{040E6F21-4585-41A3-8F9B-796D75CCFA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is one thing a label tells us that appearance might not?</a:t>
            </a:r>
          </a:p>
        </p:txBody>
      </p:sp>
      <p:sp>
        <p:nvSpPr>
          <p:cNvPr id="8" name="shape-858">
            <a:extLst xmlns:a="http://schemas.openxmlformats.org/drawingml/2006/main">
              <a:ext uri="{FF2B5EF4-FFF2-40B4-BE49-F238E27FC236}">
                <a16:creationId xmlns:a16="http://schemas.microsoft.com/office/drawing/2014/main" id="{DD9BD1B4-E7DB-40E4-BB22-B93AA9D2F7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462264320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2026-09-05T19:24:14.0450000Z</dcterms:created>
  <dcterms:modified xsi:type="dcterms:W3CDTF">2026-09-05T19:24:14.0450000Z</dcterms:modified>
</coreProperties>
</file>