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3da29213d9747f4" /><Relationship Type="http://schemas.openxmlformats.org/officeDocument/2006/relationships/extended-properties" Target="/docProps/app.xml" Id="R574223c4ecaa4d99" /><Relationship Type="http://schemas.openxmlformats.org/officeDocument/2006/relationships/officeDocument" Target="/ppt/presentation.xml" Id="R523843696c644b62" /></Relationships>
</file>

<file path=ppt/presentation.xml><?xml version="1.0" encoding="utf-8"?>
<p:presentation xmlns:p="http://schemas.openxmlformats.org/presentationml/2006/main">
  <p:sldMasterIdLst>
    <p:sldMasterId xmlns:r="http://schemas.openxmlformats.org/officeDocument/2006/relationships" id="2147483648" r:id="R8b8e6292c3454f92"/>
  </p:sldMasterIdLst>
  <p:notesMasterIdLst>
    <p:notesMasterId xmlns:r="http://schemas.openxmlformats.org/officeDocument/2006/relationships" r:id="R1b3cda6a6cc04658"/>
  </p:notesMasterIdLst>
  <p:sldIdLst>
    <p:sldId xmlns:r="http://schemas.openxmlformats.org/officeDocument/2006/relationships" id="256" r:id="Rfcb0610929dd4dd0"/>
    <p:sldId xmlns:r="http://schemas.openxmlformats.org/officeDocument/2006/relationships" id="257" r:id="Rbbb3d1e468df4504"/>
    <p:sldId xmlns:r="http://schemas.openxmlformats.org/officeDocument/2006/relationships" id="258" r:id="Rfa435feb75494a71"/>
    <p:sldId xmlns:r="http://schemas.openxmlformats.org/officeDocument/2006/relationships" id="259" r:id="R71d6a5626eb84ccf"/>
    <p:sldId xmlns:r="http://schemas.openxmlformats.org/officeDocument/2006/relationships" id="260" r:id="R301488c151a247d3"/>
    <p:sldId xmlns:r="http://schemas.openxmlformats.org/officeDocument/2006/relationships" id="261" r:id="Rd834d2e4e335471d"/>
    <p:sldId xmlns:r="http://schemas.openxmlformats.org/officeDocument/2006/relationships" id="262" r:id="R517df8185c4b446f"/>
    <p:sldId xmlns:r="http://schemas.openxmlformats.org/officeDocument/2006/relationships" id="263" r:id="R67e77c7cf5cc49cf"/>
    <p:sldId xmlns:r="http://schemas.openxmlformats.org/officeDocument/2006/relationships" id="264" r:id="R8d5414f06cb74a45"/>
    <p:sldId xmlns:r="http://schemas.openxmlformats.org/officeDocument/2006/relationships" id="265" r:id="R63aa8019657d4fd6"/>
    <p:sldId xmlns:r="http://schemas.openxmlformats.org/officeDocument/2006/relationships" id="266" r:id="Rb65e9b9e62444ec6"/>
    <p:sldId xmlns:r="http://schemas.openxmlformats.org/officeDocument/2006/relationships" id="267" r:id="R3922897ef26546f6"/>
    <p:sldId xmlns:r="http://schemas.openxmlformats.org/officeDocument/2006/relationships" id="268" r:id="Rf9ce4c5740f94dcd"/>
    <p:sldId xmlns:r="http://schemas.openxmlformats.org/officeDocument/2006/relationships" id="269" r:id="R56e7e83e6b7d4b9b"/>
    <p:sldId xmlns:r="http://schemas.openxmlformats.org/officeDocument/2006/relationships" id="270" r:id="Rf748e1c46a154b3d"/>
    <p:sldId xmlns:r="http://schemas.openxmlformats.org/officeDocument/2006/relationships" id="271" r:id="Rab2d44f7c1c64030"/>
    <p:sldId xmlns:r="http://schemas.openxmlformats.org/officeDocument/2006/relationships" id="272" r:id="R9525c5c6cea94e31"/>
    <p:sldId xmlns:r="http://schemas.openxmlformats.org/officeDocument/2006/relationships" id="273" r:id="Rc17b511271204061"/>
    <p:sldId xmlns:r="http://schemas.openxmlformats.org/officeDocument/2006/relationships" id="274" r:id="Rdefb4558a9b84c80"/>
    <p:sldId xmlns:r="http://schemas.openxmlformats.org/officeDocument/2006/relationships" id="275" r:id="R7f00ae447ba246a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da5f58c6e0f4c68" /><Relationship Type="http://schemas.openxmlformats.org/officeDocument/2006/relationships/slideMaster" Target="/ppt/slideMasters/slideMaster1.xml" Id="R8b8e6292c3454f92" /><Relationship Type="http://schemas.openxmlformats.org/officeDocument/2006/relationships/notesMaster" Target="/ppt/notesMasters/notesMaster1.xml" Id="R1b3cda6a6cc04658" /><Relationship Type="http://schemas.openxmlformats.org/officeDocument/2006/relationships/presProps" Target="/ppt/presProps.xml" Id="R6cfa5daf7f86403b" /><Relationship Type="http://schemas.openxmlformats.org/officeDocument/2006/relationships/tableStyles" Target="/ppt/tableStyles.xml" Id="Raf14a18c11d044fb" /><Relationship Type="http://schemas.openxmlformats.org/officeDocument/2006/relationships/slide" Target="/ppt/slides/slide1.xml" Id="Rfcb0610929dd4dd0" /><Relationship Type="http://schemas.openxmlformats.org/officeDocument/2006/relationships/slide" Target="/ppt/slides/slide2.xml" Id="Rbbb3d1e468df4504" /><Relationship Type="http://schemas.openxmlformats.org/officeDocument/2006/relationships/slide" Target="/ppt/slides/slide3.xml" Id="Rfa435feb75494a71" /><Relationship Type="http://schemas.openxmlformats.org/officeDocument/2006/relationships/slide" Target="/ppt/slides/slide4.xml" Id="R71d6a5626eb84ccf" /><Relationship Type="http://schemas.openxmlformats.org/officeDocument/2006/relationships/slide" Target="/ppt/slides/slide5.xml" Id="R301488c151a247d3" /><Relationship Type="http://schemas.openxmlformats.org/officeDocument/2006/relationships/slide" Target="/ppt/slides/slide6.xml" Id="Rd834d2e4e335471d" /><Relationship Type="http://schemas.openxmlformats.org/officeDocument/2006/relationships/slide" Target="/ppt/slides/slide7.xml" Id="R517df8185c4b446f" /><Relationship Type="http://schemas.openxmlformats.org/officeDocument/2006/relationships/slide" Target="/ppt/slides/slide8.xml" Id="R67e77c7cf5cc49cf" /><Relationship Type="http://schemas.openxmlformats.org/officeDocument/2006/relationships/slide" Target="/ppt/slides/slide9.xml" Id="R8d5414f06cb74a45" /><Relationship Type="http://schemas.openxmlformats.org/officeDocument/2006/relationships/slide" Target="/ppt/slides/slide10.xml" Id="R63aa8019657d4fd6" /><Relationship Type="http://schemas.openxmlformats.org/officeDocument/2006/relationships/slide" Target="/ppt/slides/slide11.xml" Id="Rb65e9b9e62444ec6" /><Relationship Type="http://schemas.openxmlformats.org/officeDocument/2006/relationships/slide" Target="/ppt/slides/slide12.xml" Id="R3922897ef26546f6" /><Relationship Type="http://schemas.openxmlformats.org/officeDocument/2006/relationships/slide" Target="/ppt/slides/slide13.xml" Id="Rf9ce4c5740f94dcd" /><Relationship Type="http://schemas.openxmlformats.org/officeDocument/2006/relationships/slide" Target="/ppt/slides/slide14.xml" Id="R56e7e83e6b7d4b9b" /><Relationship Type="http://schemas.openxmlformats.org/officeDocument/2006/relationships/slide" Target="/ppt/slides/slide15.xml" Id="Rf748e1c46a154b3d" /><Relationship Type="http://schemas.openxmlformats.org/officeDocument/2006/relationships/slide" Target="/ppt/slides/slide16.xml" Id="Rab2d44f7c1c64030" /><Relationship Type="http://schemas.openxmlformats.org/officeDocument/2006/relationships/slide" Target="/ppt/slides/slide17.xml" Id="R9525c5c6cea94e31" /><Relationship Type="http://schemas.openxmlformats.org/officeDocument/2006/relationships/slide" Target="/ppt/slides/slide18.xml" Id="Rc17b511271204061" /><Relationship Type="http://schemas.openxmlformats.org/officeDocument/2006/relationships/slide" Target="/ppt/slides/slide19.xml" Id="Rdefb4558a9b84c80" /><Relationship Type="http://schemas.openxmlformats.org/officeDocument/2006/relationships/slide" Target="/ppt/slides/slide20.xml" Id="R7f00ae447ba246a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35199039e0498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b0d6bf856a74370" /><Relationship Type="http://schemas.openxmlformats.org/officeDocument/2006/relationships/notesMaster" Target="/ppt/notesMasters/notesMaster1.xml" Id="R2a28517d7ad949e6" /></Relationships>
</file>

<file path=ppt/notesSlides/_rels/notesSlide2.xml.rels>&#65279;<?xml version="1.0" encoding="utf-8"?><Relationships xmlns="http://schemas.openxmlformats.org/package/2006/relationships"><Relationship Type="http://schemas.openxmlformats.org/officeDocument/2006/relationships/slide" Target="/ppt/slides/slide2.xml" Id="Rf02575e2ae1d4fd1" /><Relationship Type="http://schemas.openxmlformats.org/officeDocument/2006/relationships/notesMaster" Target="/ppt/notesMasters/notesMaster1.xml" Id="R4c81844a6e6d466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f9a5474362b494b" /><Relationship Type="http://schemas.openxmlformats.org/officeDocument/2006/relationships/notesMaster" Target="/ppt/notesMasters/notesMaster1.xml" Id="R93131b272d984dfa" /></Relationships>
</file>

<file path=ppt/notesSlides/_rels/notesSlide4.xml.rels>&#65279;<?xml version="1.0" encoding="utf-8"?><Relationships xmlns="http://schemas.openxmlformats.org/package/2006/relationships"><Relationship Type="http://schemas.openxmlformats.org/officeDocument/2006/relationships/slide" Target="/ppt/slides/slide4.xml" Id="Rab5862aadf4243b4" /><Relationship Type="http://schemas.openxmlformats.org/officeDocument/2006/relationships/notesMaster" Target="/ppt/notesMasters/notesMaster1.xml" Id="R87392b654e9f431e" /></Relationships>
</file>

<file path=ppt/notesSlides/_rels/notesSlide5.xml.rels>&#65279;<?xml version="1.0" encoding="utf-8"?><Relationships xmlns="http://schemas.openxmlformats.org/package/2006/relationships"><Relationship Type="http://schemas.openxmlformats.org/officeDocument/2006/relationships/slide" Target="/ppt/slides/slide5.xml" Id="R28ce04a9e5ac4408" /><Relationship Type="http://schemas.openxmlformats.org/officeDocument/2006/relationships/notesMaster" Target="/ppt/notesMasters/notesMaster1.xml" Id="R5bc298ebe1d741fd" /></Relationships>
</file>

<file path=ppt/notesSlides/_rels/notesSlide6.xml.rels>&#65279;<?xml version="1.0" encoding="utf-8"?><Relationships xmlns="http://schemas.openxmlformats.org/package/2006/relationships"><Relationship Type="http://schemas.openxmlformats.org/officeDocument/2006/relationships/slide" Target="/ppt/slides/slide6.xml" Id="R249e0743bc0c4590" /><Relationship Type="http://schemas.openxmlformats.org/officeDocument/2006/relationships/notesMaster" Target="/ppt/notesMasters/notesMaster1.xml" Id="R979380e356ae42f3" /></Relationships>
</file>

<file path=ppt/notesSlides/_rels/notesSlide7.xml.rels>&#65279;<?xml version="1.0" encoding="utf-8"?><Relationships xmlns="http://schemas.openxmlformats.org/package/2006/relationships"><Relationship Type="http://schemas.openxmlformats.org/officeDocument/2006/relationships/slide" Target="/ppt/slides/slide7.xml" Id="Rfb69a10dc9ff49e9" /><Relationship Type="http://schemas.openxmlformats.org/officeDocument/2006/relationships/notesMaster" Target="/ppt/notesMasters/notesMaster1.xml" Id="Ree73993e3c4c47e4" /></Relationships>
</file>

<file path=ppt/notesSlides/_rels/notesSlide8.xml.rels>&#65279;<?xml version="1.0" encoding="utf-8"?><Relationships xmlns="http://schemas.openxmlformats.org/package/2006/relationships"><Relationship Type="http://schemas.openxmlformats.org/officeDocument/2006/relationships/slide" Target="/ppt/slides/slide8.xml" Id="Re6f3afdcb6f44e32" /><Relationship Type="http://schemas.openxmlformats.org/officeDocument/2006/relationships/notesMaster" Target="/ppt/notesMasters/notesMaster1.xml" Id="Rc6e97b40b3404dc5" /></Relationships>
</file>

<file path=ppt/notesSlides/_rels/notesSlide9.xml.rels>&#65279;<?xml version="1.0" encoding="utf-8"?><Relationships xmlns="http://schemas.openxmlformats.org/package/2006/relationships"><Relationship Type="http://schemas.openxmlformats.org/officeDocument/2006/relationships/slide" Target="/ppt/slides/slide9.xml" Id="Re3343a7a8f464272" /><Relationship Type="http://schemas.openxmlformats.org/officeDocument/2006/relationships/notesMaster" Target="/ppt/notesMasters/notesMaster1.xml" Id="Rfe14983c78cc460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64ec62cfee842e0" /><Relationship Type="http://schemas.openxmlformats.org/officeDocument/2006/relationships/notesMaster" Target="/ppt/notesMasters/notesMaster1.xml" Id="Rc6eacdf59c754d5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edb895647a41d8" /><Relationship Type="http://schemas.openxmlformats.org/officeDocument/2006/relationships/notesMaster" Target="/ppt/notesMasters/notesMaster1.xml" Id="R529925cf5c084a0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7623b3bb210453f" /><Relationship Type="http://schemas.openxmlformats.org/officeDocument/2006/relationships/notesMaster" Target="/ppt/notesMasters/notesMaster1.xml" Id="Rc2d7f5111cea455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dfb9063fd104b50" /><Relationship Type="http://schemas.openxmlformats.org/officeDocument/2006/relationships/notesMaster" Target="/ppt/notesMasters/notesMaster1.xml" Id="R8a99a7e488bf4c8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dd59e5df6b547e6" /><Relationship Type="http://schemas.openxmlformats.org/officeDocument/2006/relationships/notesMaster" Target="/ppt/notesMasters/notesMaster1.xml" Id="Re7f3a466bc544fc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459a2a3671f459a" /><Relationship Type="http://schemas.openxmlformats.org/officeDocument/2006/relationships/notesMaster" Target="/ppt/notesMasters/notesMaster1.xml" Id="R599634b32ab045b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03ecab983204844" /><Relationship Type="http://schemas.openxmlformats.org/officeDocument/2006/relationships/notesMaster" Target="/ppt/notesMasters/notesMaster1.xml" Id="Re70138448f7b49e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1c8e44f31144012" /><Relationship Type="http://schemas.openxmlformats.org/officeDocument/2006/relationships/notesMaster" Target="/ppt/notesMasters/notesMaster1.xml" Id="Rdfd6813f74054b5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710e6fac6d645af" /><Relationship Type="http://schemas.openxmlformats.org/officeDocument/2006/relationships/notesMaster" Target="/ppt/notesMasters/notesMaster1.xml" Id="R80db58e94dac4d8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85b89488c084077" /><Relationship Type="http://schemas.openxmlformats.org/officeDocument/2006/relationships/notesMaster" Target="/ppt/notesMasters/notesMaster1.xml" Id="R34bd4f64985d4da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acd1c52b8ff4d3e" /><Relationship Type="http://schemas.openxmlformats.org/officeDocument/2006/relationships/notesMaster" Target="/ppt/notesMasters/notesMaster1.xml" Id="R0d488b0fb2404a0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two authored options and the explicit three-criterion scoring grid. Accept the pupil’s supported conclusion or a faithful dated adult note. Record support used; this is adult-life work, not an examination.</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Supported: Name one report criterion. Resource benefit, access for users or feasibility.</a:t>
            </a:r>
          </a:p>
          <a:p xmlns:a="http://schemas.openxmlformats.org/drawingml/2006/main">
            <a:r>
              <a:t>What must support a score? A detail from the supplied evidence or labelled scenario.</a:t>
            </a:r>
          </a:p>
          <a:p xmlns:a="http://schemas.openxmlformats.org/drawingml/2006/main">
            <a:r>
              <a:t>What is a trade-off? A benefit alongside a disadvantage.</a:t>
            </a:r>
          </a:p>
          <a:p xmlns:a="http://schemas.openxmlformats.org/drawingml/2006/main">
            <a:r>
              <a:t>What should be recorded about help? Access support and any content prompts used.</a:t>
            </a:r>
          </a:p>
          <a:p xmlns:a="http://schemas.openxmlformats.org/drawingml/2006/main">
            <a:r>
              <a:t>Standard: What five elements should the report explain? Preferred option, criterion evidence, trade-offs, limitations and next action.</a:t>
            </a:r>
          </a:p>
          <a:p xmlns:a="http://schemas.openxmlformats.org/drawingml/2006/main">
            <a:r>
              <a:t>Are the scenario scores environmental measurements? No. They are reasoned judgements about the scenario.</a:t>
            </a:r>
          </a:p>
          <a:p xmlns:a="http://schemas.openxmlformats.org/drawingml/2006/main">
            <a:r>
              <a:t>Can NOAA prove a paper-tray saving? No. CO2 concentration data do not establish the result of that school action.</a:t>
            </a:r>
          </a:p>
          <a:p xmlns:a="http://schemas.openxmlformats.org/drawingml/2006/main">
            <a:r>
              <a:t>Why record a realistic next action? It shows how the decision can be checked or carried out responsibly.</a:t>
            </a:r>
          </a:p>
          <a:p xmlns:a="http://schemas.openxmlformats.org/drawingml/2006/main">
            <a:r>
              <a:t>Stretch: Why might a higher total not settle a decision? The total depends on judgements and weights; important needs still require explanation.</a:t>
            </a:r>
          </a:p>
          <a:p xmlns:a="http://schemas.openxmlformats.org/drawingml/2006/main">
            <a:r>
              <a:t>How could you test sensitivity to an assumption? Change the relevant assumption, rescore and check whether the preference changes.</a:t>
            </a:r>
          </a:p>
          <a:p xmlns:a="http://schemas.openxmlformats.org/drawingml/2006/main">
            <a:r>
              <a:t>What makes a report independent? The pupil selects and explains the decision; any support or prompts are recorded.</a:t>
            </a:r>
          </a:p>
          <a:p xmlns:a="http://schemas.openxmlformats.org/drawingml/2006/main">
            <a:r>
              <a:t>What evidence might justify revising the report? Checked counts, permissions, access needs or feasibility information could change the decision.</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Supported: Name one report criterion. Resource benefit, access for users or feasibility.</a:t>
            </a:r>
          </a:p>
          <a:p xmlns:a="http://schemas.openxmlformats.org/drawingml/2006/main">
            <a:r>
              <a:t>What must support a score? A detail from the supplied evidence or labelled scenario.</a:t>
            </a:r>
          </a:p>
          <a:p xmlns:a="http://schemas.openxmlformats.org/drawingml/2006/main">
            <a:r>
              <a:t>What is a trade-off? A benefit alongside a disadvantage.</a:t>
            </a:r>
          </a:p>
          <a:p xmlns:a="http://schemas.openxmlformats.org/drawingml/2006/main">
            <a:r>
              <a:t>What should be recorded about help? Access support and any content prompts used.</a:t>
            </a:r>
          </a:p>
          <a:p xmlns:a="http://schemas.openxmlformats.org/drawingml/2006/main">
            <a:r>
              <a:t>Standard: What five elements should the report explain? Preferred option, criterion evidence, trade-offs, limitations and next action.</a:t>
            </a:r>
          </a:p>
          <a:p xmlns:a="http://schemas.openxmlformats.org/drawingml/2006/main">
            <a:r>
              <a:t>Are the scenario scores environmental measurements? No. They are reasoned judgements about the scenario.</a:t>
            </a:r>
          </a:p>
          <a:p xmlns:a="http://schemas.openxmlformats.org/drawingml/2006/main">
            <a:r>
              <a:t>Can NOAA prove a paper-tray saving? No. CO2 concentration data do not establish the result of that school action.</a:t>
            </a:r>
          </a:p>
          <a:p xmlns:a="http://schemas.openxmlformats.org/drawingml/2006/main">
            <a:r>
              <a:t>Why record a realistic next action? It shows how the decision can be checked or carried out responsibly.</a:t>
            </a:r>
          </a:p>
          <a:p xmlns:a="http://schemas.openxmlformats.org/drawingml/2006/main">
            <a:r>
              <a:t>Stretch: Why might a higher total not settle a decision? The total depends on judgements and weights; important needs still require explanation.</a:t>
            </a:r>
          </a:p>
          <a:p xmlns:a="http://schemas.openxmlformats.org/drawingml/2006/main">
            <a:r>
              <a:t>How could you test sensitivity to an assumption? Change the relevant assumption, rescore and check whether the preference changes.</a:t>
            </a:r>
          </a:p>
          <a:p xmlns:a="http://schemas.openxmlformats.org/drawingml/2006/main">
            <a:r>
              <a:t>What makes a report independent? The pupil selects and explains the decision; any support or prompts are recorded.</a:t>
            </a:r>
          </a:p>
          <a:p xmlns:a="http://schemas.openxmlformats.org/drawingml/2006/main">
            <a:r>
              <a:t>What evidence might justify revising the report? Checked counts, permissions, access needs or feasibility information could change the decision.</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two authored options and the explicit three-criterion scoring grid. Accept the pupil’s supported conclusion or a faithful dated adult note. Record support used; this is adult-life work, not an examination.</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two authored options and the explicit three-criterion scoring grid. Accept the pupil’s supported conclusion or a faithful dated adult note. Record support used; this is adult-life work, not an examination.</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Question: How do I support a feasibility score for the paper-reuse option?</a:t>
            </a:r>
          </a:p>
          <a:p xmlns:a="http://schemas.openxmlformats.org/drawingml/2006/main">
            <a:r>
              <a:t>Evidence: The authored scenario supplies teacher permission and a daily tray-check role.</a:t>
            </a:r>
          </a:p>
          <a:p xmlns:a="http://schemas.openxmlformats.org/drawingml/2006/main">
            <a:r>
              <a:t>Explain: I can justify 3 for feasibility in this scenario and record that reason.</a:t>
            </a:r>
          </a:p>
          <a:p xmlns:a="http://schemas.openxmlformats.org/drawingml/2006/main">
            <a:r>
              <a:t>Check: I still score access and resource benefit, name a trade-off and check real local evidence.</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Question: How do I support a feasibility score for the paper-reuse option?</a:t>
            </a:r>
          </a:p>
          <a:p xmlns:a="http://schemas.openxmlformats.org/drawingml/2006/main">
            <a:r>
              <a:t>Evidence: The authored scenario supplies teacher permission and a daily tray-check role.</a:t>
            </a:r>
          </a:p>
          <a:p xmlns:a="http://schemas.openxmlformats.org/drawingml/2006/main">
            <a:r>
              <a:t>Explain: I can justify 3 for feasibility in this scenario and record that reason.</a:t>
            </a:r>
          </a:p>
          <a:p xmlns:a="http://schemas.openxmlformats.org/drawingml/2006/main">
            <a:r>
              <a:t>Check: I still score access and resource benefit, name a trade-off and check real local evidence.</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Question: How do I support a feasibility score for the paper-reuse option?</a:t>
            </a:r>
          </a:p>
          <a:p xmlns:a="http://schemas.openxmlformats.org/drawingml/2006/main">
            <a:r>
              <a:t>Evidence: The authored scenario supplies teacher permission and a daily tray-check role.</a:t>
            </a:r>
          </a:p>
          <a:p xmlns:a="http://schemas.openxmlformats.org/drawingml/2006/main">
            <a:r>
              <a:t>Explain: I can justify 3 for feasibility in this scenario and record that reason.</a:t>
            </a:r>
          </a:p>
          <a:p xmlns:a="http://schemas.openxmlformats.org/drawingml/2006/main">
            <a:r>
              <a:t>Check: I still score access and resource benefit, name a trade-off and check real local evidence.</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Question: How do I support a feasibility score for the paper-reuse option?</a:t>
            </a:r>
          </a:p>
          <a:p xmlns:a="http://schemas.openxmlformats.org/drawingml/2006/main">
            <a:r>
              <a:t>Evidence: The authored scenario supplies teacher permission and a daily tray-check role.</a:t>
            </a:r>
          </a:p>
          <a:p xmlns:a="http://schemas.openxmlformats.org/drawingml/2006/main">
            <a:r>
              <a:t>Explain: I can justify 3 for feasibility in this scenario and record that reason.</a:t>
            </a:r>
          </a:p>
          <a:p xmlns:a="http://schemas.openxmlformats.org/drawingml/2006/main">
            <a:r>
              <a:t>Check: I still score access and resource benefit, name a trade-off and check real local evidence.</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two authored options and the explicit three-criterion scoring grid. Accept the pupil’s supported conclusion or a faithful dated adult note. Record support used; this is adult-life work, not an examination.</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two authored options and the explicit three-criterion scoring grid. Accept the pupil’s supported conclusion or a faithful dated adult note. Record support used; this is adult-life work, not an examination.</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Use highlighted evidence and the frame. An adult may read or scribe your own words.</a:t>
            </a:r>
          </a:p>
          <a:p xmlns:a="http://schemas.openxmlformats.org/drawingml/2006/main">
            <a:r>
              <a:t>Further challenge: Explain a second detail if ready.</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Use the cards and organiser. Choose your own evidence and explanation.</a:t>
            </a:r>
          </a:p>
          <a:p xmlns:a="http://schemas.openxmlformats.org/drawingml/2006/main">
            <a:r>
              <a:t>Further challenge: Compare your reasoning with one alternative.</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Use the source limits and test a different priority or assumption.</a:t>
            </a:r>
          </a:p>
          <a:p xmlns:a="http://schemas.openxmlformats.org/drawingml/2006/main">
            <a:r>
              <a:t>Further challenge: Propose a further evidence check and explain its value.</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two authored options and the explicit three-criterion scoring grid. Accept the pupil’s supported conclusion or a faithful dated adult note. Record support used; this is adult-life work, not an examination.</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two authored options and the explicit three-criterion scoring grid. Accept the pupil’s supported conclusion or a faithful dated adult note. Record support used; this is adult-life work, not an examination.</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{"code":"A","title":"Explicit decision criteria","text":"AUTHORED options: A uses spare paper before new sheets for suitable drafts. Assume teacher permission and a daily checker; it does not suit every task. B proposes an accessible cool break space for hot weather. It needs adult assessment and permission before use; no result is measured. Compare resource benefit, access and feasibility. Score each criterion 1 for weak support, 2 for some support or 3 for clear support, with an evidence note.","source":"Authored decision-scoring framework, 21 September 2026","limit":"Scores are judgements supported by evidence, not measured environmental savings or an examination grade."}</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{"code":"B","title":"Evidence available","text":"The NOAA table records CO2 concentration. NASA explains the climate link and response types. The school options and 12-to-8 sheet comparison are AUTHORED PRACTICE. A real school decision needs the teacher’s checked local evidence as well.","source":"NOAA GML; NASA Causes and Mitigation and Adaptation; authored practice record","limit":"A global climate source cannot establish a particular school action’s result."}</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{"code":"C","title":"Explain the preferred option","text":"State your priority and preferred option. Give criterion scores with evidence, a trade-off, an evidence limit and a realistic next action. A higher total informs a decision but does not remove the need to explain who can use the option.","source":"Authored report framework, 21 September 2026","limit":"Different priorities can lead to different justified decisions. Nobody must disclose a family or personal view."}</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LAUNCH_SU1_W06</a:t>
            </a:r>
          </a:p>
          <a:p xmlns:a="http://schemas.openxmlformats.org/drawingml/2006/main">
            <a:r>
              <a:t>Learning goal: Complete a sustainability decision report.</a:t>
            </a:r>
          </a:p>
          <a:p xmlns:a="http://schemas.openxmlformats.org/drawingml/2006/main">
            <a:r>
              <a:t>Evidence: S: decision report against unit success criteria; retain evidence.</a:t>
            </a:r>
          </a:p>
          <a:p xmlns:a="http://schemas.openxmlformats.org/drawingml/2006/main">
            <a:r>
              <a:t>{"code":"D","title":"Keep the report your own","text":"Check figures, units, sources and whether a claim is observed, inferred or proposed. Record the access support and any content prompts used. An adult may faithfully record your spoken response with a date. Select the report and supporting grid as evidence.","source":"Authored evidence-retention checklist","limit":"Do not copy the shared model as your independent conclusion. No qualification code or award is assigned."}</a:t>
            </a:r>
          </a:p>
          <a:p xmlns:a="http://schemas.openxmlformats.org/drawingml/2006/main">
            <a:r>
              <a:t>Start here: a decision uses criteria and evidence. Cards A to D restate the options, scoring method and report requirements; earlier work is optional.</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Preferred option, criterion evidence, trade-offs, limitations and next action. I can justify 3 for feasibility in this scenario and record that reason.</a:t>
            </a:r>
          </a:p>
          <a:p xmlns:a="http://schemas.openxmlformats.org/drawingml/2006/main">
            <a:r>
              <a:t>Sources: supplied Humanities Scheme of Work, LAUNCH Summer 1, week 6. Evidence and factual claim record: ../../../Sources_and_checks.html#w06</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70c91c11ce4423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c364a47280e4236" /><Relationship Type="http://schemas.openxmlformats.org/officeDocument/2006/relationships/slideLayout" Target="/ppt/slideLayouts/slideLayout1.xml" Id="Rf1a03dd069904fc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1a03dd069904fc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8595fc2434f4ab6" /><Relationship Type="http://schemas.openxmlformats.org/officeDocument/2006/relationships/notesSlide" Target="/ppt/notesSlides/notesSlide1.xml" Id="Rc63e4b2adc02428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838484a6fc7476d" /><Relationship Type="http://schemas.openxmlformats.org/officeDocument/2006/relationships/notesSlide" Target="/ppt/notesSlides/notesSlide2.xml" Id="R5a8d3ec4fb6e454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7b6c5de95dc4b8a" /><Relationship Type="http://schemas.openxmlformats.org/officeDocument/2006/relationships/notesSlide" Target="/ppt/notesSlides/notesSlide3.xml" Id="R69c54f7ec2c2450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b2a6788aea84b63" /><Relationship Type="http://schemas.openxmlformats.org/officeDocument/2006/relationships/notesSlide" Target="/ppt/notesSlides/notesSlide4.xml" Id="R799c1f6cc60a488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c061c479e874cb7" /><Relationship Type="http://schemas.openxmlformats.org/officeDocument/2006/relationships/notesSlide" Target="/ppt/notesSlides/notesSlide5.xml" Id="Rbc6aeaf1c43f42d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e79bd7402c44d99" /><Relationship Type="http://schemas.openxmlformats.org/officeDocument/2006/relationships/notesSlide" Target="/ppt/notesSlides/notesSlide6.xml" Id="R34b0518db400462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2f11aa8811d4aaa" /><Relationship Type="http://schemas.openxmlformats.org/officeDocument/2006/relationships/notesSlide" Target="/ppt/notesSlides/notesSlide7.xml" Id="Rbe3d6c71b3ea42a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8457c78b2f241c8" /><Relationship Type="http://schemas.openxmlformats.org/officeDocument/2006/relationships/notesSlide" Target="/ppt/notesSlides/notesSlide8.xml" Id="R6dfa5354cfce443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38ffc9132ef4d1d" /><Relationship Type="http://schemas.openxmlformats.org/officeDocument/2006/relationships/notesSlide" Target="/ppt/notesSlides/notesSlide9.xml" Id="R52f032a5480b4bf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55fd8db69594dba" /><Relationship Type="http://schemas.openxmlformats.org/officeDocument/2006/relationships/notesSlide" Target="/ppt/notesSlides/notesSlide10.xml" Id="R1ec576970b7d416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a0c628e698d413f" /><Relationship Type="http://schemas.openxmlformats.org/officeDocument/2006/relationships/notesSlide" Target="/ppt/notesSlides/notesSlide11.xml" Id="Rbe0d4b45f7e54f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b3d9a9ac6bf4958" /><Relationship Type="http://schemas.openxmlformats.org/officeDocument/2006/relationships/notesSlide" Target="/ppt/notesSlides/notesSlide12.xml" Id="Re8f1a0854ee54e0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eb8fc36f59d4db5" /><Relationship Type="http://schemas.openxmlformats.org/officeDocument/2006/relationships/notesSlide" Target="/ppt/notesSlides/notesSlide13.xml" Id="R2611290eab0a47f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760481aca6b4736" /><Relationship Type="http://schemas.openxmlformats.org/officeDocument/2006/relationships/notesSlide" Target="/ppt/notesSlides/notesSlide14.xml" Id="R0b5fe83141bb4bf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324b0ed2d444867" /><Relationship Type="http://schemas.openxmlformats.org/officeDocument/2006/relationships/notesSlide" Target="/ppt/notesSlides/notesSlide15.xml" Id="Rb1381e6b6a74401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11cfe1a2d21942d6" /><Relationship Type="http://schemas.openxmlformats.org/officeDocument/2006/relationships/notesSlide" Target="/ppt/notesSlides/notesSlide16.xml" Id="R2803add50ff5485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c5d4ed46651d453e" /><Relationship Type="http://schemas.openxmlformats.org/officeDocument/2006/relationships/notesSlide" Target="/ppt/notesSlides/notesSlide17.xml" Id="R1efcec7a09064d3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8642734a3e354185" /><Relationship Type="http://schemas.openxmlformats.org/officeDocument/2006/relationships/notesSlide" Target="/ppt/notesSlides/notesSlide18.xml" Id="R1a954808d45a44a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6b8cd5956c34e4a" /><Relationship Type="http://schemas.openxmlformats.org/officeDocument/2006/relationships/notesSlide" Target="/ppt/notesSlides/notesSlide19.xml" Id="Rbf04e9e482f0494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5069df5143142b6" /><Relationship Type="http://schemas.openxmlformats.org/officeDocument/2006/relationships/notesSlide" Target="/ppt/notesSlides/notesSlide20.xml" Id="R00a5b8c7fe9647c4" /></Relationships>
</file>

<file path=ppt/slides/slide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A99DDAF-F0F2-4703-8178-A9523037882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Our sustainability decision report</a:t>
            </a:r>
          </a:p>
        </p:txBody>
      </p:sp>
      <p:sp>
        <p:nvSpPr>
          <p:cNvPr id="2" name="">
            <a:extLst xmlns:a="http://schemas.openxmlformats.org/drawingml/2006/main">
              <a:ext uri="{FF2B5EF4-FFF2-40B4-BE49-F238E27FC236}">
                <a16:creationId xmlns:a16="http://schemas.microsoft.com/office/drawing/2014/main" id="{49716DA2-E9E8-4B97-9A28-A7197C79A2B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1</a:t>
            </a:r>
          </a:p>
        </p:txBody>
      </p:sp>
      <p:sp>
        <p:nvSpPr>
          <p:cNvPr id="3" name="">
            <a:extLst xmlns:a="http://schemas.openxmlformats.org/drawingml/2006/main">
              <a:ext uri="{FF2B5EF4-FFF2-40B4-BE49-F238E27FC236}">
                <a16:creationId xmlns:a16="http://schemas.microsoft.com/office/drawing/2014/main" id="{B29F6A50-3CE3-4DE8-8231-45AE36791EB0}"/>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Complete a sustainability decision report.</a:t>
            </a:r>
          </a:p>
        </p:txBody>
      </p:sp>
      <p:sp>
        <p:nvSpPr>
          <p:cNvPr id="4" name="">
            <a:extLst xmlns:a="http://schemas.openxmlformats.org/drawingml/2006/main">
              <a:ext uri="{FF2B5EF4-FFF2-40B4-BE49-F238E27FC236}">
                <a16:creationId xmlns:a16="http://schemas.microsoft.com/office/drawing/2014/main" id="{7499F908-52F9-441F-89F1-403E18B9A66A}"/>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LAUNCH / Humanities / Summer 1 / Week 6</a:t>
            </a:r>
          </a:p>
        </p:txBody>
      </p:sp>
      <p:sp>
        <p:nvSpPr>
          <p:cNvPr id="5" name="">
            <a:extLst xmlns:a="http://schemas.openxmlformats.org/drawingml/2006/main">
              <a:ext uri="{FF2B5EF4-FFF2-40B4-BE49-F238E27FC236}">
                <a16:creationId xmlns:a16="http://schemas.microsoft.com/office/drawing/2014/main" id="{8570D84E-113D-4DC3-821F-2264B3CA383B}"/>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Speak, point, draw, type or write.</a:t>
            </a:r>
          </a:p>
        </p:txBody>
      </p:sp>
    </p:spTree>
    <p:extLst>
      <p:ext uri="{BB962C8B-B14F-4D97-AF65-F5344CB8AC3E}">
        <p14:creationId xmlns:p14="http://schemas.microsoft.com/office/powerpoint/2010/main" val="1792026616"/>
      </p:ext>
    </p:extLst>
  </p:cSld>
</p:sld>
</file>

<file path=ppt/slides/slide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0E56EE5-B273-49A2-821D-08216024A2D0}"/>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1 and 2</a:t>
            </a:r>
          </a:p>
        </p:txBody>
      </p:sp>
      <p:sp>
        <p:nvSpPr>
          <p:cNvPr id="2" name="">
            <a:extLst xmlns:a="http://schemas.openxmlformats.org/drawingml/2006/main">
              <a:ext uri="{FF2B5EF4-FFF2-40B4-BE49-F238E27FC236}">
                <a16:creationId xmlns:a16="http://schemas.microsoft.com/office/drawing/2014/main" id="{4E0DD446-12CD-4D7B-92E1-BE6EF8A09396}"/>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2</a:t>
            </a:r>
          </a:p>
        </p:txBody>
      </p:sp>
      <p:sp>
        <p:nvSpPr>
          <p:cNvPr id="3" name="">
            <a:extLst xmlns:a="http://schemas.openxmlformats.org/drawingml/2006/main">
              <a:ext uri="{FF2B5EF4-FFF2-40B4-BE49-F238E27FC236}">
                <a16:creationId xmlns:a16="http://schemas.microsoft.com/office/drawing/2014/main" id="{D50ADA5F-7420-4616-9883-E764790FD9AA}"/>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1. What five elements should the report explain?</a:t>
            </a:r>
          </a:p>
        </p:txBody>
      </p:sp>
      <p:sp>
        <p:nvSpPr>
          <p:cNvPr id="4" name="">
            <a:extLst xmlns:a="http://schemas.openxmlformats.org/drawingml/2006/main">
              <a:ext uri="{FF2B5EF4-FFF2-40B4-BE49-F238E27FC236}">
                <a16:creationId xmlns:a16="http://schemas.microsoft.com/office/drawing/2014/main" id="{4AB1CE90-2B35-43AC-82EA-E8B231ECC594}"/>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2. Are the scenario scores environmental measurements?</a:t>
            </a:r>
          </a:p>
        </p:txBody>
      </p:sp>
    </p:spTree>
    <p:extLst>
      <p:ext uri="{BB962C8B-B14F-4D97-AF65-F5344CB8AC3E}">
        <p14:creationId xmlns:p14="http://schemas.microsoft.com/office/powerpoint/2010/main" val="765130214"/>
      </p:ext>
    </p:extLst>
  </p:cSld>
</p:sld>
</file>

<file path=ppt/slides/slide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B52090F-52DC-4378-A16C-84DA353C637F}"/>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3 and 4</a:t>
            </a:r>
          </a:p>
        </p:txBody>
      </p:sp>
      <p:sp>
        <p:nvSpPr>
          <p:cNvPr id="2" name="">
            <a:extLst xmlns:a="http://schemas.openxmlformats.org/drawingml/2006/main">
              <a:ext uri="{FF2B5EF4-FFF2-40B4-BE49-F238E27FC236}">
                <a16:creationId xmlns:a16="http://schemas.microsoft.com/office/drawing/2014/main" id="{764BC318-C828-46DB-8609-61FBFF8BA1F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3</a:t>
            </a:r>
          </a:p>
        </p:txBody>
      </p:sp>
      <p:sp>
        <p:nvSpPr>
          <p:cNvPr id="3" name="">
            <a:extLst xmlns:a="http://schemas.openxmlformats.org/drawingml/2006/main">
              <a:ext uri="{FF2B5EF4-FFF2-40B4-BE49-F238E27FC236}">
                <a16:creationId xmlns:a16="http://schemas.microsoft.com/office/drawing/2014/main" id="{2FD2E3BB-C17D-4A5D-BC49-C9E9C9A34281}"/>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3. Can NOAA prove a paper-tray saving?</a:t>
            </a:r>
          </a:p>
        </p:txBody>
      </p:sp>
      <p:sp>
        <p:nvSpPr>
          <p:cNvPr id="4" name="">
            <a:extLst xmlns:a="http://schemas.openxmlformats.org/drawingml/2006/main">
              <a:ext uri="{FF2B5EF4-FFF2-40B4-BE49-F238E27FC236}">
                <a16:creationId xmlns:a16="http://schemas.microsoft.com/office/drawing/2014/main" id="{C06043E2-7005-4608-A7F4-7FA1EF4AF00A}"/>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4. Why record a realistic next action?</a:t>
            </a:r>
          </a:p>
        </p:txBody>
      </p:sp>
    </p:spTree>
    <p:extLst>
      <p:ext uri="{BB962C8B-B14F-4D97-AF65-F5344CB8AC3E}">
        <p14:creationId xmlns:p14="http://schemas.microsoft.com/office/powerpoint/2010/main" val="585610699"/>
      </p:ext>
    </p:extLst>
  </p:cSld>
</p:sld>
</file>

<file path=ppt/slides/slide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BCDFB7F-988E-43DB-9758-75E30F5E91B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Words for this lesson</a:t>
            </a:r>
          </a:p>
        </p:txBody>
      </p:sp>
      <p:sp>
        <p:nvSpPr>
          <p:cNvPr id="2" name="">
            <a:extLst xmlns:a="http://schemas.openxmlformats.org/drawingml/2006/main">
              <a:ext uri="{FF2B5EF4-FFF2-40B4-BE49-F238E27FC236}">
                <a16:creationId xmlns:a16="http://schemas.microsoft.com/office/drawing/2014/main" id="{08A5B70A-B975-4640-A61A-B64E11EACDCA}"/>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4</a:t>
            </a:r>
          </a:p>
        </p:txBody>
      </p:sp>
      <p:sp>
        <p:nvSpPr>
          <p:cNvPr id="3" name="">
            <a:extLst xmlns:a="http://schemas.openxmlformats.org/drawingml/2006/main">
              <a:ext uri="{FF2B5EF4-FFF2-40B4-BE49-F238E27FC236}">
                <a16:creationId xmlns:a16="http://schemas.microsoft.com/office/drawing/2014/main" id="{2A83224A-4301-40B0-9D14-53138DEBEDE7}"/>
              </a:ext>
            </a:extLst>
          </p:cNvPr>
          <p:cNvSpPr>
            <a:spLocks xmlns:a="http://schemas.openxmlformats.org/drawingml/2006/main" noGrp="1"/>
          </p:cNvSpPr>
          <p:nvPr/>
        </p:nvSpPr>
        <p:spPr>
          <a:xfrm xmlns:a="http://schemas.openxmlformats.org/drawingml/2006/main">
            <a:off x="5524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criterion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stated feature used to compare options</a:t>
            </a:r>
          </a:p>
        </p:txBody>
      </p:sp>
      <p:sp>
        <p:nvSpPr>
          <p:cNvPr id="4" name="">
            <a:extLst xmlns:a="http://schemas.openxmlformats.org/drawingml/2006/main">
              <a:ext uri="{FF2B5EF4-FFF2-40B4-BE49-F238E27FC236}">
                <a16:creationId xmlns:a16="http://schemas.microsoft.com/office/drawing/2014/main" id="{2E3DDD88-4EB7-454A-B761-6860EA83E737}"/>
              </a:ext>
            </a:extLst>
          </p:cNvPr>
          <p:cNvSpPr>
            <a:spLocks xmlns:a="http://schemas.openxmlformats.org/drawingml/2006/main" noGrp="1"/>
          </p:cNvSpPr>
          <p:nvPr/>
        </p:nvSpPr>
        <p:spPr>
          <a:xfrm xmlns:a="http://schemas.openxmlformats.org/drawingml/2006/main">
            <a:off x="63055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trade-off</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choice involving benefits and disadvantages</a:t>
            </a:r>
          </a:p>
        </p:txBody>
      </p:sp>
      <p:sp>
        <p:nvSpPr>
          <p:cNvPr id="5" name="">
            <a:extLst xmlns:a="http://schemas.openxmlformats.org/drawingml/2006/main">
              <a:ext uri="{FF2B5EF4-FFF2-40B4-BE49-F238E27FC236}">
                <a16:creationId xmlns:a16="http://schemas.microsoft.com/office/drawing/2014/main" id="{FD575BF2-F0D3-4685-9FC7-74B503C7C9E9}"/>
              </a:ext>
            </a:extLst>
          </p:cNvPr>
          <p:cNvSpPr>
            <a:spLocks xmlns:a="http://schemas.openxmlformats.org/drawingml/2006/main" noGrp="1"/>
          </p:cNvSpPr>
          <p:nvPr/>
        </p:nvSpPr>
        <p:spPr>
          <a:xfrm xmlns:a="http://schemas.openxmlformats.org/drawingml/2006/main">
            <a:off x="5524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limitation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Something the evidence cannot establish</a:t>
            </a:r>
          </a:p>
        </p:txBody>
      </p:sp>
      <p:sp>
        <p:nvSpPr>
          <p:cNvPr id="6" name="">
            <a:extLst xmlns:a="http://schemas.openxmlformats.org/drawingml/2006/main">
              <a:ext uri="{FF2B5EF4-FFF2-40B4-BE49-F238E27FC236}">
                <a16:creationId xmlns:a16="http://schemas.microsoft.com/office/drawing/2014/main" id="{D5185CBC-6647-479B-A4F0-7DA2D42EEF33}"/>
              </a:ext>
            </a:extLst>
          </p:cNvPr>
          <p:cNvSpPr>
            <a:spLocks xmlns:a="http://schemas.openxmlformats.org/drawingml/2006/main" noGrp="1"/>
          </p:cNvSpPr>
          <p:nvPr/>
        </p:nvSpPr>
        <p:spPr>
          <a:xfrm xmlns:a="http://schemas.openxmlformats.org/drawingml/2006/main">
            <a:off x="63055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decision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choice justified by evidence and criteria</a:t>
            </a:r>
          </a:p>
        </p:txBody>
      </p:sp>
    </p:spTree>
    <p:extLst>
      <p:ext uri="{BB962C8B-B14F-4D97-AF65-F5344CB8AC3E}">
        <p14:creationId xmlns:p14="http://schemas.microsoft.com/office/powerpoint/2010/main" val="1649389529"/>
      </p:ext>
    </p:extLst>
  </p:cSld>
</p:sld>
</file>

<file path=ppt/slides/slide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CCD507F-5018-40EB-B5D5-4A8AB4EDA992}"/>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Starter</a:t>
            </a:r>
          </a:p>
        </p:txBody>
      </p:sp>
      <p:sp>
        <p:nvSpPr>
          <p:cNvPr id="2" name="">
            <a:extLst xmlns:a="http://schemas.openxmlformats.org/drawingml/2006/main">
              <a:ext uri="{FF2B5EF4-FFF2-40B4-BE49-F238E27FC236}">
                <a16:creationId xmlns:a16="http://schemas.microsoft.com/office/drawing/2014/main" id="{E8635888-E5D5-4D99-89C1-3CA65BFBD706}"/>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5</a:t>
            </a:r>
          </a:p>
        </p:txBody>
      </p:sp>
      <p:sp>
        <p:nvSpPr>
          <p:cNvPr id="3" name="">
            <a:extLst xmlns:a="http://schemas.openxmlformats.org/drawingml/2006/main">
              <a:ext uri="{FF2B5EF4-FFF2-40B4-BE49-F238E27FC236}">
                <a16:creationId xmlns:a16="http://schemas.microsoft.com/office/drawing/2014/main" id="{70A4DC9A-DD5D-468A-B92D-0DBFAFD5C3D1}"/>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the vocabulary activity and explain a word in context.</a:t>
            </a:r>
          </a:p>
        </p:txBody>
      </p:sp>
      <p:sp>
        <p:nvSpPr>
          <p:cNvPr id="4" name="">
            <a:extLst xmlns:a="http://schemas.openxmlformats.org/drawingml/2006/main">
              <a:ext uri="{FF2B5EF4-FFF2-40B4-BE49-F238E27FC236}">
                <a16:creationId xmlns:a16="http://schemas.microsoft.com/office/drawing/2014/main" id="{CE381E60-DFA4-43C7-A791-CADB28D316E2}"/>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Make a first choice. Explain what helped you decide.</a:t>
            </a:r>
          </a:p>
        </p:txBody>
      </p:sp>
      <p:sp>
        <p:nvSpPr>
          <p:cNvPr id="5" name="">
            <a:extLst xmlns:a="http://schemas.openxmlformats.org/drawingml/2006/main">
              <a:ext uri="{FF2B5EF4-FFF2-40B4-BE49-F238E27FC236}">
                <a16:creationId xmlns:a16="http://schemas.microsoft.com/office/drawing/2014/main" id="{88BCC155-8E68-4E36-9E52-6051A2FBD71E}"/>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Start here: a decision uses criteria and evidence. Cards A to D restate the options, scoring method and report requirements; earlier work is optional.</a:t>
            </a:r>
          </a:p>
        </p:txBody>
      </p:sp>
    </p:spTree>
    <p:extLst>
      <p:ext uri="{BB962C8B-B14F-4D97-AF65-F5344CB8AC3E}">
        <p14:creationId xmlns:p14="http://schemas.microsoft.com/office/powerpoint/2010/main" val="940725489"/>
      </p:ext>
    </p:extLst>
  </p:cSld>
</p:sld>
</file>

<file path=ppt/slides/slide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28A9267E-AB41-4469-A631-10C758FE5A60}"/>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question</a:t>
            </a:r>
          </a:p>
        </p:txBody>
      </p:sp>
      <p:sp>
        <p:nvSpPr>
          <p:cNvPr id="2" name="">
            <a:extLst xmlns:a="http://schemas.openxmlformats.org/drawingml/2006/main">
              <a:ext uri="{FF2B5EF4-FFF2-40B4-BE49-F238E27FC236}">
                <a16:creationId xmlns:a16="http://schemas.microsoft.com/office/drawing/2014/main" id="{1F52E87B-E971-4257-BEFC-36397709B94D}"/>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6</a:t>
            </a:r>
          </a:p>
        </p:txBody>
      </p:sp>
      <p:sp>
        <p:nvSpPr>
          <p:cNvPr id="3" name="">
            <a:extLst xmlns:a="http://schemas.openxmlformats.org/drawingml/2006/main">
              <a:ext uri="{FF2B5EF4-FFF2-40B4-BE49-F238E27FC236}">
                <a16:creationId xmlns:a16="http://schemas.microsoft.com/office/drawing/2014/main" id="{0B2E8D41-6F3F-4D25-AC7D-D7C3407EB0AB}"/>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Question: How do I support a feasibility score for the paper-reuse option?</a:t>
            </a:r>
          </a:p>
        </p:txBody>
      </p:sp>
    </p:spTree>
    <p:extLst>
      <p:ext uri="{BB962C8B-B14F-4D97-AF65-F5344CB8AC3E}">
        <p14:creationId xmlns:p14="http://schemas.microsoft.com/office/powerpoint/2010/main" val="420255878"/>
      </p:ext>
    </p:extLst>
  </p:cSld>
</p:sld>
</file>

<file path=ppt/slides/slide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C9C887D5-AD40-412C-BE76-E46631FA6D16}"/>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evidence</a:t>
            </a:r>
          </a:p>
        </p:txBody>
      </p:sp>
      <p:sp>
        <p:nvSpPr>
          <p:cNvPr id="2" name="">
            <a:extLst xmlns:a="http://schemas.openxmlformats.org/drawingml/2006/main">
              <a:ext uri="{FF2B5EF4-FFF2-40B4-BE49-F238E27FC236}">
                <a16:creationId xmlns:a16="http://schemas.microsoft.com/office/drawing/2014/main" id="{BFE562F1-EB11-4D7E-9B99-1AB483B6FB3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7</a:t>
            </a:r>
          </a:p>
        </p:txBody>
      </p:sp>
      <p:sp>
        <p:nvSpPr>
          <p:cNvPr id="3" name="">
            <a:extLst xmlns:a="http://schemas.openxmlformats.org/drawingml/2006/main">
              <a:ext uri="{FF2B5EF4-FFF2-40B4-BE49-F238E27FC236}">
                <a16:creationId xmlns:a16="http://schemas.microsoft.com/office/drawing/2014/main" id="{46AA8AA1-B350-4925-A9BF-D5049C96299D}"/>
              </a:ext>
            </a:extLst>
          </p:cNvPr>
          <p:cNvSpPr>
            <a:spLocks xmlns:a="http://schemas.openxmlformats.org/drawingml/2006/main" noGrp="1"/>
          </p:cNvSpPr>
          <p:nvPr/>
        </p:nvSpPr>
        <p:spPr>
          <a:xfrm xmlns:a="http://schemas.openxmlformats.org/drawingml/2006/main">
            <a:off x="552450" y="1428750"/>
            <a:ext cx="110871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Evidence: The authored scenario supplies teacher permission and a daily tray-check role.</a:t>
            </a:r>
          </a:p>
        </p:txBody>
      </p:sp>
    </p:spTree>
    <p:extLst>
      <p:ext uri="{BB962C8B-B14F-4D97-AF65-F5344CB8AC3E}">
        <p14:creationId xmlns:p14="http://schemas.microsoft.com/office/powerpoint/2010/main" val="430370929"/>
      </p:ext>
    </p:extLst>
  </p:cSld>
</p:sld>
</file>

<file path=ppt/slides/slide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4806FC38-B1FF-411B-B09C-5901238A4D45}"/>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explanation</a:t>
            </a:r>
          </a:p>
        </p:txBody>
      </p:sp>
      <p:sp>
        <p:nvSpPr>
          <p:cNvPr id="2" name="">
            <a:extLst xmlns:a="http://schemas.openxmlformats.org/drawingml/2006/main">
              <a:ext uri="{FF2B5EF4-FFF2-40B4-BE49-F238E27FC236}">
                <a16:creationId xmlns:a16="http://schemas.microsoft.com/office/drawing/2014/main" id="{0AE9ED42-01C4-4741-B6A3-C863C8600866}"/>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8</a:t>
            </a:r>
          </a:p>
        </p:txBody>
      </p:sp>
      <p:sp>
        <p:nvSpPr>
          <p:cNvPr id="3" name="">
            <a:extLst xmlns:a="http://schemas.openxmlformats.org/drawingml/2006/main">
              <a:ext uri="{FF2B5EF4-FFF2-40B4-BE49-F238E27FC236}">
                <a16:creationId xmlns:a16="http://schemas.microsoft.com/office/drawing/2014/main" id="{33026D75-EBEC-4179-A2D6-B060DE6407D6}"/>
              </a:ext>
            </a:extLst>
          </p:cNvPr>
          <p:cNvSpPr>
            <a:spLocks xmlns:a="http://schemas.openxmlformats.org/drawingml/2006/main" noGrp="1"/>
          </p:cNvSpPr>
          <p:nvPr/>
        </p:nvSpPr>
        <p:spPr>
          <a:xfrm xmlns:a="http://schemas.openxmlformats.org/drawingml/2006/main">
            <a:off x="552450" y="1428750"/>
            <a:ext cx="110871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I can justify 3 for feasibility in this scenario and record that reason.</a:t>
            </a:r>
          </a:p>
        </p:txBody>
      </p:sp>
    </p:spTree>
    <p:extLst>
      <p:ext uri="{BB962C8B-B14F-4D97-AF65-F5344CB8AC3E}">
        <p14:creationId xmlns:p14="http://schemas.microsoft.com/office/powerpoint/2010/main" val="1165237643"/>
      </p:ext>
    </p:extLst>
  </p:cSld>
</p:sld>
</file>

<file path=ppt/slides/slide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923020DF-A002-4E04-8CDE-6EFF508E4BE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check</a:t>
            </a:r>
          </a:p>
        </p:txBody>
      </p:sp>
      <p:sp>
        <p:nvSpPr>
          <p:cNvPr id="2" name="">
            <a:extLst xmlns:a="http://schemas.openxmlformats.org/drawingml/2006/main">
              <a:ext uri="{FF2B5EF4-FFF2-40B4-BE49-F238E27FC236}">
                <a16:creationId xmlns:a16="http://schemas.microsoft.com/office/drawing/2014/main" id="{B1B62578-AB72-4A2A-AB30-2BD87FBC4B30}"/>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9</a:t>
            </a:r>
          </a:p>
        </p:txBody>
      </p:sp>
      <p:sp>
        <p:nvSpPr>
          <p:cNvPr id="3" name="">
            <a:extLst xmlns:a="http://schemas.openxmlformats.org/drawingml/2006/main">
              <a:ext uri="{FF2B5EF4-FFF2-40B4-BE49-F238E27FC236}">
                <a16:creationId xmlns:a16="http://schemas.microsoft.com/office/drawing/2014/main" id="{D68E4932-3D80-4298-84B7-E22A91DCA671}"/>
              </a:ext>
            </a:extLst>
          </p:cNvPr>
          <p:cNvSpPr>
            <a:spLocks xmlns:a="http://schemas.openxmlformats.org/drawingml/2006/main" noGrp="1"/>
          </p:cNvSpPr>
          <p:nvPr/>
        </p:nvSpPr>
        <p:spPr>
          <a:xfrm xmlns:a="http://schemas.openxmlformats.org/drawingml/2006/main">
            <a:off x="552450" y="1428750"/>
            <a:ext cx="110871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I still score access and resource benefit, name a trade-off and check real local evidence.</a:t>
            </a:r>
          </a:p>
        </p:txBody>
      </p:sp>
    </p:spTree>
    <p:extLst>
      <p:ext uri="{BB962C8B-B14F-4D97-AF65-F5344CB8AC3E}">
        <p14:creationId xmlns:p14="http://schemas.microsoft.com/office/powerpoint/2010/main" val="1262737710"/>
      </p:ext>
    </p:extLst>
  </p:cSld>
</p:sld>
</file>

<file path=ppt/slides/slide1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A09ACB0-9E61-45B9-9143-B7D274BE00CA}"/>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We do</a:t>
            </a:r>
          </a:p>
        </p:txBody>
      </p:sp>
      <p:sp>
        <p:nvSpPr>
          <p:cNvPr id="2" name="">
            <a:extLst xmlns:a="http://schemas.openxmlformats.org/drawingml/2006/main">
              <a:ext uri="{FF2B5EF4-FFF2-40B4-BE49-F238E27FC236}">
                <a16:creationId xmlns:a16="http://schemas.microsoft.com/office/drawing/2014/main" id="{C949F8F9-7D3E-4A78-82B6-312DEDC5DA2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10</a:t>
            </a:r>
          </a:p>
        </p:txBody>
      </p:sp>
      <p:sp>
        <p:nvSpPr>
          <p:cNvPr id="3" name="">
            <a:extLst xmlns:a="http://schemas.openxmlformats.org/drawingml/2006/main">
              <a:ext uri="{FF2B5EF4-FFF2-40B4-BE49-F238E27FC236}">
                <a16:creationId xmlns:a16="http://schemas.microsoft.com/office/drawing/2014/main" id="{744869ED-ACF6-41F7-8F57-6AED2C855F7D}"/>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Score the two authored options against resource benefit, access and feasibility. Require an evidence note for each 1-to-3 judgement.</a:t>
            </a:r>
          </a:p>
        </p:txBody>
      </p:sp>
      <p:sp>
        <p:nvSpPr>
          <p:cNvPr id="4" name="">
            <a:extLst xmlns:a="http://schemas.openxmlformats.org/drawingml/2006/main">
              <a:ext uri="{FF2B5EF4-FFF2-40B4-BE49-F238E27FC236}">
                <a16:creationId xmlns:a16="http://schemas.microsoft.com/office/drawing/2014/main" id="{AE6E19B9-FF0A-4BA7-B838-6584BCBACCEE}"/>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Preview a practice report selection in the portfolio. Check preferred option, trade-offs, limits and next action before independent reports.</a:t>
            </a:r>
          </a:p>
        </p:txBody>
      </p:sp>
      <p:sp>
        <p:nvSpPr>
          <p:cNvPr id="5" name="">
            <a:extLst xmlns:a="http://schemas.openxmlformats.org/drawingml/2006/main">
              <a:ext uri="{FF2B5EF4-FFF2-40B4-BE49-F238E27FC236}">
                <a16:creationId xmlns:a16="http://schemas.microsoft.com/office/drawing/2014/main" id="{DBEE0194-1EB0-4EA5-B9A8-CA2B5018F883}"/>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Suggest a choice. Check the evidence together. Swap roles when ready.</a:t>
            </a:r>
          </a:p>
        </p:txBody>
      </p:sp>
    </p:spTree>
    <p:extLst>
      <p:ext uri="{BB962C8B-B14F-4D97-AF65-F5344CB8AC3E}">
        <p14:creationId xmlns:p14="http://schemas.microsoft.com/office/powerpoint/2010/main" val="1050492000"/>
      </p:ext>
    </p:extLst>
  </p:cSld>
</p:sld>
</file>

<file path=ppt/slides/slide1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DD3C352-9C78-4026-9325-9AEEB2AC244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Shared investigation record</a:t>
            </a:r>
          </a:p>
        </p:txBody>
      </p:sp>
      <p:sp>
        <p:nvSpPr>
          <p:cNvPr id="2" name="">
            <a:extLst xmlns:a="http://schemas.openxmlformats.org/drawingml/2006/main">
              <a:ext uri="{FF2B5EF4-FFF2-40B4-BE49-F238E27FC236}">
                <a16:creationId xmlns:a16="http://schemas.microsoft.com/office/drawing/2014/main" id="{E2D47F2A-3AA6-439F-9C9D-5642016D976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11</a:t>
            </a:r>
          </a:p>
        </p:txBody>
      </p:sp>
      <p:sp>
        <p:nvSpPr>
          <p:cNvPr id="3" name="">
            <a:extLst xmlns:a="http://schemas.openxmlformats.org/drawingml/2006/main">
              <a:ext uri="{FF2B5EF4-FFF2-40B4-BE49-F238E27FC236}">
                <a16:creationId xmlns:a16="http://schemas.microsoft.com/office/drawing/2014/main" id="{6571598B-36B7-4134-855D-2D85CAD36350}"/>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Criterion scores and evidence</a:t>
            </a:r>
          </a:p>
        </p:txBody>
      </p:sp>
      <p:sp>
        <p:nvSpPr>
          <p:cNvPr id="4" name="">
            <a:extLst xmlns:a="http://schemas.openxmlformats.org/drawingml/2006/main">
              <a:ext uri="{FF2B5EF4-FFF2-40B4-BE49-F238E27FC236}">
                <a16:creationId xmlns:a16="http://schemas.microsoft.com/office/drawing/2014/main" id="{D54AB43B-F0C6-4078-9660-6E38B22AB56E}"/>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Preferred option and trade-offs</a:t>
            </a:r>
          </a:p>
        </p:txBody>
      </p:sp>
      <p:sp>
        <p:nvSpPr>
          <p:cNvPr id="5" name="">
            <a:extLst xmlns:a="http://schemas.openxmlformats.org/drawingml/2006/main">
              <a:ext uri="{FF2B5EF4-FFF2-40B4-BE49-F238E27FC236}">
                <a16:creationId xmlns:a16="http://schemas.microsoft.com/office/drawing/2014/main" id="{D4D45B5B-EFB1-466D-80C2-C3C995D7ADC7}"/>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Limitations and realistic next action</a:t>
            </a:r>
          </a:p>
        </p:txBody>
      </p:sp>
      <p:sp>
        <p:nvSpPr>
          <p:cNvPr id="6" name="">
            <a:extLst xmlns:a="http://schemas.openxmlformats.org/drawingml/2006/main">
              <a:ext uri="{FF2B5EF4-FFF2-40B4-BE49-F238E27FC236}">
                <a16:creationId xmlns:a16="http://schemas.microsoft.com/office/drawing/2014/main" id="{FBC085E1-CE71-4999-8A79-EC26F9645666}"/>
              </a:ext>
            </a:extLst>
          </p:cNvPr>
          <p:cNvSpPr>
            <a:spLocks xmlns:a="http://schemas.openxmlformats.org/drawingml/2006/main" noGrp="1"/>
          </p:cNvSpPr>
          <p:nvPr/>
        </p:nvSpPr>
        <p:spPr>
          <a:xfrm xmlns:a="http://schemas.openxmlformats.org/drawingml/2006/main">
            <a:off x="552450" y="35433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Accuracy check and support recorded</a:t>
            </a:r>
          </a:p>
        </p:txBody>
      </p:sp>
    </p:spTree>
    <p:extLst>
      <p:ext uri="{BB962C8B-B14F-4D97-AF65-F5344CB8AC3E}">
        <p14:creationId xmlns:p14="http://schemas.microsoft.com/office/powerpoint/2010/main" val="65689324"/>
      </p:ext>
    </p:extLst>
  </p:cSld>
</p:sld>
</file>

<file path=ppt/slides/slide1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D3BBE37-847F-4554-8AAD-E921DF3B474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supported</a:t>
            </a:r>
          </a:p>
        </p:txBody>
      </p:sp>
      <p:sp>
        <p:nvSpPr>
          <p:cNvPr id="2" name="">
            <a:extLst xmlns:a="http://schemas.openxmlformats.org/drawingml/2006/main">
              <a:ext uri="{FF2B5EF4-FFF2-40B4-BE49-F238E27FC236}">
                <a16:creationId xmlns:a16="http://schemas.microsoft.com/office/drawing/2014/main" id="{4DCFC736-2831-4540-B0CF-4DE23D2CBFFB}"/>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12</a:t>
            </a:r>
          </a:p>
        </p:txBody>
      </p:sp>
      <p:sp>
        <p:nvSpPr>
          <p:cNvPr id="3" name="">
            <a:extLst xmlns:a="http://schemas.openxmlformats.org/drawingml/2006/main">
              <a:ext uri="{FF2B5EF4-FFF2-40B4-BE49-F238E27FC236}">
                <a16:creationId xmlns:a16="http://schemas.microsoft.com/office/drawing/2014/main" id="{459DE882-A638-423A-AA3B-7937C7D4731D}"/>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both option cards and score resource benefit, access and feasibility with the frame.</a:t>
            </a:r>
          </a:p>
        </p:txBody>
      </p:sp>
      <p:sp>
        <p:nvSpPr>
          <p:cNvPr id="4" name="">
            <a:extLst xmlns:a="http://schemas.openxmlformats.org/drawingml/2006/main">
              <a:ext uri="{FF2B5EF4-FFF2-40B4-BE49-F238E27FC236}">
                <a16:creationId xmlns:a16="http://schemas.microsoft.com/office/drawing/2014/main" id="{9D8E1A14-02A4-4391-B0CB-F1C1A82A84B3}"/>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Write a report naming your preferred option, one evidence detail and a trade-off.</a:t>
            </a:r>
          </a:p>
        </p:txBody>
      </p:sp>
      <p:sp>
        <p:nvSpPr>
          <p:cNvPr id="5" name="">
            <a:extLst xmlns:a="http://schemas.openxmlformats.org/drawingml/2006/main">
              <a:ext uri="{FF2B5EF4-FFF2-40B4-BE49-F238E27FC236}">
                <a16:creationId xmlns:a16="http://schemas.microsoft.com/office/drawing/2014/main" id="{AC685BD7-BC35-48B2-90DD-9671F85B742D}"/>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give a limitation and next action; record support or an adult note.</a:t>
            </a:r>
          </a:p>
        </p:txBody>
      </p:sp>
    </p:spTree>
    <p:extLst>
      <p:ext uri="{BB962C8B-B14F-4D97-AF65-F5344CB8AC3E}">
        <p14:creationId xmlns:p14="http://schemas.microsoft.com/office/powerpoint/2010/main" val="1075152378"/>
      </p:ext>
    </p:extLst>
  </p:cSld>
</p:sld>
</file>

<file path=ppt/slides/slide1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B784428-30A1-4447-A96A-4F9E5CD4907A}"/>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standard</a:t>
            </a:r>
          </a:p>
        </p:txBody>
      </p:sp>
      <p:sp>
        <p:nvSpPr>
          <p:cNvPr id="2" name="">
            <a:extLst xmlns:a="http://schemas.openxmlformats.org/drawingml/2006/main">
              <a:ext uri="{FF2B5EF4-FFF2-40B4-BE49-F238E27FC236}">
                <a16:creationId xmlns:a16="http://schemas.microsoft.com/office/drawing/2014/main" id="{95AA7A1B-E430-45BB-B289-D9C51ACAEB5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13</a:t>
            </a:r>
          </a:p>
        </p:txBody>
      </p:sp>
      <p:sp>
        <p:nvSpPr>
          <p:cNvPr id="3" name="">
            <a:extLst xmlns:a="http://schemas.openxmlformats.org/drawingml/2006/main">
              <a:ext uri="{FF2B5EF4-FFF2-40B4-BE49-F238E27FC236}">
                <a16:creationId xmlns:a16="http://schemas.microsoft.com/office/drawing/2014/main" id="{FEC9132A-5C0E-448A-8602-5868C2F9C0A6}"/>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Score both options against the three stated criteria and justify each score.</a:t>
            </a:r>
          </a:p>
        </p:txBody>
      </p:sp>
      <p:sp>
        <p:nvSpPr>
          <p:cNvPr id="4" name="">
            <a:extLst xmlns:a="http://schemas.openxmlformats.org/drawingml/2006/main">
              <a:ext uri="{FF2B5EF4-FFF2-40B4-BE49-F238E27FC236}">
                <a16:creationId xmlns:a16="http://schemas.microsoft.com/office/drawing/2014/main" id="{43C62131-F675-4A7F-A929-3B6A01DB16A2}"/>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Write the report with preferred option, evidence, trade-offs, limitations and next action.</a:t>
            </a:r>
          </a:p>
        </p:txBody>
      </p:sp>
      <p:sp>
        <p:nvSpPr>
          <p:cNvPr id="5" name="">
            <a:extLst xmlns:a="http://schemas.openxmlformats.org/drawingml/2006/main">
              <a:ext uri="{FF2B5EF4-FFF2-40B4-BE49-F238E27FC236}">
                <a16:creationId xmlns:a16="http://schemas.microsoft.com/office/drawing/2014/main" id="{BA5968EB-448B-4A0C-B215-D7C263CEF487}"/>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check the report against unit success criteria and retain the support record.</a:t>
            </a:r>
          </a:p>
        </p:txBody>
      </p:sp>
    </p:spTree>
    <p:extLst>
      <p:ext uri="{BB962C8B-B14F-4D97-AF65-F5344CB8AC3E}">
        <p14:creationId xmlns:p14="http://schemas.microsoft.com/office/powerpoint/2010/main" val="231842972"/>
      </p:ext>
    </p:extLst>
  </p:cSld>
</p:sld>
</file>

<file path=ppt/slides/slide1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25B7CEF-D7EE-466B-B7A5-D7FFEB115863}"/>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stretch</a:t>
            </a:r>
          </a:p>
        </p:txBody>
      </p:sp>
      <p:sp>
        <p:nvSpPr>
          <p:cNvPr id="2" name="">
            <a:extLst xmlns:a="http://schemas.openxmlformats.org/drawingml/2006/main">
              <a:ext uri="{FF2B5EF4-FFF2-40B4-BE49-F238E27FC236}">
                <a16:creationId xmlns:a16="http://schemas.microsoft.com/office/drawing/2014/main" id="{49EAD0CD-B6A9-4204-BD62-935AA6F40590}"/>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14</a:t>
            </a:r>
          </a:p>
        </p:txBody>
      </p:sp>
      <p:sp>
        <p:nvSpPr>
          <p:cNvPr id="3" name="">
            <a:extLst xmlns:a="http://schemas.openxmlformats.org/drawingml/2006/main">
              <a:ext uri="{FF2B5EF4-FFF2-40B4-BE49-F238E27FC236}">
                <a16:creationId xmlns:a16="http://schemas.microsoft.com/office/drawing/2014/main" id="{E4A9578B-37FE-4862-B512-FC3CD47EEFB0}"/>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Audit the criteria and explain any extra priority before scoring both options.</a:t>
            </a:r>
          </a:p>
        </p:txBody>
      </p:sp>
      <p:sp>
        <p:nvSpPr>
          <p:cNvPr id="4" name="">
            <a:extLst xmlns:a="http://schemas.openxmlformats.org/drawingml/2006/main">
              <a:ext uri="{FF2B5EF4-FFF2-40B4-BE49-F238E27FC236}">
                <a16:creationId xmlns:a16="http://schemas.microsoft.com/office/drawing/2014/main" id="{43B560DB-E95D-4A2C-AC65-2297730C660E}"/>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Test how one changed assumption might alter the preference.</a:t>
            </a:r>
          </a:p>
        </p:txBody>
      </p:sp>
      <p:sp>
        <p:nvSpPr>
          <p:cNvPr id="5" name="">
            <a:extLst xmlns:a="http://schemas.openxmlformats.org/drawingml/2006/main">
              <a:ext uri="{FF2B5EF4-FFF2-40B4-BE49-F238E27FC236}">
                <a16:creationId xmlns:a16="http://schemas.microsoft.com/office/drawing/2014/main" id="{84B5DEFD-0973-4444-A61C-C460FD1F7976}"/>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Write a report weighing the alternative fairly with evidence limits and a realistic next action.</a:t>
            </a:r>
          </a:p>
        </p:txBody>
      </p:sp>
      <p:sp>
        <p:nvSpPr>
          <p:cNvPr id="6" name="">
            <a:extLst xmlns:a="http://schemas.openxmlformats.org/drawingml/2006/main">
              <a:ext uri="{FF2B5EF4-FFF2-40B4-BE49-F238E27FC236}">
                <a16:creationId xmlns:a16="http://schemas.microsoft.com/office/drawing/2014/main" id="{5CB5DE45-E342-42EE-A93E-593B883C7B61}"/>
              </a:ext>
            </a:extLst>
          </p:cNvPr>
          <p:cNvSpPr>
            <a:spLocks xmlns:a="http://schemas.openxmlformats.org/drawingml/2006/main" noGrp="1"/>
          </p:cNvSpPr>
          <p:nvPr/>
        </p:nvSpPr>
        <p:spPr>
          <a:xfrm xmlns:a="http://schemas.openxmlformats.org/drawingml/2006/main">
            <a:off x="640080" y="48482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justify the final decision and record what stronger evidence could change it.</a:t>
            </a:r>
          </a:p>
        </p:txBody>
      </p:sp>
    </p:spTree>
    <p:extLst>
      <p:ext uri="{BB962C8B-B14F-4D97-AF65-F5344CB8AC3E}">
        <p14:creationId xmlns:p14="http://schemas.microsoft.com/office/powerpoint/2010/main" val="1861285189"/>
      </p:ext>
    </p:extLst>
  </p:cSld>
</p:sld>
</file>

<file path=ppt/slides/slide1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C6ADF5B-3842-473D-B49A-15A42D5FB9AB}"/>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Review and improve</a:t>
            </a:r>
          </a:p>
        </p:txBody>
      </p:sp>
      <p:sp>
        <p:nvSpPr>
          <p:cNvPr id="2" name="">
            <a:extLst xmlns:a="http://schemas.openxmlformats.org/drawingml/2006/main">
              <a:ext uri="{FF2B5EF4-FFF2-40B4-BE49-F238E27FC236}">
                <a16:creationId xmlns:a16="http://schemas.microsoft.com/office/drawing/2014/main" id="{2C91B82D-03A5-4742-9B0B-C6188462BB3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15</a:t>
            </a:r>
          </a:p>
        </p:txBody>
      </p:sp>
      <p:sp>
        <p:nvSpPr>
          <p:cNvPr id="3" name="">
            <a:extLst xmlns:a="http://schemas.openxmlformats.org/drawingml/2006/main">
              <a:ext uri="{FF2B5EF4-FFF2-40B4-BE49-F238E27FC236}">
                <a16:creationId xmlns:a16="http://schemas.microsoft.com/office/drawing/2014/main" id="{B3A022F8-A09C-4FF9-AF6E-6FE614F0B3A9}"/>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the required evidence: S: decision report against unit success criteria; retain evidence.</a:t>
            </a:r>
          </a:p>
        </p:txBody>
      </p:sp>
      <p:sp>
        <p:nvSpPr>
          <p:cNvPr id="4" name="">
            <a:extLst xmlns:a="http://schemas.openxmlformats.org/drawingml/2006/main">
              <a:ext uri="{FF2B5EF4-FFF2-40B4-BE49-F238E27FC236}">
                <a16:creationId xmlns:a16="http://schemas.microsoft.com/office/drawing/2014/main" id="{5CF92B4D-E4C2-412B-ADA7-ED9CC36DD44C}"/>
              </a:ext>
            </a:extLst>
          </p:cNvPr>
          <p:cNvSpPr>
            <a:spLocks xmlns:a="http://schemas.openxmlformats.org/drawingml/2006/main" noGrp="1"/>
          </p:cNvSpPr>
          <p:nvPr/>
        </p:nvSpPr>
        <p:spPr>
          <a:xfrm xmlns:a="http://schemas.openxmlformats.org/drawingml/2006/main">
            <a:off x="552450" y="25336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Point to one part that meets the goal.</a:t>
            </a:r>
          </a:p>
        </p:txBody>
      </p:sp>
      <p:sp>
        <p:nvSpPr>
          <p:cNvPr id="5" name="">
            <a:extLst xmlns:a="http://schemas.openxmlformats.org/drawingml/2006/main">
              <a:ext uri="{FF2B5EF4-FFF2-40B4-BE49-F238E27FC236}">
                <a16:creationId xmlns:a16="http://schemas.microsoft.com/office/drawing/2014/main" id="{878DDD61-48B8-4D9A-B239-5B3B256DEC06}"/>
              </a:ext>
            </a:extLst>
          </p:cNvPr>
          <p:cNvSpPr>
            <a:spLocks xmlns:a="http://schemas.openxmlformats.org/drawingml/2006/main" noGrp="1"/>
          </p:cNvSpPr>
          <p:nvPr/>
        </p:nvSpPr>
        <p:spPr>
          <a:xfrm xmlns:a="http://schemas.openxmlformats.org/drawingml/2006/main">
            <a:off x="552450" y="32385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Improve one detail.</a:t>
            </a:r>
          </a:p>
        </p:txBody>
      </p:sp>
    </p:spTree>
    <p:extLst>
      <p:ext uri="{BB962C8B-B14F-4D97-AF65-F5344CB8AC3E}">
        <p14:creationId xmlns:p14="http://schemas.microsoft.com/office/powerpoint/2010/main" val="1790275090"/>
      </p:ext>
    </p:extLst>
  </p:cSld>
</p:sld>
</file>

<file path=ppt/slides/slide1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63EC5DA-F57B-4AF0-9A87-AFE7EB4BD026}"/>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Exit ticket</a:t>
            </a:r>
          </a:p>
        </p:txBody>
      </p:sp>
      <p:sp>
        <p:nvSpPr>
          <p:cNvPr id="2" name="">
            <a:extLst xmlns:a="http://schemas.openxmlformats.org/drawingml/2006/main">
              <a:ext uri="{FF2B5EF4-FFF2-40B4-BE49-F238E27FC236}">
                <a16:creationId xmlns:a16="http://schemas.microsoft.com/office/drawing/2014/main" id="{476B418F-614A-4956-87BB-7DD75A1A607A}"/>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16</a:t>
            </a:r>
          </a:p>
        </p:txBody>
      </p:sp>
      <p:sp>
        <p:nvSpPr>
          <p:cNvPr id="3" name="">
            <a:extLst xmlns:a="http://schemas.openxmlformats.org/drawingml/2006/main">
              <a:ext uri="{FF2B5EF4-FFF2-40B4-BE49-F238E27FC236}">
                <a16:creationId xmlns:a16="http://schemas.microsoft.com/office/drawing/2014/main" id="{A4956E01-5441-4773-BA87-67CC977CDEA7}"/>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your decision using criterion scores and evidence.</a:t>
            </a:r>
          </a:p>
        </p:txBody>
      </p:sp>
      <p:sp>
        <p:nvSpPr>
          <p:cNvPr id="4" name="">
            <a:extLst xmlns:a="http://schemas.openxmlformats.org/drawingml/2006/main">
              <a:ext uri="{FF2B5EF4-FFF2-40B4-BE49-F238E27FC236}">
                <a16:creationId xmlns:a16="http://schemas.microsoft.com/office/drawing/2014/main" id="{78DF7E6B-4C1F-4E2B-9590-86E269F0880E}"/>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What trade-off and limitation have you retained?</a:t>
            </a:r>
          </a:p>
        </p:txBody>
      </p:sp>
      <p:sp>
        <p:nvSpPr>
          <p:cNvPr id="5" name="">
            <a:extLst xmlns:a="http://schemas.openxmlformats.org/drawingml/2006/main">
              <a:ext uri="{FF2B5EF4-FFF2-40B4-BE49-F238E27FC236}">
                <a16:creationId xmlns:a16="http://schemas.microsoft.com/office/drawing/2014/main" id="{200399DD-8F24-41F4-BC64-AC7DEDD215B8}"/>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You can share your response privately.</a:t>
            </a:r>
          </a:p>
        </p:txBody>
      </p:sp>
    </p:spTree>
    <p:extLst>
      <p:ext uri="{BB962C8B-B14F-4D97-AF65-F5344CB8AC3E}">
        <p14:creationId xmlns:p14="http://schemas.microsoft.com/office/powerpoint/2010/main" val="909030244"/>
      </p:ext>
    </p:extLst>
  </p:cSld>
</p:sld>
</file>

<file path=ppt/slides/slide1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2510EDA-F022-4894-B2CC-5830ECC57A3A}"/>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A Explicit decision criteria</a:t>
            </a:r>
          </a:p>
        </p:txBody>
      </p:sp>
      <p:sp>
        <p:nvSpPr>
          <p:cNvPr id="2" name="">
            <a:extLst xmlns:a="http://schemas.openxmlformats.org/drawingml/2006/main">
              <a:ext uri="{FF2B5EF4-FFF2-40B4-BE49-F238E27FC236}">
                <a16:creationId xmlns:a16="http://schemas.microsoft.com/office/drawing/2014/main" id="{FF27CC38-67B2-4D5F-8E51-10D20ED4A55F}"/>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17</a:t>
            </a:r>
          </a:p>
        </p:txBody>
      </p:sp>
      <p:sp>
        <p:nvSpPr>
          <p:cNvPr id="3" name="">
            <a:extLst xmlns:a="http://schemas.openxmlformats.org/drawingml/2006/main">
              <a:ext uri="{FF2B5EF4-FFF2-40B4-BE49-F238E27FC236}">
                <a16:creationId xmlns:a16="http://schemas.microsoft.com/office/drawing/2014/main" id="{EE0161DC-70C0-4532-8717-7A1E01294BCD}"/>
              </a:ext>
            </a:extLst>
          </p:cNvPr>
          <p:cNvSpPr>
            <a:spLocks xmlns:a="http://schemas.openxmlformats.org/drawingml/2006/main" noGrp="1"/>
          </p:cNvSpPr>
          <p:nvPr/>
        </p:nvSpPr>
        <p:spPr>
          <a:xfrm xmlns:a="http://schemas.openxmlformats.org/drawingml/2006/main">
            <a:off x="638175" y="1524000"/>
            <a:ext cx="10906125"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172D3B"/>
                </a:solidFill>
                <a:latin typeface="Arial"/>
                <a:ea typeface="Arial"/>
                <a:cs typeface="Arial"/>
              </a:defRPr>
            </a:pPr>
            <a:r>
              <a:rPr sz="2100" b="0">
                <a:solidFill>
                  <a:srgbClr val="172D3B"/>
                </a:solidFill>
                <a:latin typeface="Arial"/>
                <a:ea typeface="Arial"/>
                <a:cs typeface="Arial"/>
              </a:rPr>
              <a:t>AUTHORED options: A uses spare paper before new sheets for suitable drafts. Assume teacher permission and a daily checker; it does not suit every task. B proposes an accessible cool break space for hot weather. It needs adult assessment and permission before use; no result is measured. Compare resource benefit, access and feasibility. Score each criterion 1 for weak support, 2 for some support or 3 for clear support, with an evidence note.</a:t>
            </a:r>
          </a:p>
        </p:txBody>
      </p:sp>
      <p:sp>
        <p:nvSpPr>
          <p:cNvPr id="4" name="">
            <a:extLst xmlns:a="http://schemas.openxmlformats.org/drawingml/2006/main">
              <a:ext uri="{FF2B5EF4-FFF2-40B4-BE49-F238E27FC236}">
                <a16:creationId xmlns:a16="http://schemas.microsoft.com/office/drawing/2014/main" id="{89B4FB59-B9CD-4786-8DBD-FFDC4C00725F}"/>
              </a:ext>
            </a:extLst>
          </p:cNvPr>
          <p:cNvSpPr>
            <a:spLocks xmlns:a="http://schemas.openxmlformats.org/drawingml/2006/main" noGrp="1"/>
          </p:cNvSpPr>
          <p:nvPr/>
        </p:nvSpPr>
        <p:spPr>
          <a:xfrm xmlns:a="http://schemas.openxmlformats.org/drawingml/2006/main">
            <a:off x="638175" y="4191000"/>
            <a:ext cx="1090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decision-scoring framework, 21 September 2026</a:t>
            </a:r>
          </a:p>
        </p:txBody>
      </p:sp>
      <p:sp>
        <p:nvSpPr>
          <p:cNvPr id="5" name="">
            <a:extLst xmlns:a="http://schemas.openxmlformats.org/drawingml/2006/main">
              <a:ext uri="{FF2B5EF4-FFF2-40B4-BE49-F238E27FC236}">
                <a16:creationId xmlns:a16="http://schemas.microsoft.com/office/drawing/2014/main" id="{5F6CA52C-F946-43D1-81BA-26F8DAB524AA}"/>
              </a:ext>
            </a:extLst>
          </p:cNvPr>
          <p:cNvSpPr>
            <a:spLocks xmlns:a="http://schemas.openxmlformats.org/drawingml/2006/main" noGrp="1"/>
          </p:cNvSpPr>
          <p:nvPr/>
        </p:nvSpPr>
        <p:spPr>
          <a:xfrm xmlns:a="http://schemas.openxmlformats.org/drawingml/2006/main">
            <a:off x="638175" y="5191125"/>
            <a:ext cx="109061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Scores are judgements supported by evidence, not measured environmental savings or an examination grade.</a:t>
            </a:r>
          </a:p>
        </p:txBody>
      </p:sp>
    </p:spTree>
    <p:extLst>
      <p:ext uri="{BB962C8B-B14F-4D97-AF65-F5344CB8AC3E}">
        <p14:creationId xmlns:p14="http://schemas.microsoft.com/office/powerpoint/2010/main" val="627887347"/>
      </p:ext>
    </p:extLst>
  </p:cSld>
</p:sld>
</file>

<file path=ppt/slides/slide1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7E12D2A-5940-400B-B737-1ED18430DA7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B Evidence available</a:t>
            </a:r>
          </a:p>
        </p:txBody>
      </p:sp>
      <p:sp>
        <p:nvSpPr>
          <p:cNvPr id="2" name="">
            <a:extLst xmlns:a="http://schemas.openxmlformats.org/drawingml/2006/main">
              <a:ext uri="{FF2B5EF4-FFF2-40B4-BE49-F238E27FC236}">
                <a16:creationId xmlns:a16="http://schemas.microsoft.com/office/drawing/2014/main" id="{D097A71D-2C18-4DB6-B159-ADF53F990F9F}"/>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18</a:t>
            </a:r>
          </a:p>
        </p:txBody>
      </p:sp>
      <p:sp>
        <p:nvSpPr>
          <p:cNvPr id="3" name="">
            <a:extLst xmlns:a="http://schemas.openxmlformats.org/drawingml/2006/main">
              <a:ext uri="{FF2B5EF4-FFF2-40B4-BE49-F238E27FC236}">
                <a16:creationId xmlns:a16="http://schemas.microsoft.com/office/drawing/2014/main" id="{9EE12CC8-AA07-4D9F-AEBA-D7CF0BDC53FC}"/>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The NOAA table records CO2 concentration. NASA explains the climate link and response types. The school options and 12-to-8 sheet comparison are AUTHORED PRACTICE. A real school decision needs the teacher’s checked local evidence as well.</a:t>
            </a:r>
          </a:p>
        </p:txBody>
      </p:sp>
      <p:sp>
        <p:nvSpPr>
          <p:cNvPr id="4" name="">
            <a:extLst xmlns:a="http://schemas.openxmlformats.org/drawingml/2006/main">
              <a:ext uri="{FF2B5EF4-FFF2-40B4-BE49-F238E27FC236}">
                <a16:creationId xmlns:a16="http://schemas.microsoft.com/office/drawing/2014/main" id="{5AEB5DAC-BE58-4FA4-B8BB-9EBFE295601D}"/>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NOAA GML; NASA Causes and Mitigation and Adaptation; authored practice record</a:t>
            </a:r>
          </a:p>
        </p:txBody>
      </p:sp>
      <p:sp>
        <p:nvSpPr>
          <p:cNvPr id="5" name="">
            <a:extLst xmlns:a="http://schemas.openxmlformats.org/drawingml/2006/main">
              <a:ext uri="{FF2B5EF4-FFF2-40B4-BE49-F238E27FC236}">
                <a16:creationId xmlns:a16="http://schemas.microsoft.com/office/drawing/2014/main" id="{D5321567-606B-4521-888E-F6F0310C25B8}"/>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A global climate source cannot establish a particular school action’s result.</a:t>
            </a:r>
          </a:p>
        </p:txBody>
      </p:sp>
    </p:spTree>
    <p:extLst>
      <p:ext uri="{BB962C8B-B14F-4D97-AF65-F5344CB8AC3E}">
        <p14:creationId xmlns:p14="http://schemas.microsoft.com/office/powerpoint/2010/main" val="1310348730"/>
      </p:ext>
    </p:extLst>
  </p:cSld>
</p:sld>
</file>

<file path=ppt/slides/slide1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FBAED68-4547-4557-A404-497D57E5E7F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C Explain the preferred option</a:t>
            </a:r>
          </a:p>
        </p:txBody>
      </p:sp>
      <p:sp>
        <p:nvSpPr>
          <p:cNvPr id="2" name="">
            <a:extLst xmlns:a="http://schemas.openxmlformats.org/drawingml/2006/main">
              <a:ext uri="{FF2B5EF4-FFF2-40B4-BE49-F238E27FC236}">
                <a16:creationId xmlns:a16="http://schemas.microsoft.com/office/drawing/2014/main" id="{3A4F4288-F53D-4603-9718-8B647895E6D2}"/>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19</a:t>
            </a:r>
          </a:p>
        </p:txBody>
      </p:sp>
      <p:sp>
        <p:nvSpPr>
          <p:cNvPr id="3" name="">
            <a:extLst xmlns:a="http://schemas.openxmlformats.org/drawingml/2006/main">
              <a:ext uri="{FF2B5EF4-FFF2-40B4-BE49-F238E27FC236}">
                <a16:creationId xmlns:a16="http://schemas.microsoft.com/office/drawing/2014/main" id="{F1891174-695E-46A1-9FFC-4DE6001BB76B}"/>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State your priority and preferred option. Give criterion scores with evidence, a trade-off, an evidence limit and a realistic next action. A higher total informs a decision but does not remove the need to explain who can use the option.</a:t>
            </a:r>
          </a:p>
        </p:txBody>
      </p:sp>
      <p:sp>
        <p:nvSpPr>
          <p:cNvPr id="4" name="">
            <a:extLst xmlns:a="http://schemas.openxmlformats.org/drawingml/2006/main">
              <a:ext uri="{FF2B5EF4-FFF2-40B4-BE49-F238E27FC236}">
                <a16:creationId xmlns:a16="http://schemas.microsoft.com/office/drawing/2014/main" id="{F72E6A56-D8D0-4916-AAD4-F76AEA7E4BC9}"/>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report framework, 21 September 2026</a:t>
            </a:r>
          </a:p>
        </p:txBody>
      </p:sp>
      <p:sp>
        <p:nvSpPr>
          <p:cNvPr id="5" name="">
            <a:extLst xmlns:a="http://schemas.openxmlformats.org/drawingml/2006/main">
              <a:ext uri="{FF2B5EF4-FFF2-40B4-BE49-F238E27FC236}">
                <a16:creationId xmlns:a16="http://schemas.microsoft.com/office/drawing/2014/main" id="{F7F40316-B887-48BE-9CE7-9A8067030E6C}"/>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Different priorities can lead to different justified decisions. Nobody must disclose a family or personal view.</a:t>
            </a:r>
          </a:p>
        </p:txBody>
      </p:sp>
    </p:spTree>
    <p:extLst>
      <p:ext uri="{BB962C8B-B14F-4D97-AF65-F5344CB8AC3E}">
        <p14:creationId xmlns:p14="http://schemas.microsoft.com/office/powerpoint/2010/main" val="1359233652"/>
      </p:ext>
    </p:extLst>
  </p:cSld>
</p:sld>
</file>

<file path=ppt/slides/slide2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AD55258-951F-4C92-9DFB-70EFE465134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D Keep the report your own</a:t>
            </a:r>
          </a:p>
        </p:txBody>
      </p:sp>
      <p:sp>
        <p:nvSpPr>
          <p:cNvPr id="2" name="">
            <a:extLst xmlns:a="http://schemas.openxmlformats.org/drawingml/2006/main">
              <a:ext uri="{FF2B5EF4-FFF2-40B4-BE49-F238E27FC236}">
                <a16:creationId xmlns:a16="http://schemas.microsoft.com/office/drawing/2014/main" id="{FCA67794-823F-4838-9A0A-784616086832}"/>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W6                                      20</a:t>
            </a:r>
          </a:p>
        </p:txBody>
      </p:sp>
      <p:sp>
        <p:nvSpPr>
          <p:cNvPr id="3" name="">
            <a:extLst xmlns:a="http://schemas.openxmlformats.org/drawingml/2006/main">
              <a:ext uri="{FF2B5EF4-FFF2-40B4-BE49-F238E27FC236}">
                <a16:creationId xmlns:a16="http://schemas.microsoft.com/office/drawing/2014/main" id="{9D05C5FE-EA3D-435B-BFA6-638619F8303F}"/>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figures, units, sources and whether a claim is observed, inferred or proposed. Record the access support and any content prompts used. An adult may faithfully record your spoken response with a date. Select the report and supporting grid as evidence.</a:t>
            </a:r>
          </a:p>
        </p:txBody>
      </p:sp>
      <p:sp>
        <p:nvSpPr>
          <p:cNvPr id="4" name="">
            <a:extLst xmlns:a="http://schemas.openxmlformats.org/drawingml/2006/main">
              <a:ext uri="{FF2B5EF4-FFF2-40B4-BE49-F238E27FC236}">
                <a16:creationId xmlns:a16="http://schemas.microsoft.com/office/drawing/2014/main" id="{D713CB29-3405-4E84-A16C-9E450B921C92}"/>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evidence-retention checklist</a:t>
            </a:r>
          </a:p>
        </p:txBody>
      </p:sp>
      <p:sp>
        <p:nvSpPr>
          <p:cNvPr id="5" name="">
            <a:extLst xmlns:a="http://schemas.openxmlformats.org/drawingml/2006/main">
              <a:ext uri="{FF2B5EF4-FFF2-40B4-BE49-F238E27FC236}">
                <a16:creationId xmlns:a16="http://schemas.microsoft.com/office/drawing/2014/main" id="{6F29A78B-CE7E-4F03-9C47-F0F4AC174DE8}"/>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Do not copy the shared model as your independent conclusion. No qualification code or award is assigned.</a:t>
            </a:r>
          </a:p>
        </p:txBody>
      </p:sp>
    </p:spTree>
    <p:extLst>
      <p:ext uri="{BB962C8B-B14F-4D97-AF65-F5344CB8AC3E}">
        <p14:creationId xmlns:p14="http://schemas.microsoft.com/office/powerpoint/2010/main" val="9653228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2026-09-21T17:56:05.7490000Z</dcterms:created>
  <dcterms:modified xsi:type="dcterms:W3CDTF">2026-09-21T17:56:05.7490000Z</dcterms:modified>
</coreProperties>
</file>