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1b1be5ff5524569" /><Relationship Type="http://schemas.openxmlformats.org/officeDocument/2006/relationships/extended-properties" Target="/docProps/app.xml" Id="Rc6f19688af054621" /><Relationship Type="http://schemas.openxmlformats.org/officeDocument/2006/relationships/officeDocument" Target="/ppt/presentation.xml" Id="Rdd14ea1419ed4f16" /></Relationships>
</file>

<file path=ppt/presentation.xml><?xml version="1.0" encoding="utf-8"?>
<p:presentation xmlns:p="http://schemas.openxmlformats.org/presentationml/2006/main">
  <p:sldMasterIdLst>
    <p:sldMasterId xmlns:r="http://schemas.openxmlformats.org/officeDocument/2006/relationships" id="2147483648" r:id="R6dfb9680723a43c4"/>
  </p:sldMasterIdLst>
  <p:notesMasterIdLst>
    <p:notesMasterId xmlns:r="http://schemas.openxmlformats.org/officeDocument/2006/relationships" r:id="R3d887de11b384876"/>
  </p:notesMasterIdLst>
  <p:sldIdLst>
    <p:sldId xmlns:r="http://schemas.openxmlformats.org/officeDocument/2006/relationships" id="256" r:id="Rdd045b3c2bfb4e51"/>
    <p:sldId xmlns:r="http://schemas.openxmlformats.org/officeDocument/2006/relationships" id="257" r:id="Rff28b1f7f5984eae"/>
    <p:sldId xmlns:r="http://schemas.openxmlformats.org/officeDocument/2006/relationships" id="258" r:id="R9857d431957c4254"/>
    <p:sldId xmlns:r="http://schemas.openxmlformats.org/officeDocument/2006/relationships" id="259" r:id="Rf036c4bb9bdd4645"/>
    <p:sldId xmlns:r="http://schemas.openxmlformats.org/officeDocument/2006/relationships" id="260" r:id="R2d4ae8f6209b4731"/>
    <p:sldId xmlns:r="http://schemas.openxmlformats.org/officeDocument/2006/relationships" id="261" r:id="R7ce49e90f82c4371"/>
    <p:sldId xmlns:r="http://schemas.openxmlformats.org/officeDocument/2006/relationships" id="262" r:id="Re2f72e2ae3fa4e72"/>
    <p:sldId xmlns:r="http://schemas.openxmlformats.org/officeDocument/2006/relationships" id="263" r:id="R21ac0c058a3543e7"/>
    <p:sldId xmlns:r="http://schemas.openxmlformats.org/officeDocument/2006/relationships" id="264" r:id="Rf9cb611969904775"/>
    <p:sldId xmlns:r="http://schemas.openxmlformats.org/officeDocument/2006/relationships" id="265" r:id="R4357cd6107374048"/>
    <p:sldId xmlns:r="http://schemas.openxmlformats.org/officeDocument/2006/relationships" id="266" r:id="R47a5557e1f934363"/>
    <p:sldId xmlns:r="http://schemas.openxmlformats.org/officeDocument/2006/relationships" id="267" r:id="R568428f6cdd54354"/>
    <p:sldId xmlns:r="http://schemas.openxmlformats.org/officeDocument/2006/relationships" id="268" r:id="R91afda87f0fb4704"/>
    <p:sldId xmlns:r="http://schemas.openxmlformats.org/officeDocument/2006/relationships" id="269" r:id="R18072b38ba2c4d72"/>
    <p:sldId xmlns:r="http://schemas.openxmlformats.org/officeDocument/2006/relationships" id="270" r:id="R359b3c8f36b3402a"/>
    <p:sldId xmlns:r="http://schemas.openxmlformats.org/officeDocument/2006/relationships" id="271" r:id="R00379982da774b78"/>
    <p:sldId xmlns:r="http://schemas.openxmlformats.org/officeDocument/2006/relationships" id="272" r:id="R86df57242c884eeb"/>
    <p:sldId xmlns:r="http://schemas.openxmlformats.org/officeDocument/2006/relationships" id="273" r:id="R09a97256f1a54fb1"/>
    <p:sldId xmlns:r="http://schemas.openxmlformats.org/officeDocument/2006/relationships" id="274" r:id="Rae0a85a599f64835"/>
    <p:sldId xmlns:r="http://schemas.openxmlformats.org/officeDocument/2006/relationships" id="275" r:id="R6cc37f2f3de74fc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ef832882184229" /><Relationship Type="http://schemas.openxmlformats.org/officeDocument/2006/relationships/slideMaster" Target="/ppt/slideMasters/slideMaster1.xml" Id="R6dfb9680723a43c4" /><Relationship Type="http://schemas.openxmlformats.org/officeDocument/2006/relationships/notesMaster" Target="/ppt/notesMasters/notesMaster1.xml" Id="R3d887de11b384876" /><Relationship Type="http://schemas.openxmlformats.org/officeDocument/2006/relationships/presProps" Target="/ppt/presProps.xml" Id="Re8a93c04c6534b5f" /><Relationship Type="http://schemas.openxmlformats.org/officeDocument/2006/relationships/tableStyles" Target="/ppt/tableStyles.xml" Id="Rb5ae459d7c7d4353" /><Relationship Type="http://schemas.openxmlformats.org/officeDocument/2006/relationships/slide" Target="/ppt/slides/slide1.xml" Id="Rdd045b3c2bfb4e51" /><Relationship Type="http://schemas.openxmlformats.org/officeDocument/2006/relationships/slide" Target="/ppt/slides/slide2.xml" Id="Rff28b1f7f5984eae" /><Relationship Type="http://schemas.openxmlformats.org/officeDocument/2006/relationships/slide" Target="/ppt/slides/slide3.xml" Id="R9857d431957c4254" /><Relationship Type="http://schemas.openxmlformats.org/officeDocument/2006/relationships/slide" Target="/ppt/slides/slide4.xml" Id="Rf036c4bb9bdd4645" /><Relationship Type="http://schemas.openxmlformats.org/officeDocument/2006/relationships/slide" Target="/ppt/slides/slide5.xml" Id="R2d4ae8f6209b4731" /><Relationship Type="http://schemas.openxmlformats.org/officeDocument/2006/relationships/slide" Target="/ppt/slides/slide6.xml" Id="R7ce49e90f82c4371" /><Relationship Type="http://schemas.openxmlformats.org/officeDocument/2006/relationships/slide" Target="/ppt/slides/slide7.xml" Id="Re2f72e2ae3fa4e72" /><Relationship Type="http://schemas.openxmlformats.org/officeDocument/2006/relationships/slide" Target="/ppt/slides/slide8.xml" Id="R21ac0c058a3543e7" /><Relationship Type="http://schemas.openxmlformats.org/officeDocument/2006/relationships/slide" Target="/ppt/slides/slide9.xml" Id="Rf9cb611969904775" /><Relationship Type="http://schemas.openxmlformats.org/officeDocument/2006/relationships/slide" Target="/ppt/slides/slide10.xml" Id="R4357cd6107374048" /><Relationship Type="http://schemas.openxmlformats.org/officeDocument/2006/relationships/slide" Target="/ppt/slides/slide11.xml" Id="R47a5557e1f934363" /><Relationship Type="http://schemas.openxmlformats.org/officeDocument/2006/relationships/slide" Target="/ppt/slides/slide12.xml" Id="R568428f6cdd54354" /><Relationship Type="http://schemas.openxmlformats.org/officeDocument/2006/relationships/slide" Target="/ppt/slides/slide13.xml" Id="R91afda87f0fb4704" /><Relationship Type="http://schemas.openxmlformats.org/officeDocument/2006/relationships/slide" Target="/ppt/slides/slide14.xml" Id="R18072b38ba2c4d72" /><Relationship Type="http://schemas.openxmlformats.org/officeDocument/2006/relationships/slide" Target="/ppt/slides/slide15.xml" Id="R359b3c8f36b3402a" /><Relationship Type="http://schemas.openxmlformats.org/officeDocument/2006/relationships/slide" Target="/ppt/slides/slide16.xml" Id="R00379982da774b78" /><Relationship Type="http://schemas.openxmlformats.org/officeDocument/2006/relationships/slide" Target="/ppt/slides/slide17.xml" Id="R86df57242c884eeb" /><Relationship Type="http://schemas.openxmlformats.org/officeDocument/2006/relationships/slide" Target="/ppt/slides/slide18.xml" Id="R09a97256f1a54fb1" /><Relationship Type="http://schemas.openxmlformats.org/officeDocument/2006/relationships/slide" Target="/ppt/slides/slide19.xml" Id="Rae0a85a599f64835" /><Relationship Type="http://schemas.openxmlformats.org/officeDocument/2006/relationships/slide" Target="/ppt/slides/slide20.xml" Id="R6cc37f2f3de74fc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36a5c3c50b43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cb88f7e859a4ebe" /><Relationship Type="http://schemas.openxmlformats.org/officeDocument/2006/relationships/notesMaster" Target="/ppt/notesMasters/notesMaster1.xml" Id="R6cd405d6586f46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ad383f50744426c" /><Relationship Type="http://schemas.openxmlformats.org/officeDocument/2006/relationships/notesMaster" Target="/ppt/notesMasters/notesMaster1.xml" Id="R73d57ff4ea0048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5ccaf477f64df9" /><Relationship Type="http://schemas.openxmlformats.org/officeDocument/2006/relationships/notesMaster" Target="/ppt/notesMasters/notesMaster1.xml" Id="R4712dac3d6b946c1" /></Relationships>
</file>

<file path=ppt/notesSlides/_rels/notesSlide4.xml.rels>&#65279;<?xml version="1.0" encoding="utf-8"?><Relationships xmlns="http://schemas.openxmlformats.org/package/2006/relationships"><Relationship Type="http://schemas.openxmlformats.org/officeDocument/2006/relationships/slide" Target="/ppt/slides/slide4.xml" Id="R2a115f6b29714a0a" /><Relationship Type="http://schemas.openxmlformats.org/officeDocument/2006/relationships/notesMaster" Target="/ppt/notesMasters/notesMaster1.xml" Id="R26674aa6f0e044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e76298b2984807" /><Relationship Type="http://schemas.openxmlformats.org/officeDocument/2006/relationships/notesMaster" Target="/ppt/notesMasters/notesMaster1.xml" Id="Rf6e51a4eaa144ad8"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97912c60b34af9" /><Relationship Type="http://schemas.openxmlformats.org/officeDocument/2006/relationships/notesMaster" Target="/ppt/notesMasters/notesMaster1.xml" Id="R31f8c9ff4bef4b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176bcdf5d57a409a" /><Relationship Type="http://schemas.openxmlformats.org/officeDocument/2006/relationships/notesMaster" Target="/ppt/notesMasters/notesMaster1.xml" Id="R6944d177f8fa489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2906d24410469f" /><Relationship Type="http://schemas.openxmlformats.org/officeDocument/2006/relationships/notesMaster" Target="/ppt/notesMasters/notesMaster1.xml" Id="R47b05ecd5ff540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950c3f81ffb4e5f" /><Relationship Type="http://schemas.openxmlformats.org/officeDocument/2006/relationships/notesMaster" Target="/ppt/notesMasters/notesMaster1.xml" Id="R31f46ffee55e410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9ba181cf9d4e23" /><Relationship Type="http://schemas.openxmlformats.org/officeDocument/2006/relationships/notesMaster" Target="/ppt/notesMasters/notesMaster1.xml" Id="Rf5f8199fd77c486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a438176858f4ad1" /><Relationship Type="http://schemas.openxmlformats.org/officeDocument/2006/relationships/notesMaster" Target="/ppt/notesMasters/notesMaster1.xml" Id="R0a7b6872369c40b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597ae1950984f4c" /><Relationship Type="http://schemas.openxmlformats.org/officeDocument/2006/relationships/notesMaster" Target="/ppt/notesMasters/notesMaster1.xml" Id="R601714edab43447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4d44a5b7934651" /><Relationship Type="http://schemas.openxmlformats.org/officeDocument/2006/relationships/notesMaster" Target="/ppt/notesMasters/notesMaster1.xml" Id="R9a8cba65ead44ca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57c4abeceed40d8" /><Relationship Type="http://schemas.openxmlformats.org/officeDocument/2006/relationships/notesMaster" Target="/ppt/notesMasters/notesMaster1.xml" Id="R33a19b0482f04eb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bc6a57825b4585" /><Relationship Type="http://schemas.openxmlformats.org/officeDocument/2006/relationships/notesMaster" Target="/ppt/notesMasters/notesMaster1.xml" Id="Rcc764a20f677441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f3e7c8c3c1b425c" /><Relationship Type="http://schemas.openxmlformats.org/officeDocument/2006/relationships/notesMaster" Target="/ppt/notesMasters/notesMaster1.xml" Id="R3d0a29366ee34eb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1c0e4b88f7b4654" /><Relationship Type="http://schemas.openxmlformats.org/officeDocument/2006/relationships/notesMaster" Target="/ppt/notesMasters/notesMaster1.xml" Id="R75a24f368bf142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b9971e78e484f2d" /><Relationship Type="http://schemas.openxmlformats.org/officeDocument/2006/relationships/notesMaster" Target="/ppt/notesMasters/notesMaster1.xml" Id="R355b85a080d6479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883613fd4234bbc" /><Relationship Type="http://schemas.openxmlformats.org/officeDocument/2006/relationships/notesMaster" Target="/ppt/notesMasters/notesMaster1.xml" Id="R6781b9cdc3ce47b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4ea2dc8a3864a07" /><Relationship Type="http://schemas.openxmlformats.org/officeDocument/2006/relationships/notesMaster" Target="/ppt/notesMasters/notesMaster1.xml" Id="R4bf664cccb8645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Supported: What is a baseline? The starting measurement used for comparison.</a:t>
            </a:r>
          </a:p>
          <a:p xmlns:a="http://schemas.openxmlformats.org/drawingml/2006/main">
            <a:r>
              <a:t>How many new sheets are in the practice baseline? 12.</a:t>
            </a:r>
          </a:p>
          <a:p xmlns:a="http://schemas.openxmlformats.org/drawingml/2006/main">
            <a:r>
              <a:t>How many are in the practice trial? 8.</a:t>
            </a:r>
          </a:p>
          <a:p xmlns:a="http://schemas.openxmlformats.org/drawingml/2006/main">
            <a:r>
              <a:t>Are these real school findings? No. They are authored practice numbers.</a:t>
            </a:r>
          </a:p>
          <a:p xmlns:a="http://schemas.openxmlformats.org/drawingml/2006/main">
            <a:r>
              <a:t>Standard: What difference do the practice counts show? Four fewer new sheets for the stated task.</a:t>
            </a:r>
          </a:p>
          <a:p xmlns:a="http://schemas.openxmlformats.org/drawingml/2006/main">
            <a:r>
              <a:t>Which role repeats the count? The checker.</a:t>
            </a:r>
          </a:p>
          <a:p xmlns:a="http://schemas.openxmlformats.org/drawingml/2006/main">
            <a:r>
              <a:t>What is the indicator in card D? New sheets issued per repeated task.</a:t>
            </a:r>
          </a:p>
          <a:p xmlns:a="http://schemas.openxmlformats.org/drawingml/2006/main">
            <a:r>
              <a:t>Why keep conditions comparable? Otherwise another difference might explain the changed count.</a:t>
            </a:r>
          </a:p>
          <a:p xmlns:a="http://schemas.openxmlformats.org/drawingml/2006/main">
            <a:r>
              <a:t>Stretch: Does one before-and-after comparison prove cause? No. Other factors or counting differences could affect the result.</a:t>
            </a:r>
          </a:p>
          <a:p xmlns:a="http://schemas.openxmlformats.org/drawingml/2006/main">
            <a:r>
              <a:t>What makes a target measurable? It specifies a count or measure, a baseline and when to check it.</a:t>
            </a:r>
          </a:p>
          <a:p xmlns:a="http://schemas.openxmlformats.org/drawingml/2006/main">
            <a:r>
              <a:t>How could a pupil contribute without handling private paper? Record anonymised counts, check totals or organise adult-approved clean paper.</a:t>
            </a:r>
          </a:p>
          <a:p xmlns:a="http://schemas.openxmlformats.org/drawingml/2006/main">
            <a:r>
              <a:t>What would you report if the target was not met? Report the checked result honestly and propose a revised action or further check.</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Supported: What is a baseline? The starting measurement used for comparison.</a:t>
            </a:r>
          </a:p>
          <a:p xmlns:a="http://schemas.openxmlformats.org/drawingml/2006/main">
            <a:r>
              <a:t>How many new sheets are in the practice baseline? 12.</a:t>
            </a:r>
          </a:p>
          <a:p xmlns:a="http://schemas.openxmlformats.org/drawingml/2006/main">
            <a:r>
              <a:t>How many are in the practice trial? 8.</a:t>
            </a:r>
          </a:p>
          <a:p xmlns:a="http://schemas.openxmlformats.org/drawingml/2006/main">
            <a:r>
              <a:t>Are these real school findings? No. They are authored practice numbers.</a:t>
            </a:r>
          </a:p>
          <a:p xmlns:a="http://schemas.openxmlformats.org/drawingml/2006/main">
            <a:r>
              <a:t>Standard: What difference do the practice counts show? Four fewer new sheets for the stated task.</a:t>
            </a:r>
          </a:p>
          <a:p xmlns:a="http://schemas.openxmlformats.org/drawingml/2006/main">
            <a:r>
              <a:t>Which role repeats the count? The checker.</a:t>
            </a:r>
          </a:p>
          <a:p xmlns:a="http://schemas.openxmlformats.org/drawingml/2006/main">
            <a:r>
              <a:t>What is the indicator in card D? New sheets issued per repeated task.</a:t>
            </a:r>
          </a:p>
          <a:p xmlns:a="http://schemas.openxmlformats.org/drawingml/2006/main">
            <a:r>
              <a:t>Why keep conditions comparable? Otherwise another difference might explain the changed count.</a:t>
            </a:r>
          </a:p>
          <a:p xmlns:a="http://schemas.openxmlformats.org/drawingml/2006/main">
            <a:r>
              <a:t>Stretch: Does one before-and-after comparison prove cause? No. Other factors or counting differences could affect the result.</a:t>
            </a:r>
          </a:p>
          <a:p xmlns:a="http://schemas.openxmlformats.org/drawingml/2006/main">
            <a:r>
              <a:t>What makes a target measurable? It specifies a count or measure, a baseline and when to check it.</a:t>
            </a:r>
          </a:p>
          <a:p xmlns:a="http://schemas.openxmlformats.org/drawingml/2006/main">
            <a:r>
              <a:t>How could a pupil contribute without handling private paper? Record anonymised counts, check totals or organise adult-approved clean paper.</a:t>
            </a:r>
          </a:p>
          <a:p xmlns:a="http://schemas.openxmlformats.org/drawingml/2006/main">
            <a:r>
              <a:t>What would you report if the target was not met? Report the checked result honestly and propose a revised action or further check.</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Question: How could the recorder check a contribution to the paper trial?</a:t>
            </a:r>
          </a:p>
          <a:p xmlns:a="http://schemas.openxmlformats.org/drawingml/2006/main">
            <a:r>
              <a:t>Evidence: AUTHORED PRACTICE counts are 12 new sheets before and 8 during the same task.</a:t>
            </a:r>
          </a:p>
          <a:p xmlns:a="http://schemas.openxmlformats.org/drawingml/2006/main">
            <a:r>
              <a:t>Explain: The recorder notes 4 fewer new sheets, while the checker repeats the count.</a:t>
            </a:r>
          </a:p>
          <a:p xmlns:a="http://schemas.openxmlformats.org/drawingml/2006/main">
            <a:r>
              <a:t>Check: These are practice numbers. One comparison does not prove cause or a CO2 saving.</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Question: How could the recorder check a contribution to the paper trial?</a:t>
            </a:r>
          </a:p>
          <a:p xmlns:a="http://schemas.openxmlformats.org/drawingml/2006/main">
            <a:r>
              <a:t>Evidence: AUTHORED PRACTICE counts are 12 new sheets before and 8 during the same task.</a:t>
            </a:r>
          </a:p>
          <a:p xmlns:a="http://schemas.openxmlformats.org/drawingml/2006/main">
            <a:r>
              <a:t>Explain: The recorder notes 4 fewer new sheets, while the checker repeats the count.</a:t>
            </a:r>
          </a:p>
          <a:p xmlns:a="http://schemas.openxmlformats.org/drawingml/2006/main">
            <a:r>
              <a:t>Check: These are practice numbers. One comparison does not prove cause or a CO2 saving.</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Question: How could the recorder check a contribution to the paper trial?</a:t>
            </a:r>
          </a:p>
          <a:p xmlns:a="http://schemas.openxmlformats.org/drawingml/2006/main">
            <a:r>
              <a:t>Evidence: AUTHORED PRACTICE counts are 12 new sheets before and 8 during the same task.</a:t>
            </a:r>
          </a:p>
          <a:p xmlns:a="http://schemas.openxmlformats.org/drawingml/2006/main">
            <a:r>
              <a:t>Explain: The recorder notes 4 fewer new sheets, while the checker repeats the count.</a:t>
            </a:r>
          </a:p>
          <a:p xmlns:a="http://schemas.openxmlformats.org/drawingml/2006/main">
            <a:r>
              <a:t>Check: These are practice numbers. One comparison does not prove cause or a CO2 saving.</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Question: How could the recorder check a contribution to the paper trial?</a:t>
            </a:r>
          </a:p>
          <a:p xmlns:a="http://schemas.openxmlformats.org/drawingml/2006/main">
            <a:r>
              <a:t>Evidence: AUTHORED PRACTICE counts are 12 new sheets before and 8 during the same task.</a:t>
            </a:r>
          </a:p>
          <a:p xmlns:a="http://schemas.openxmlformats.org/drawingml/2006/main">
            <a:r>
              <a:t>Explain: The recorder notes 4 fewer new sheets, while the checker repeats the count.</a:t>
            </a:r>
          </a:p>
          <a:p xmlns:a="http://schemas.openxmlformats.org/drawingml/2006/main">
            <a:r>
              <a:t>Check: These are practice numbers. One comparison does not prove cause or a CO2 saving.</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Use highlighted evidence and the frame. An adult may read or scribe your own words.</a:t>
            </a:r>
          </a:p>
          <a:p xmlns:a="http://schemas.openxmlformats.org/drawingml/2006/main">
            <a:r>
              <a:t>Further challenge: Explain a second detail if ready.</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Use the cards and organiser. Choose your own evidence and explanation.</a:t>
            </a:r>
          </a:p>
          <a:p xmlns:a="http://schemas.openxmlformats.org/drawingml/2006/main">
            <a:r>
              <a:t>Further challenge: Compare your reasoning with one alternative.</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Use the source limits and test a different priority or assumption.</a:t>
            </a:r>
          </a:p>
          <a:p xmlns:a="http://schemas.openxmlformats.org/drawingml/2006/main">
            <a:r>
              <a:t>Further challenge: Propose a further evidence check and explain its value.</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a dated anonymised school record if the teacher can supply one. Otherwise use the clearly labelled 12-to-8 practice count. Check permission, clean paper, comparable conditions, roles and a review date. Link the small action to the school’s Community Project.</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{"code":"A","title":"Use local evidence first","text":"The teacher supplies a dated, anonymised record of new sheets issued for one repeated classroom task. Label the task, period, group size and counting method. If no record is available, use card B as AUTHORED PRACTICE, not a fact about our school.","source":"Teacher-supplied evidence requirement; authored method","limit":"No real school count or Teesside claim is supplied in this pack."}</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{"code":"B","title":"Practice before and after","text":"AUTHORED PRACTICE: the same task uses 12 new sheets before a reuse tray and 8 during the trial, with the same group size. The difference is 4 fewer new sheets. These numbers are invented to practise comparison.","source":"Authored practice record, 21 September 2026","limit":"One trial does not prove the tray caused the change. Task difficulty, attendance or counting could differ in real use."}</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{"code":"C","title":"Roles for a small action","text":"AUTHORED PLAN: the adult checks permission and suitable paper. A tray monitor organises clean sheets. A recorder counts new sheets issued; a checker repeats the count. Agree a review date and rotate pupil roles. No names go in the shared record.","source":"Authored Community Project planning example","limit":"Pupils do not handle confidential paper, electrical equipment or household records."}</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LAUNCH_SU1_W05</a:t>
            </a:r>
          </a:p>
          <a:p xmlns:a="http://schemas.openxmlformats.org/drawingml/2006/main">
            <a:r>
              <a:t>Learning goal: Link learning to local action with Community Project links.</a:t>
            </a:r>
          </a:p>
          <a:p xmlns:a="http://schemas.openxmlformats.org/drawingml/2006/main">
            <a:r>
              <a:t>Evidence: F: action proposal, targeted questioning and two exit questions.</a:t>
            </a:r>
          </a:p>
          <a:p xmlns:a="http://schemas.openxmlformats.org/drawingml/2006/main">
            <a:r>
              <a:t>{"code":"D","title":"Check the contribution","text":"Use the same task, group size and counting rule when comparing. An indicator is new sheets issued per repeated task; a proposed target is fewer than the baseline, not a promised result. Share an anonymised conclusion with the class and agree one next check.","source":"Authored indicator and review framework","limit":"A sheet count is not a CO2 measurement. Do not claim an emissions saving from these numbers."}</a:t>
            </a:r>
          </a:p>
          <a:p xmlns:a="http://schemas.openxmlformats.org/drawingml/2006/main">
            <a:r>
              <a:t>Start here: a baseline is a starting count; an indicator checks progress. Card B gives a complete labelled practice example if local evidence is unavailable.</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Four fewer new sheets for the stated task. The recorder notes 4 fewer new sheets, while the checker repeats the count.</a:t>
            </a:r>
          </a:p>
          <a:p xmlns:a="http://schemas.openxmlformats.org/drawingml/2006/main">
            <a:r>
              <a:t>Sources: supplied Humanities Scheme of Work, LAUNCH Summer 1, week 5. Evidence and factual claim record: ../../../Sources_and_checks.html#w05</a:t>
            </a:r>
          </a:p>
          <a:p xmlns:a="http://schemas.openxmlformats.org/drawingml/2006/main">
            <a:r>
              <a:t>Exact unit scheme and access text: ../../../Sources_and_checks.html#sow</a:t>
            </a:r>
          </a:p>
          <a:p xmlns:a="http://schemas.openxmlformats.org/drawingml/2006/main">
            <a:r>
              <a:t>Authored scenarios and limits: ../../../Sources_and_checks.html#authored</a:t>
            </a:r>
          </a:p>
          <a:p xmlns:a="http://schemas.openxmlformats.org/drawingml/2006/main">
            <a:r>
              <a:t>Teacher-supplied book and source checks: ../../../Sources_and_checks.html#book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f62df6f19b9464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222f185e9e44472" /><Relationship Type="http://schemas.openxmlformats.org/officeDocument/2006/relationships/slideLayout" Target="/ppt/slideLayouts/slideLayout1.xml" Id="R6317182f469844a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317182f469844a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bf19005e8d3415b" /><Relationship Type="http://schemas.openxmlformats.org/officeDocument/2006/relationships/notesSlide" Target="/ppt/notesSlides/notesSlide1.xml" Id="R22d53bd097a4437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531d22bc04c48af" /><Relationship Type="http://schemas.openxmlformats.org/officeDocument/2006/relationships/notesSlide" Target="/ppt/notesSlides/notesSlide2.xml" Id="R2ec5a2e8b49f49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edee799edfc4d1e" /><Relationship Type="http://schemas.openxmlformats.org/officeDocument/2006/relationships/notesSlide" Target="/ppt/notesSlides/notesSlide3.xml" Id="Ra990e7c9ca3c47d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177bce70f6a4d47" /><Relationship Type="http://schemas.openxmlformats.org/officeDocument/2006/relationships/notesSlide" Target="/ppt/notesSlides/notesSlide4.xml" Id="R8208d522bfea4d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7774d7c8c4e4aaf" /><Relationship Type="http://schemas.openxmlformats.org/officeDocument/2006/relationships/notesSlide" Target="/ppt/notesSlides/notesSlide5.xml" Id="R3768fcef1aad40e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61a0fafa59f431e" /><Relationship Type="http://schemas.openxmlformats.org/officeDocument/2006/relationships/notesSlide" Target="/ppt/notesSlides/notesSlide6.xml" Id="R888660ef62d6419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941fc7b91d34795" /><Relationship Type="http://schemas.openxmlformats.org/officeDocument/2006/relationships/notesSlide" Target="/ppt/notesSlides/notesSlide7.xml" Id="R065e27b08a4d45a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208a4d1c44ab4931" /><Relationship Type="http://schemas.openxmlformats.org/officeDocument/2006/relationships/notesSlide" Target="/ppt/notesSlides/notesSlide8.xml" Id="R26376843a67340c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a823d1ac07642be" /><Relationship Type="http://schemas.openxmlformats.org/officeDocument/2006/relationships/notesSlide" Target="/ppt/notesSlides/notesSlide9.xml" Id="R54ace6003dda4a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f48025109644985" /><Relationship Type="http://schemas.openxmlformats.org/officeDocument/2006/relationships/notesSlide" Target="/ppt/notesSlides/notesSlide10.xml" Id="R103bc86c00f847f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87494487bcf4889" /><Relationship Type="http://schemas.openxmlformats.org/officeDocument/2006/relationships/notesSlide" Target="/ppt/notesSlides/notesSlide11.xml" Id="R212bf639c8794f0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7cc9606d7204f83" /><Relationship Type="http://schemas.openxmlformats.org/officeDocument/2006/relationships/notesSlide" Target="/ppt/notesSlides/notesSlide12.xml" Id="R90858ac89a02426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7f4dfc572884648" /><Relationship Type="http://schemas.openxmlformats.org/officeDocument/2006/relationships/notesSlide" Target="/ppt/notesSlides/notesSlide13.xml" Id="R1959f6d546bc46a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65c19eae3eb4643" /><Relationship Type="http://schemas.openxmlformats.org/officeDocument/2006/relationships/notesSlide" Target="/ppt/notesSlides/notesSlide14.xml" Id="R8e1713d6d39e47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4badafdfa234a73" /><Relationship Type="http://schemas.openxmlformats.org/officeDocument/2006/relationships/notesSlide" Target="/ppt/notesSlides/notesSlide15.xml" Id="Re3840bf7c70547b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99e88fe90da444e" /><Relationship Type="http://schemas.openxmlformats.org/officeDocument/2006/relationships/notesSlide" Target="/ppt/notesSlides/notesSlide16.xml" Id="Rf74b7b9852824a2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bef2338c276452a" /><Relationship Type="http://schemas.openxmlformats.org/officeDocument/2006/relationships/notesSlide" Target="/ppt/notesSlides/notesSlide17.xml" Id="R655426da0786499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1a6b021afef4fa7" /><Relationship Type="http://schemas.openxmlformats.org/officeDocument/2006/relationships/notesSlide" Target="/ppt/notesSlides/notesSlide18.xml" Id="R0baea74c21114b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941540e249e4106" /><Relationship Type="http://schemas.openxmlformats.org/officeDocument/2006/relationships/notesSlide" Target="/ppt/notesSlides/notesSlide19.xml" Id="Ra88864be69ba4a6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729c0e8ff4c4292" /><Relationship Type="http://schemas.openxmlformats.org/officeDocument/2006/relationships/notesSlide" Target="/ppt/notesSlides/notesSlide20.xml" Id="Rebf205be9ed04a4f"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5EB8187-7DE2-4C21-B74B-070503F9EC5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 measurable community contribution</a:t>
            </a:r>
          </a:p>
        </p:txBody>
      </p:sp>
      <p:sp>
        <p:nvSpPr>
          <p:cNvPr id="2" name="">
            <a:extLst xmlns:a="http://schemas.openxmlformats.org/drawingml/2006/main">
              <a:ext uri="{FF2B5EF4-FFF2-40B4-BE49-F238E27FC236}">
                <a16:creationId xmlns:a16="http://schemas.microsoft.com/office/drawing/2014/main" id="{044F8B85-F302-449B-A840-A7150B62C11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a:t>
            </a:r>
          </a:p>
        </p:txBody>
      </p:sp>
      <p:sp>
        <p:nvSpPr>
          <p:cNvPr id="3" name="">
            <a:extLst xmlns:a="http://schemas.openxmlformats.org/drawingml/2006/main">
              <a:ext uri="{FF2B5EF4-FFF2-40B4-BE49-F238E27FC236}">
                <a16:creationId xmlns:a16="http://schemas.microsoft.com/office/drawing/2014/main" id="{C0C589B3-FC4F-4F58-B5FC-766D8D19C4A8}"/>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Link learning to local action with Community Project links.</a:t>
            </a:r>
          </a:p>
        </p:txBody>
      </p:sp>
      <p:sp>
        <p:nvSpPr>
          <p:cNvPr id="4" name="">
            <a:extLst xmlns:a="http://schemas.openxmlformats.org/drawingml/2006/main">
              <a:ext uri="{FF2B5EF4-FFF2-40B4-BE49-F238E27FC236}">
                <a16:creationId xmlns:a16="http://schemas.microsoft.com/office/drawing/2014/main" id="{AB2DB647-48A6-4C9E-8041-E2F678F4F1B7}"/>
              </a:ext>
            </a:extLst>
          </p:cNvPr>
          <p:cNvSpPr>
            <a:spLocks xmlns:a="http://schemas.openxmlformats.org/drawingml/2006/main" noGrp="1"/>
          </p:cNvSpPr>
          <p:nvPr/>
        </p:nvSpPr>
        <p:spPr>
          <a:xfrm xmlns:a="http://schemas.openxmlformats.org/drawingml/2006/main">
            <a:off x="552450" y="25336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LAUNCH / Humanities / Summer 1 / Week 5</a:t>
            </a:r>
          </a:p>
        </p:txBody>
      </p:sp>
      <p:sp>
        <p:nvSpPr>
          <p:cNvPr id="5" name="">
            <a:extLst xmlns:a="http://schemas.openxmlformats.org/drawingml/2006/main">
              <a:ext uri="{FF2B5EF4-FFF2-40B4-BE49-F238E27FC236}">
                <a16:creationId xmlns:a16="http://schemas.microsoft.com/office/drawing/2014/main" id="{DCC0EEC3-B8E8-49C4-95E1-B8E29C5D9211}"/>
              </a:ext>
            </a:extLst>
          </p:cNvPr>
          <p:cNvSpPr>
            <a:spLocks xmlns:a="http://schemas.openxmlformats.org/drawingml/2006/main" noGrp="1"/>
          </p:cNvSpPr>
          <p:nvPr/>
        </p:nvSpPr>
        <p:spPr>
          <a:xfrm xmlns:a="http://schemas.openxmlformats.org/drawingml/2006/main">
            <a:off x="552450" y="32385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984566179"/>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6D18C99-7E83-4011-8575-244128A76D4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5CDF0DC5-DF98-4CBB-8630-220DC09CE7EE}"/>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2</a:t>
            </a:r>
          </a:p>
        </p:txBody>
      </p:sp>
      <p:sp>
        <p:nvSpPr>
          <p:cNvPr id="3" name="">
            <a:extLst xmlns:a="http://schemas.openxmlformats.org/drawingml/2006/main">
              <a:ext uri="{FF2B5EF4-FFF2-40B4-BE49-F238E27FC236}">
                <a16:creationId xmlns:a16="http://schemas.microsoft.com/office/drawing/2014/main" id="{15860811-8BB2-4789-B3E8-421CA6B871D0}"/>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difference do the practice counts show?</a:t>
            </a:r>
          </a:p>
        </p:txBody>
      </p:sp>
      <p:sp>
        <p:nvSpPr>
          <p:cNvPr id="4" name="">
            <a:extLst xmlns:a="http://schemas.openxmlformats.org/drawingml/2006/main">
              <a:ext uri="{FF2B5EF4-FFF2-40B4-BE49-F238E27FC236}">
                <a16:creationId xmlns:a16="http://schemas.microsoft.com/office/drawing/2014/main" id="{331B047C-6D90-414F-ACA6-743326998825}"/>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Which role repeats the count?</a:t>
            </a:r>
          </a:p>
        </p:txBody>
      </p:sp>
    </p:spTree>
    <p:extLst>
      <p:ext uri="{BB962C8B-B14F-4D97-AF65-F5344CB8AC3E}">
        <p14:creationId xmlns:p14="http://schemas.microsoft.com/office/powerpoint/2010/main" val="1402213280"/>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5182916-41A2-4ABF-AD58-1F9A1394611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8C8C66E3-2E30-4DA6-9345-FCA2C385093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3</a:t>
            </a:r>
          </a:p>
        </p:txBody>
      </p:sp>
      <p:sp>
        <p:nvSpPr>
          <p:cNvPr id="3" name="">
            <a:extLst xmlns:a="http://schemas.openxmlformats.org/drawingml/2006/main">
              <a:ext uri="{FF2B5EF4-FFF2-40B4-BE49-F238E27FC236}">
                <a16:creationId xmlns:a16="http://schemas.microsoft.com/office/drawing/2014/main" id="{2639C8CC-316A-4EFB-A7AA-CDB760098B18}"/>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What is the indicator in card D?</a:t>
            </a:r>
          </a:p>
        </p:txBody>
      </p:sp>
      <p:sp>
        <p:nvSpPr>
          <p:cNvPr id="4" name="">
            <a:extLst xmlns:a="http://schemas.openxmlformats.org/drawingml/2006/main">
              <a:ext uri="{FF2B5EF4-FFF2-40B4-BE49-F238E27FC236}">
                <a16:creationId xmlns:a16="http://schemas.microsoft.com/office/drawing/2014/main" id="{9C1D1813-E971-424B-AAC2-3D70E70FD68B}"/>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Why keep conditions comparable?</a:t>
            </a:r>
          </a:p>
        </p:txBody>
      </p:sp>
    </p:spTree>
    <p:extLst>
      <p:ext uri="{BB962C8B-B14F-4D97-AF65-F5344CB8AC3E}">
        <p14:creationId xmlns:p14="http://schemas.microsoft.com/office/powerpoint/2010/main" val="456027107"/>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75A6307-D20B-4056-8609-5637A0F801C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E032A50E-87C5-4DE3-89CD-AB4BF839378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4</a:t>
            </a:r>
          </a:p>
        </p:txBody>
      </p:sp>
      <p:sp>
        <p:nvSpPr>
          <p:cNvPr id="3" name="">
            <a:extLst xmlns:a="http://schemas.openxmlformats.org/drawingml/2006/main">
              <a:ext uri="{FF2B5EF4-FFF2-40B4-BE49-F238E27FC236}">
                <a16:creationId xmlns:a16="http://schemas.microsoft.com/office/drawing/2014/main" id="{7DA5596E-F437-4861-8319-EFFF231188C1}"/>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baseline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starting measurement for comparison</a:t>
            </a:r>
          </a:p>
        </p:txBody>
      </p:sp>
      <p:sp>
        <p:nvSpPr>
          <p:cNvPr id="4" name="">
            <a:extLst xmlns:a="http://schemas.openxmlformats.org/drawingml/2006/main">
              <a:ext uri="{FF2B5EF4-FFF2-40B4-BE49-F238E27FC236}">
                <a16:creationId xmlns:a16="http://schemas.microsoft.com/office/drawing/2014/main" id="{E862F763-0020-4CD1-90D4-18E8A413225F}"/>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indicator</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measure used to check progress</a:t>
            </a:r>
          </a:p>
        </p:txBody>
      </p:sp>
      <p:sp>
        <p:nvSpPr>
          <p:cNvPr id="5" name="">
            <a:extLst xmlns:a="http://schemas.openxmlformats.org/drawingml/2006/main">
              <a:ext uri="{FF2B5EF4-FFF2-40B4-BE49-F238E27FC236}">
                <a16:creationId xmlns:a16="http://schemas.microsoft.com/office/drawing/2014/main" id="{89FBCD01-4169-4B38-AD32-DF55148A57F2}"/>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role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defined contribution to a shared task</a:t>
            </a:r>
          </a:p>
        </p:txBody>
      </p:sp>
      <p:sp>
        <p:nvSpPr>
          <p:cNvPr id="6" name="">
            <a:extLst xmlns:a="http://schemas.openxmlformats.org/drawingml/2006/main">
              <a:ext uri="{FF2B5EF4-FFF2-40B4-BE49-F238E27FC236}">
                <a16:creationId xmlns:a16="http://schemas.microsoft.com/office/drawing/2014/main" id="{C18FBCED-7C42-4B58-9C25-2605C069D1F1}"/>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contribution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What a person adds to an agreed action</a:t>
            </a:r>
          </a:p>
        </p:txBody>
      </p:sp>
    </p:spTree>
    <p:extLst>
      <p:ext uri="{BB962C8B-B14F-4D97-AF65-F5344CB8AC3E}">
        <p14:creationId xmlns:p14="http://schemas.microsoft.com/office/powerpoint/2010/main" val="1915002996"/>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0D4C56F-65DE-43AB-A73F-A203057E53D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C308BC2B-0EF0-469A-84E7-98A4EEDB2BA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5</a:t>
            </a:r>
          </a:p>
        </p:txBody>
      </p:sp>
      <p:sp>
        <p:nvSpPr>
          <p:cNvPr id="3" name="">
            <a:extLst xmlns:a="http://schemas.openxmlformats.org/drawingml/2006/main">
              <a:ext uri="{FF2B5EF4-FFF2-40B4-BE49-F238E27FC236}">
                <a16:creationId xmlns:a16="http://schemas.microsoft.com/office/drawing/2014/main" id="{00352A18-56F3-4397-8A11-9E45A2BDEEBC}"/>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DFADE552-3B3E-45DE-8A1F-7B6AE04053BB}"/>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285555E7-6294-44A6-A183-F077A08FBE8E}"/>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a baseline is a starting count; an indicator checks progress. Card B gives a complete labelled practice example if local evidence is unavailable.</a:t>
            </a:r>
          </a:p>
        </p:txBody>
      </p:sp>
    </p:spTree>
    <p:extLst>
      <p:ext uri="{BB962C8B-B14F-4D97-AF65-F5344CB8AC3E}">
        <p14:creationId xmlns:p14="http://schemas.microsoft.com/office/powerpoint/2010/main" val="2011549756"/>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7712922-289B-471F-93D3-11049B427FC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FBD078C2-6DB4-4B4B-826B-8B010230C5F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6</a:t>
            </a:r>
          </a:p>
        </p:txBody>
      </p:sp>
      <p:sp>
        <p:nvSpPr>
          <p:cNvPr id="3" name="">
            <a:extLst xmlns:a="http://schemas.openxmlformats.org/drawingml/2006/main">
              <a:ext uri="{FF2B5EF4-FFF2-40B4-BE49-F238E27FC236}">
                <a16:creationId xmlns:a16="http://schemas.microsoft.com/office/drawing/2014/main" id="{F64E8AB7-5B0C-44B8-BA49-B696F8A2D368}"/>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How could the recorder check a contribution to the paper trial?</a:t>
            </a:r>
          </a:p>
        </p:txBody>
      </p:sp>
    </p:spTree>
    <p:extLst>
      <p:ext uri="{BB962C8B-B14F-4D97-AF65-F5344CB8AC3E}">
        <p14:creationId xmlns:p14="http://schemas.microsoft.com/office/powerpoint/2010/main" val="1206392451"/>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EB9FABA4-BDEF-49AC-88D4-7D8E6E4193B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FDA8F1E3-76B9-4DCD-A2F1-CD93AEF913D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7</a:t>
            </a:r>
          </a:p>
        </p:txBody>
      </p:sp>
      <p:sp>
        <p:nvSpPr>
          <p:cNvPr id="3" name="">
            <a:extLst xmlns:a="http://schemas.openxmlformats.org/drawingml/2006/main">
              <a:ext uri="{FF2B5EF4-FFF2-40B4-BE49-F238E27FC236}">
                <a16:creationId xmlns:a16="http://schemas.microsoft.com/office/drawing/2014/main" id="{8E76BAD5-DBA4-4EF8-A74E-9B3BCBDB7174}"/>
              </a:ext>
            </a:extLst>
          </p:cNvPr>
          <p:cNvSpPr>
            <a:spLocks xmlns:a="http://schemas.openxmlformats.org/drawingml/2006/main" noGrp="1"/>
          </p:cNvSpPr>
          <p:nvPr/>
        </p:nvSpPr>
        <p:spPr>
          <a:xfrm xmlns:a="http://schemas.openxmlformats.org/drawingml/2006/main">
            <a:off x="552450" y="1428750"/>
            <a:ext cx="110871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AUTHORED PRACTICE counts are 12 new sheets before and 8 during the same task.</a:t>
            </a:r>
          </a:p>
        </p:txBody>
      </p:sp>
    </p:spTree>
    <p:extLst>
      <p:ext uri="{BB962C8B-B14F-4D97-AF65-F5344CB8AC3E}">
        <p14:creationId xmlns:p14="http://schemas.microsoft.com/office/powerpoint/2010/main" val="1583070427"/>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5CDBBAFC-9B94-4E9B-8283-09076C4B229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0F597A6C-A661-4242-B716-047D37EF70E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8</a:t>
            </a:r>
          </a:p>
        </p:txBody>
      </p:sp>
      <p:sp>
        <p:nvSpPr>
          <p:cNvPr id="3" name="">
            <a:extLst xmlns:a="http://schemas.openxmlformats.org/drawingml/2006/main">
              <a:ext uri="{FF2B5EF4-FFF2-40B4-BE49-F238E27FC236}">
                <a16:creationId xmlns:a16="http://schemas.microsoft.com/office/drawing/2014/main" id="{F7921D69-CD59-465F-AE6A-F8E80734DF5A}"/>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The recorder notes 4 fewer new sheets, while the checker repeats the count.</a:t>
            </a:r>
          </a:p>
        </p:txBody>
      </p:sp>
    </p:spTree>
    <p:extLst>
      <p:ext uri="{BB962C8B-B14F-4D97-AF65-F5344CB8AC3E}">
        <p14:creationId xmlns:p14="http://schemas.microsoft.com/office/powerpoint/2010/main" val="1773376223"/>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8433842F-0EEE-41CD-A60D-47F79592540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43032547-4625-41B0-A761-2A215D26C2E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9</a:t>
            </a:r>
          </a:p>
        </p:txBody>
      </p:sp>
      <p:sp>
        <p:nvSpPr>
          <p:cNvPr id="3" name="">
            <a:extLst xmlns:a="http://schemas.openxmlformats.org/drawingml/2006/main">
              <a:ext uri="{FF2B5EF4-FFF2-40B4-BE49-F238E27FC236}">
                <a16:creationId xmlns:a16="http://schemas.microsoft.com/office/drawing/2014/main" id="{415EB244-43EA-449A-8DDC-C46E230CE91E}"/>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These are practice numbers. One comparison does not prove cause or a CO2 saving.</a:t>
            </a:r>
          </a:p>
        </p:txBody>
      </p:sp>
    </p:spTree>
    <p:extLst>
      <p:ext uri="{BB962C8B-B14F-4D97-AF65-F5344CB8AC3E}">
        <p14:creationId xmlns:p14="http://schemas.microsoft.com/office/powerpoint/2010/main" val="697705788"/>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A3656B4-E4D6-46B5-915D-6DAD6D2FC1C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BD718299-E788-4733-BF79-1733C85476E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10</a:t>
            </a:r>
          </a:p>
        </p:txBody>
      </p:sp>
      <p:sp>
        <p:nvSpPr>
          <p:cNvPr id="3" name="">
            <a:extLst xmlns:a="http://schemas.openxmlformats.org/drawingml/2006/main">
              <a:ext uri="{FF2B5EF4-FFF2-40B4-BE49-F238E27FC236}">
                <a16:creationId xmlns:a16="http://schemas.microsoft.com/office/drawing/2014/main" id="{4C29735D-EFBD-4FA7-AA83-7E99C0B6DF71}"/>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Build the practice chain: 12 new sheets before, a reuse-tray trial, then a count of 8 using the same task. Identify evidence, action and indicator.</a:t>
            </a:r>
          </a:p>
        </p:txBody>
      </p:sp>
      <p:sp>
        <p:nvSpPr>
          <p:cNvPr id="4" name="">
            <a:extLst xmlns:a="http://schemas.openxmlformats.org/drawingml/2006/main">
              <a:ext uri="{FF2B5EF4-FFF2-40B4-BE49-F238E27FC236}">
                <a16:creationId xmlns:a16="http://schemas.microsoft.com/office/drawing/2014/main" id="{EFFDB5E6-0E4A-47C0-8FB7-EA66F8112524}"/>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Agree adult, monitor, recorder and checker roles. Explain one contribution and a review date; replace practice counts with checked local evidence if available.</a:t>
            </a:r>
          </a:p>
        </p:txBody>
      </p:sp>
      <p:sp>
        <p:nvSpPr>
          <p:cNvPr id="5" name="">
            <a:extLst xmlns:a="http://schemas.openxmlformats.org/drawingml/2006/main">
              <a:ext uri="{FF2B5EF4-FFF2-40B4-BE49-F238E27FC236}">
                <a16:creationId xmlns:a16="http://schemas.microsoft.com/office/drawing/2014/main" id="{7A3C39DD-F2F9-441B-90AC-BE529159F0A1}"/>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935962351"/>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928D4CF-04EC-4371-9C8D-DF36EAA98B8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30524A53-1ABC-44DE-A586-B5134875E15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11</a:t>
            </a:r>
          </a:p>
        </p:txBody>
      </p:sp>
      <p:sp>
        <p:nvSpPr>
          <p:cNvPr id="3" name="">
            <a:extLst xmlns:a="http://schemas.openxmlformats.org/drawingml/2006/main">
              <a:ext uri="{FF2B5EF4-FFF2-40B4-BE49-F238E27FC236}">
                <a16:creationId xmlns:a16="http://schemas.microsoft.com/office/drawing/2014/main" id="{2682A82B-A6CC-408A-90BD-58CEE1F29D13}"/>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PRACTICE baseline: 12 new sheets for the task</a:t>
            </a:r>
          </a:p>
        </p:txBody>
      </p:sp>
      <p:sp>
        <p:nvSpPr>
          <p:cNvPr id="4" name="">
            <a:extLst xmlns:a="http://schemas.openxmlformats.org/drawingml/2006/main">
              <a:ext uri="{FF2B5EF4-FFF2-40B4-BE49-F238E27FC236}">
                <a16:creationId xmlns:a16="http://schemas.microsoft.com/office/drawing/2014/main" id="{7CE18AF3-96E9-4BC3-852E-E50FBBDD7B4F}"/>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Trial an adult-approved clean-paper reuse tray</a:t>
            </a:r>
          </a:p>
        </p:txBody>
      </p:sp>
      <p:sp>
        <p:nvSpPr>
          <p:cNvPr id="5" name="">
            <a:extLst xmlns:a="http://schemas.openxmlformats.org/drawingml/2006/main">
              <a:ext uri="{FF2B5EF4-FFF2-40B4-BE49-F238E27FC236}">
                <a16:creationId xmlns:a16="http://schemas.microsoft.com/office/drawing/2014/main" id="{AE1CDB60-CF6A-44B5-B174-BA5479C92DDF}"/>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Count new sheets for the same task: practice trial 8</a:t>
            </a:r>
          </a:p>
        </p:txBody>
      </p:sp>
    </p:spTree>
    <p:extLst>
      <p:ext uri="{BB962C8B-B14F-4D97-AF65-F5344CB8AC3E}">
        <p14:creationId xmlns:p14="http://schemas.microsoft.com/office/powerpoint/2010/main" val="1224082860"/>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D2C0E5C-2162-4C1D-A57E-A7138264646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0139CFCC-222F-4161-9FA9-9FD3B887E0B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12</a:t>
            </a:r>
          </a:p>
        </p:txBody>
      </p:sp>
      <p:sp>
        <p:nvSpPr>
          <p:cNvPr id="3" name="">
            <a:extLst xmlns:a="http://schemas.openxmlformats.org/drawingml/2006/main">
              <a:ext uri="{FF2B5EF4-FFF2-40B4-BE49-F238E27FC236}">
                <a16:creationId xmlns:a16="http://schemas.microsoft.com/office/drawing/2014/main" id="{EA12B0AF-77A4-4291-B432-8021EB972101}"/>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practice numbers or the teacher’s checked record and label which it is.</a:t>
            </a:r>
          </a:p>
        </p:txBody>
      </p:sp>
      <p:sp>
        <p:nvSpPr>
          <p:cNvPr id="4" name="">
            <a:extLst xmlns:a="http://schemas.openxmlformats.org/drawingml/2006/main">
              <a:ext uri="{FF2B5EF4-FFF2-40B4-BE49-F238E27FC236}">
                <a16:creationId xmlns:a16="http://schemas.microsoft.com/office/drawing/2014/main" id="{CE00BD00-94AD-42BB-952B-3295842AA01F}"/>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Choose one role and complete evidence, action and indicator boxes with a frame.</a:t>
            </a:r>
          </a:p>
        </p:txBody>
      </p:sp>
      <p:sp>
        <p:nvSpPr>
          <p:cNvPr id="5" name="">
            <a:extLst xmlns:a="http://schemas.openxmlformats.org/drawingml/2006/main">
              <a:ext uri="{FF2B5EF4-FFF2-40B4-BE49-F238E27FC236}">
                <a16:creationId xmlns:a16="http://schemas.microsoft.com/office/drawing/2014/main" id="{E5A6A3E0-C13B-418A-BA73-B641E2C14970}"/>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your contribution and how another person can check it.</a:t>
            </a:r>
          </a:p>
        </p:txBody>
      </p:sp>
    </p:spTree>
    <p:extLst>
      <p:ext uri="{BB962C8B-B14F-4D97-AF65-F5344CB8AC3E}">
        <p14:creationId xmlns:p14="http://schemas.microsoft.com/office/powerpoint/2010/main" val="379631571"/>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8CCEE7D-C8D2-4934-8CF7-A4B4007296D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B553E9BC-077A-44AD-A191-3BC49B76DEA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13</a:t>
            </a:r>
          </a:p>
        </p:txBody>
      </p:sp>
      <p:sp>
        <p:nvSpPr>
          <p:cNvPr id="3" name="">
            <a:extLst xmlns:a="http://schemas.openxmlformats.org/drawingml/2006/main">
              <a:ext uri="{FF2B5EF4-FFF2-40B4-BE49-F238E27FC236}">
                <a16:creationId xmlns:a16="http://schemas.microsoft.com/office/drawing/2014/main" id="{5958AD43-CA73-4DB9-AA41-1C23C6CDD754}"/>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Identify one manageable paper-use action from the supplied evidence.</a:t>
            </a:r>
          </a:p>
        </p:txBody>
      </p:sp>
      <p:sp>
        <p:nvSpPr>
          <p:cNvPr id="4" name="">
            <a:extLst xmlns:a="http://schemas.openxmlformats.org/drawingml/2006/main">
              <a:ext uri="{FF2B5EF4-FFF2-40B4-BE49-F238E27FC236}">
                <a16:creationId xmlns:a16="http://schemas.microsoft.com/office/drawing/2014/main" id="{B18B37B1-C005-4FD3-A21D-F2D254E1C1B1}"/>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Agree roles, baseline, counting rule, proposed target and review date.</a:t>
            </a:r>
          </a:p>
        </p:txBody>
      </p:sp>
      <p:sp>
        <p:nvSpPr>
          <p:cNvPr id="5" name="">
            <a:extLst xmlns:a="http://schemas.openxmlformats.org/drawingml/2006/main">
              <a:ext uri="{FF2B5EF4-FFF2-40B4-BE49-F238E27FC236}">
                <a16:creationId xmlns:a16="http://schemas.microsoft.com/office/drawing/2014/main" id="{A4E033B4-D009-4FDB-A696-1BE7FBAEB21C}"/>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one contribution, its indicator and a limit on the conclusion.</a:t>
            </a:r>
          </a:p>
        </p:txBody>
      </p:sp>
    </p:spTree>
    <p:extLst>
      <p:ext uri="{BB962C8B-B14F-4D97-AF65-F5344CB8AC3E}">
        <p14:creationId xmlns:p14="http://schemas.microsoft.com/office/powerpoint/2010/main" val="979008967"/>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D1DF249-EE90-44D6-B4C4-48668D7F2C5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6A4D3A0E-8B98-40AB-83A7-E742EF59F32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14</a:t>
            </a:r>
          </a:p>
        </p:txBody>
      </p:sp>
      <p:sp>
        <p:nvSpPr>
          <p:cNvPr id="3" name="">
            <a:extLst xmlns:a="http://schemas.openxmlformats.org/drawingml/2006/main">
              <a:ext uri="{FF2B5EF4-FFF2-40B4-BE49-F238E27FC236}">
                <a16:creationId xmlns:a16="http://schemas.microsoft.com/office/drawing/2014/main" id="{C41D7600-8DC1-4408-99B5-45366C1C8E8E}"/>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whether baseline and trial conditions can be compared fairly.</a:t>
            </a:r>
          </a:p>
        </p:txBody>
      </p:sp>
      <p:sp>
        <p:nvSpPr>
          <p:cNvPr id="4" name="">
            <a:extLst xmlns:a="http://schemas.openxmlformats.org/drawingml/2006/main">
              <a:ext uri="{FF2B5EF4-FFF2-40B4-BE49-F238E27FC236}">
                <a16:creationId xmlns:a16="http://schemas.microsoft.com/office/drawing/2014/main" id="{52BDD58A-F0C5-4234-99AC-CFCED18C9D66}"/>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Plan roles and a measurable indicator with an anonymised recording method.</a:t>
            </a:r>
          </a:p>
        </p:txBody>
      </p:sp>
      <p:sp>
        <p:nvSpPr>
          <p:cNvPr id="5" name="">
            <a:extLst xmlns:a="http://schemas.openxmlformats.org/drawingml/2006/main">
              <a:ext uri="{FF2B5EF4-FFF2-40B4-BE49-F238E27FC236}">
                <a16:creationId xmlns:a16="http://schemas.microsoft.com/office/drawing/2014/main" id="{5A3F55FA-4C54-43C9-B0F5-1986EF28E200}"/>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another factor that could change the result and how to check it.</a:t>
            </a:r>
          </a:p>
        </p:txBody>
      </p:sp>
      <p:sp>
        <p:nvSpPr>
          <p:cNvPr id="6" name="">
            <a:extLst xmlns:a="http://schemas.openxmlformats.org/drawingml/2006/main">
              <a:ext uri="{FF2B5EF4-FFF2-40B4-BE49-F238E27FC236}">
                <a16:creationId xmlns:a16="http://schemas.microsoft.com/office/drawing/2014/main" id="{2DBC54CF-D363-463A-91B5-A98E83C127C1}"/>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justify your contribution and the next action if the target is not met.</a:t>
            </a:r>
          </a:p>
        </p:txBody>
      </p:sp>
    </p:spTree>
    <p:extLst>
      <p:ext uri="{BB962C8B-B14F-4D97-AF65-F5344CB8AC3E}">
        <p14:creationId xmlns:p14="http://schemas.microsoft.com/office/powerpoint/2010/main" val="496575074"/>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658C015-4383-4CC5-87EB-0BFA4DAADD6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761024E2-F577-4A1D-86CD-340E8B4B983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15</a:t>
            </a:r>
          </a:p>
        </p:txBody>
      </p:sp>
      <p:sp>
        <p:nvSpPr>
          <p:cNvPr id="3" name="">
            <a:extLst xmlns:a="http://schemas.openxmlformats.org/drawingml/2006/main">
              <a:ext uri="{FF2B5EF4-FFF2-40B4-BE49-F238E27FC236}">
                <a16:creationId xmlns:a16="http://schemas.microsoft.com/office/drawing/2014/main" id="{997322AB-8152-4A38-8796-30B693C8B1D7}"/>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action proposal, targeted questioning and two exit questions.</a:t>
            </a:r>
          </a:p>
        </p:txBody>
      </p:sp>
      <p:sp>
        <p:nvSpPr>
          <p:cNvPr id="4" name="">
            <a:extLst xmlns:a="http://schemas.openxmlformats.org/drawingml/2006/main">
              <a:ext uri="{FF2B5EF4-FFF2-40B4-BE49-F238E27FC236}">
                <a16:creationId xmlns:a16="http://schemas.microsoft.com/office/drawing/2014/main" id="{2731FEC6-2B4B-4F4B-AED2-A9355DA27EE0}"/>
              </a:ext>
            </a:extLst>
          </p:cNvPr>
          <p:cNvSpPr>
            <a:spLocks xmlns:a="http://schemas.openxmlformats.org/drawingml/2006/main" noGrp="1"/>
          </p:cNvSpPr>
          <p:nvPr/>
        </p:nvSpPr>
        <p:spPr>
          <a:xfrm xmlns:a="http://schemas.openxmlformats.org/drawingml/2006/main">
            <a:off x="552450" y="25336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15EB39F5-C086-413F-9D04-3DBCC030EE55}"/>
              </a:ext>
            </a:extLst>
          </p:cNvPr>
          <p:cNvSpPr>
            <a:spLocks xmlns:a="http://schemas.openxmlformats.org/drawingml/2006/main" noGrp="1"/>
          </p:cNvSpPr>
          <p:nvPr/>
        </p:nvSpPr>
        <p:spPr>
          <a:xfrm xmlns:a="http://schemas.openxmlformats.org/drawingml/2006/main">
            <a:off x="552450" y="32385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835992468"/>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256937E-E0FE-4F5B-B650-4125089E6BF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E474F2A7-1709-456E-A905-63CD063E65E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16</a:t>
            </a:r>
          </a:p>
        </p:txBody>
      </p:sp>
      <p:sp>
        <p:nvSpPr>
          <p:cNvPr id="3" name="">
            <a:extLst xmlns:a="http://schemas.openxmlformats.org/drawingml/2006/main">
              <a:ext uri="{FF2B5EF4-FFF2-40B4-BE49-F238E27FC236}">
                <a16:creationId xmlns:a16="http://schemas.microsoft.com/office/drawing/2014/main" id="{B36FB3E1-1928-49B0-9D1F-D33CF826D317}"/>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how your contribution supports the action.</a:t>
            </a:r>
          </a:p>
        </p:txBody>
      </p:sp>
      <p:sp>
        <p:nvSpPr>
          <p:cNvPr id="4" name="">
            <a:extLst xmlns:a="http://schemas.openxmlformats.org/drawingml/2006/main">
              <a:ext uri="{FF2B5EF4-FFF2-40B4-BE49-F238E27FC236}">
                <a16:creationId xmlns:a16="http://schemas.microsoft.com/office/drawing/2014/main" id="{CD513EFB-71D1-44D4-9FD6-3E1D18F1E676}"/>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How will the indicator be checked fairly?</a:t>
            </a:r>
          </a:p>
        </p:txBody>
      </p:sp>
      <p:sp>
        <p:nvSpPr>
          <p:cNvPr id="5" name="">
            <a:extLst xmlns:a="http://schemas.openxmlformats.org/drawingml/2006/main">
              <a:ext uri="{FF2B5EF4-FFF2-40B4-BE49-F238E27FC236}">
                <a16:creationId xmlns:a16="http://schemas.microsoft.com/office/drawing/2014/main" id="{53E38AB1-AACF-497C-935E-B8E1DFE76F16}"/>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1921355012"/>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978CA86-593F-45B2-873A-A0A8580B7C73}"/>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A Use local evidence first</a:t>
            </a:r>
          </a:p>
        </p:txBody>
      </p:sp>
      <p:sp>
        <p:nvSpPr>
          <p:cNvPr id="2" name="">
            <a:extLst xmlns:a="http://schemas.openxmlformats.org/drawingml/2006/main">
              <a:ext uri="{FF2B5EF4-FFF2-40B4-BE49-F238E27FC236}">
                <a16:creationId xmlns:a16="http://schemas.microsoft.com/office/drawing/2014/main" id="{9E3F04DD-E72F-445D-A988-B5B224FABC8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17</a:t>
            </a:r>
          </a:p>
        </p:txBody>
      </p:sp>
      <p:sp>
        <p:nvSpPr>
          <p:cNvPr id="3" name="">
            <a:extLst xmlns:a="http://schemas.openxmlformats.org/drawingml/2006/main">
              <a:ext uri="{FF2B5EF4-FFF2-40B4-BE49-F238E27FC236}">
                <a16:creationId xmlns:a16="http://schemas.microsoft.com/office/drawing/2014/main" id="{F40990FB-E947-4B32-8811-0D7C7405A33B}"/>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The teacher supplies a dated, anonymised record of new sheets issued for one repeated classroom task. Label the task, period, group size and counting method. If no record is available, use card B as AUTHORED PRACTICE, not a fact about our school.</a:t>
            </a:r>
          </a:p>
        </p:txBody>
      </p:sp>
      <p:sp>
        <p:nvSpPr>
          <p:cNvPr id="4" name="">
            <a:extLst xmlns:a="http://schemas.openxmlformats.org/drawingml/2006/main">
              <a:ext uri="{FF2B5EF4-FFF2-40B4-BE49-F238E27FC236}">
                <a16:creationId xmlns:a16="http://schemas.microsoft.com/office/drawing/2014/main" id="{2D32B4B9-53F5-4207-B136-F64C92A1DCE2}"/>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Teacher-supplied evidence requirement; authored method</a:t>
            </a:r>
          </a:p>
        </p:txBody>
      </p:sp>
      <p:sp>
        <p:nvSpPr>
          <p:cNvPr id="5" name="">
            <a:extLst xmlns:a="http://schemas.openxmlformats.org/drawingml/2006/main">
              <a:ext uri="{FF2B5EF4-FFF2-40B4-BE49-F238E27FC236}">
                <a16:creationId xmlns:a16="http://schemas.microsoft.com/office/drawing/2014/main" id="{1FC2B5B7-BF8E-4BEE-9A2A-E3A2736CAFE3}"/>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No real school count or Teesside claim is supplied in this pack.</a:t>
            </a:r>
          </a:p>
        </p:txBody>
      </p:sp>
    </p:spTree>
    <p:extLst>
      <p:ext uri="{BB962C8B-B14F-4D97-AF65-F5344CB8AC3E}">
        <p14:creationId xmlns:p14="http://schemas.microsoft.com/office/powerpoint/2010/main" val="1561473925"/>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BFCA675-98CA-442E-ADA2-EFB7238DE87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B Practice before and after</a:t>
            </a:r>
          </a:p>
        </p:txBody>
      </p:sp>
      <p:sp>
        <p:nvSpPr>
          <p:cNvPr id="2" name="">
            <a:extLst xmlns:a="http://schemas.openxmlformats.org/drawingml/2006/main">
              <a:ext uri="{FF2B5EF4-FFF2-40B4-BE49-F238E27FC236}">
                <a16:creationId xmlns:a16="http://schemas.microsoft.com/office/drawing/2014/main" id="{69AAC178-BA92-42DD-998B-4262CA62E53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18</a:t>
            </a:r>
          </a:p>
        </p:txBody>
      </p:sp>
      <p:sp>
        <p:nvSpPr>
          <p:cNvPr id="3" name="">
            <a:extLst xmlns:a="http://schemas.openxmlformats.org/drawingml/2006/main">
              <a:ext uri="{FF2B5EF4-FFF2-40B4-BE49-F238E27FC236}">
                <a16:creationId xmlns:a16="http://schemas.microsoft.com/office/drawing/2014/main" id="{57D4DD36-E5E7-48D1-A15E-0A760B0FABE4}"/>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PRACTICE: the same task uses 12 new sheets before a reuse tray and 8 during the trial, with the same group size. The difference is 4 fewer new sheets. These numbers are invented to practise comparison.</a:t>
            </a:r>
          </a:p>
        </p:txBody>
      </p:sp>
      <p:sp>
        <p:nvSpPr>
          <p:cNvPr id="4" name="">
            <a:extLst xmlns:a="http://schemas.openxmlformats.org/drawingml/2006/main">
              <a:ext uri="{FF2B5EF4-FFF2-40B4-BE49-F238E27FC236}">
                <a16:creationId xmlns:a16="http://schemas.microsoft.com/office/drawing/2014/main" id="{3391FFD6-E080-4861-B7EB-C5A419F16D39}"/>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practice record, 21 September 2026</a:t>
            </a:r>
          </a:p>
        </p:txBody>
      </p:sp>
      <p:sp>
        <p:nvSpPr>
          <p:cNvPr id="5" name="">
            <a:extLst xmlns:a="http://schemas.openxmlformats.org/drawingml/2006/main">
              <a:ext uri="{FF2B5EF4-FFF2-40B4-BE49-F238E27FC236}">
                <a16:creationId xmlns:a16="http://schemas.microsoft.com/office/drawing/2014/main" id="{C33BC7E3-C77F-4AAF-BE5D-4BD83B09A174}"/>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One trial does not prove the tray caused the change. Task difficulty, attendance or counting could differ in real use.</a:t>
            </a:r>
          </a:p>
        </p:txBody>
      </p:sp>
    </p:spTree>
    <p:extLst>
      <p:ext uri="{BB962C8B-B14F-4D97-AF65-F5344CB8AC3E}">
        <p14:creationId xmlns:p14="http://schemas.microsoft.com/office/powerpoint/2010/main" val="1049001505"/>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670DE82-ED83-458E-901C-38DCC235195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C Roles for a small action</a:t>
            </a:r>
          </a:p>
        </p:txBody>
      </p:sp>
      <p:sp>
        <p:nvSpPr>
          <p:cNvPr id="2" name="">
            <a:extLst xmlns:a="http://schemas.openxmlformats.org/drawingml/2006/main">
              <a:ext uri="{FF2B5EF4-FFF2-40B4-BE49-F238E27FC236}">
                <a16:creationId xmlns:a16="http://schemas.microsoft.com/office/drawing/2014/main" id="{CF083BC6-5259-4346-BBDE-B4009EC5B50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19</a:t>
            </a:r>
          </a:p>
        </p:txBody>
      </p:sp>
      <p:sp>
        <p:nvSpPr>
          <p:cNvPr id="3" name="">
            <a:extLst xmlns:a="http://schemas.openxmlformats.org/drawingml/2006/main">
              <a:ext uri="{FF2B5EF4-FFF2-40B4-BE49-F238E27FC236}">
                <a16:creationId xmlns:a16="http://schemas.microsoft.com/office/drawing/2014/main" id="{318F7607-02DB-4E6A-B6D7-3FE53A8A9985}"/>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PLAN: the adult checks permission and suitable paper. A tray monitor organises clean sheets. A recorder counts new sheets issued; a checker repeats the count. Agree a review date and rotate pupil roles. No names go in the shared record.</a:t>
            </a:r>
          </a:p>
        </p:txBody>
      </p:sp>
      <p:sp>
        <p:nvSpPr>
          <p:cNvPr id="4" name="">
            <a:extLst xmlns:a="http://schemas.openxmlformats.org/drawingml/2006/main">
              <a:ext uri="{FF2B5EF4-FFF2-40B4-BE49-F238E27FC236}">
                <a16:creationId xmlns:a16="http://schemas.microsoft.com/office/drawing/2014/main" id="{C7265487-13FA-4B8F-95D2-AA95D9D61D82}"/>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Community Project planning example</a:t>
            </a:r>
          </a:p>
        </p:txBody>
      </p:sp>
      <p:sp>
        <p:nvSpPr>
          <p:cNvPr id="5" name="">
            <a:extLst xmlns:a="http://schemas.openxmlformats.org/drawingml/2006/main">
              <a:ext uri="{FF2B5EF4-FFF2-40B4-BE49-F238E27FC236}">
                <a16:creationId xmlns:a16="http://schemas.microsoft.com/office/drawing/2014/main" id="{B9F43A7B-3FDC-4D7C-B54B-3FAFFA4F2632}"/>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Pupils do not handle confidential paper, electrical equipment or household records.</a:t>
            </a:r>
          </a:p>
        </p:txBody>
      </p:sp>
    </p:spTree>
    <p:extLst>
      <p:ext uri="{BB962C8B-B14F-4D97-AF65-F5344CB8AC3E}">
        <p14:creationId xmlns:p14="http://schemas.microsoft.com/office/powerpoint/2010/main" val="943270070"/>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A8F76F4-59CF-4D44-A702-B3F29F2705A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D Check the contribution</a:t>
            </a:r>
          </a:p>
        </p:txBody>
      </p:sp>
      <p:sp>
        <p:nvSpPr>
          <p:cNvPr id="2" name="">
            <a:extLst xmlns:a="http://schemas.openxmlformats.org/drawingml/2006/main">
              <a:ext uri="{FF2B5EF4-FFF2-40B4-BE49-F238E27FC236}">
                <a16:creationId xmlns:a16="http://schemas.microsoft.com/office/drawing/2014/main" id="{1FBA06BE-54CC-4495-A5F7-C2A86A67D78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W5                                      20</a:t>
            </a:r>
          </a:p>
        </p:txBody>
      </p:sp>
      <p:sp>
        <p:nvSpPr>
          <p:cNvPr id="3" name="">
            <a:extLst xmlns:a="http://schemas.openxmlformats.org/drawingml/2006/main">
              <a:ext uri="{FF2B5EF4-FFF2-40B4-BE49-F238E27FC236}">
                <a16:creationId xmlns:a16="http://schemas.microsoft.com/office/drawing/2014/main" id="{75340A8F-35F7-4ABF-B468-29AD6D671B46}"/>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same task, group size and counting rule when comparing. An indicator is new sheets issued per repeated task; a proposed target is fewer than the baseline, not a promised result. Share an anonymised conclusion with the class and agree one next check.</a:t>
            </a:r>
          </a:p>
        </p:txBody>
      </p:sp>
      <p:sp>
        <p:nvSpPr>
          <p:cNvPr id="4" name="">
            <a:extLst xmlns:a="http://schemas.openxmlformats.org/drawingml/2006/main">
              <a:ext uri="{FF2B5EF4-FFF2-40B4-BE49-F238E27FC236}">
                <a16:creationId xmlns:a16="http://schemas.microsoft.com/office/drawing/2014/main" id="{FDB8E935-861E-42E0-ACA4-207BBB8A49C1}"/>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indicator and review framework</a:t>
            </a:r>
          </a:p>
        </p:txBody>
      </p:sp>
      <p:sp>
        <p:nvSpPr>
          <p:cNvPr id="5" name="">
            <a:extLst xmlns:a="http://schemas.openxmlformats.org/drawingml/2006/main">
              <a:ext uri="{FF2B5EF4-FFF2-40B4-BE49-F238E27FC236}">
                <a16:creationId xmlns:a16="http://schemas.microsoft.com/office/drawing/2014/main" id="{B2410EE6-1231-46E4-A6AF-1D1B41DCD7C8}"/>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sheet count is not a CO2 measurement. Do not claim an emissions saving from these numbers.</a:t>
            </a:r>
          </a:p>
        </p:txBody>
      </p:sp>
    </p:spTree>
    <p:extLst>
      <p:ext uri="{BB962C8B-B14F-4D97-AF65-F5344CB8AC3E}">
        <p14:creationId xmlns:p14="http://schemas.microsoft.com/office/powerpoint/2010/main" val="5584164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2026-09-21T17:50:04.0080000Z</dcterms:created>
  <dcterms:modified xsi:type="dcterms:W3CDTF">2026-09-21T17:50:04.0080000Z</dcterms:modified>
</coreProperties>
</file>