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69a258b313a4ea1" /><Relationship Type="http://schemas.openxmlformats.org/officeDocument/2006/relationships/extended-properties" Target="/docProps/app.xml" Id="R50449b1c12be4c50" /><Relationship Type="http://schemas.openxmlformats.org/officeDocument/2006/relationships/officeDocument" Target="/ppt/presentation.xml" Id="R913dcb6b0b144da5" /></Relationships>
</file>

<file path=ppt/presentation.xml><?xml version="1.0" encoding="utf-8"?>
<p:presentation xmlns:p="http://schemas.openxmlformats.org/presentationml/2006/main">
  <p:sldMasterIdLst>
    <p:sldMasterId xmlns:r="http://schemas.openxmlformats.org/officeDocument/2006/relationships" id="2147483648" r:id="R38572d311a114c4e"/>
  </p:sldMasterIdLst>
  <p:notesMasterIdLst>
    <p:notesMasterId xmlns:r="http://schemas.openxmlformats.org/officeDocument/2006/relationships" r:id="R05d453e2018b49ae"/>
  </p:notesMasterIdLst>
  <p:sldIdLst>
    <p:sldId xmlns:r="http://schemas.openxmlformats.org/officeDocument/2006/relationships" id="256" r:id="Rc2a4e124f1714332"/>
    <p:sldId xmlns:r="http://schemas.openxmlformats.org/officeDocument/2006/relationships" id="257" r:id="Ra6c1964242ba48c0"/>
    <p:sldId xmlns:r="http://schemas.openxmlformats.org/officeDocument/2006/relationships" id="258" r:id="R94e585d279e64551"/>
    <p:sldId xmlns:r="http://schemas.openxmlformats.org/officeDocument/2006/relationships" id="259" r:id="Rfdc523ab108d473f"/>
    <p:sldId xmlns:r="http://schemas.openxmlformats.org/officeDocument/2006/relationships" id="260" r:id="R9d310611b94e416d"/>
    <p:sldId xmlns:r="http://schemas.openxmlformats.org/officeDocument/2006/relationships" id="261" r:id="R56b0cc85dba843bc"/>
    <p:sldId xmlns:r="http://schemas.openxmlformats.org/officeDocument/2006/relationships" id="262" r:id="Rca780f76735f482c"/>
    <p:sldId xmlns:r="http://schemas.openxmlformats.org/officeDocument/2006/relationships" id="263" r:id="R3febb3a4d9114ab4"/>
    <p:sldId xmlns:r="http://schemas.openxmlformats.org/officeDocument/2006/relationships" id="264" r:id="R69fdb01f3d8247ed"/>
    <p:sldId xmlns:r="http://schemas.openxmlformats.org/officeDocument/2006/relationships" id="265" r:id="R2940c7862e854c7e"/>
    <p:sldId xmlns:r="http://schemas.openxmlformats.org/officeDocument/2006/relationships" id="266" r:id="R02a947931f7f4674"/>
    <p:sldId xmlns:r="http://schemas.openxmlformats.org/officeDocument/2006/relationships" id="267" r:id="Rc2c764c0cdf74d86"/>
    <p:sldId xmlns:r="http://schemas.openxmlformats.org/officeDocument/2006/relationships" id="268" r:id="R46ef87a8f32741bb"/>
    <p:sldId xmlns:r="http://schemas.openxmlformats.org/officeDocument/2006/relationships" id="269" r:id="R8b12718140ff4255"/>
    <p:sldId xmlns:r="http://schemas.openxmlformats.org/officeDocument/2006/relationships" id="270" r:id="Rc03abfb28cbd438a"/>
    <p:sldId xmlns:r="http://schemas.openxmlformats.org/officeDocument/2006/relationships" id="271" r:id="R1cf3fd4408d84989"/>
    <p:sldId xmlns:r="http://schemas.openxmlformats.org/officeDocument/2006/relationships" id="272" r:id="R46e522e2d1224293"/>
    <p:sldId xmlns:r="http://schemas.openxmlformats.org/officeDocument/2006/relationships" id="273" r:id="R980ff3a1044842e8"/>
    <p:sldId xmlns:r="http://schemas.openxmlformats.org/officeDocument/2006/relationships" id="274" r:id="Rb5f6efdccd95473c"/>
    <p:sldId xmlns:r="http://schemas.openxmlformats.org/officeDocument/2006/relationships" id="275" r:id="Rc7475e049041466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f3723f02544f92" /><Relationship Type="http://schemas.openxmlformats.org/officeDocument/2006/relationships/slideMaster" Target="/ppt/slideMasters/slideMaster1.xml" Id="R38572d311a114c4e" /><Relationship Type="http://schemas.openxmlformats.org/officeDocument/2006/relationships/notesMaster" Target="/ppt/notesMasters/notesMaster1.xml" Id="R05d453e2018b49ae" /><Relationship Type="http://schemas.openxmlformats.org/officeDocument/2006/relationships/presProps" Target="/ppt/presProps.xml" Id="R29803a01097244be" /><Relationship Type="http://schemas.openxmlformats.org/officeDocument/2006/relationships/tableStyles" Target="/ppt/tableStyles.xml" Id="R1c94653373ce4635" /><Relationship Type="http://schemas.openxmlformats.org/officeDocument/2006/relationships/slide" Target="/ppt/slides/slide1.xml" Id="Rc2a4e124f1714332" /><Relationship Type="http://schemas.openxmlformats.org/officeDocument/2006/relationships/slide" Target="/ppt/slides/slide2.xml" Id="Ra6c1964242ba48c0" /><Relationship Type="http://schemas.openxmlformats.org/officeDocument/2006/relationships/slide" Target="/ppt/slides/slide3.xml" Id="R94e585d279e64551" /><Relationship Type="http://schemas.openxmlformats.org/officeDocument/2006/relationships/slide" Target="/ppt/slides/slide4.xml" Id="Rfdc523ab108d473f" /><Relationship Type="http://schemas.openxmlformats.org/officeDocument/2006/relationships/slide" Target="/ppt/slides/slide5.xml" Id="R9d310611b94e416d" /><Relationship Type="http://schemas.openxmlformats.org/officeDocument/2006/relationships/slide" Target="/ppt/slides/slide6.xml" Id="R56b0cc85dba843bc" /><Relationship Type="http://schemas.openxmlformats.org/officeDocument/2006/relationships/slide" Target="/ppt/slides/slide7.xml" Id="Rca780f76735f482c" /><Relationship Type="http://schemas.openxmlformats.org/officeDocument/2006/relationships/slide" Target="/ppt/slides/slide8.xml" Id="R3febb3a4d9114ab4" /><Relationship Type="http://schemas.openxmlformats.org/officeDocument/2006/relationships/slide" Target="/ppt/slides/slide9.xml" Id="R69fdb01f3d8247ed" /><Relationship Type="http://schemas.openxmlformats.org/officeDocument/2006/relationships/slide" Target="/ppt/slides/slide10.xml" Id="R2940c7862e854c7e" /><Relationship Type="http://schemas.openxmlformats.org/officeDocument/2006/relationships/slide" Target="/ppt/slides/slide11.xml" Id="R02a947931f7f4674" /><Relationship Type="http://schemas.openxmlformats.org/officeDocument/2006/relationships/slide" Target="/ppt/slides/slide12.xml" Id="Rc2c764c0cdf74d86" /><Relationship Type="http://schemas.openxmlformats.org/officeDocument/2006/relationships/slide" Target="/ppt/slides/slide13.xml" Id="R46ef87a8f32741bb" /><Relationship Type="http://schemas.openxmlformats.org/officeDocument/2006/relationships/slide" Target="/ppt/slides/slide14.xml" Id="R8b12718140ff4255" /><Relationship Type="http://schemas.openxmlformats.org/officeDocument/2006/relationships/slide" Target="/ppt/slides/slide15.xml" Id="Rc03abfb28cbd438a" /><Relationship Type="http://schemas.openxmlformats.org/officeDocument/2006/relationships/slide" Target="/ppt/slides/slide16.xml" Id="R1cf3fd4408d84989" /><Relationship Type="http://schemas.openxmlformats.org/officeDocument/2006/relationships/slide" Target="/ppt/slides/slide17.xml" Id="R46e522e2d1224293" /><Relationship Type="http://schemas.openxmlformats.org/officeDocument/2006/relationships/slide" Target="/ppt/slides/slide18.xml" Id="R980ff3a1044842e8" /><Relationship Type="http://schemas.openxmlformats.org/officeDocument/2006/relationships/slide" Target="/ppt/slides/slide19.xml" Id="Rb5f6efdccd95473c" /><Relationship Type="http://schemas.openxmlformats.org/officeDocument/2006/relationships/slide" Target="/ppt/slides/slide20.xml" Id="Rc7475e049041466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780bc208fc42b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3458d37cf740ba" /><Relationship Type="http://schemas.openxmlformats.org/officeDocument/2006/relationships/notesMaster" Target="/ppt/notesMasters/notesMaster1.xml" Id="R30476da531cf4a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72864f2672480f" /><Relationship Type="http://schemas.openxmlformats.org/officeDocument/2006/relationships/notesMaster" Target="/ppt/notesMasters/notesMaster1.xml" Id="R80858008d2fc4a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e6cde0670a4379" /><Relationship Type="http://schemas.openxmlformats.org/officeDocument/2006/relationships/notesMaster" Target="/ppt/notesMasters/notesMaster1.xml" Id="R94323e65c1b748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56c18e53a744a5" /><Relationship Type="http://schemas.openxmlformats.org/officeDocument/2006/relationships/notesMaster" Target="/ppt/notesMasters/notesMaster1.xml" Id="Ra08aa9c7a7fd4f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a1886ba7984119" /><Relationship Type="http://schemas.openxmlformats.org/officeDocument/2006/relationships/notesMaster" Target="/ppt/notesMasters/notesMaster1.xml" Id="Rf235361d0bcd4c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821c7f87fe74c7c" /><Relationship Type="http://schemas.openxmlformats.org/officeDocument/2006/relationships/notesMaster" Target="/ppt/notesMasters/notesMaster1.xml" Id="Re24aa1dc5db545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a40f96dc0d4b6b" /><Relationship Type="http://schemas.openxmlformats.org/officeDocument/2006/relationships/notesMaster" Target="/ppt/notesMasters/notesMaster1.xml" Id="R9354ab12375344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47c9ca440b46fc" /><Relationship Type="http://schemas.openxmlformats.org/officeDocument/2006/relationships/notesMaster" Target="/ppt/notesMasters/notesMaster1.xml" Id="R44eb606b19004a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35faadb1e84cb7" /><Relationship Type="http://schemas.openxmlformats.org/officeDocument/2006/relationships/notesMaster" Target="/ppt/notesMasters/notesMaster1.xml" Id="R227d685f79214f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702546e07cf4c83" /><Relationship Type="http://schemas.openxmlformats.org/officeDocument/2006/relationships/notesMaster" Target="/ppt/notesMasters/notesMaster1.xml" Id="R44af93f4604048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04363453bb84471" /><Relationship Type="http://schemas.openxmlformats.org/officeDocument/2006/relationships/notesMaster" Target="/ppt/notesMasters/notesMaster1.xml" Id="R7e39713b297f46d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8f50d84037f4dc5" /><Relationship Type="http://schemas.openxmlformats.org/officeDocument/2006/relationships/notesMaster" Target="/ppt/notesMasters/notesMaster1.xml" Id="Raa015168ea3e41e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e3e5484fb2448b" /><Relationship Type="http://schemas.openxmlformats.org/officeDocument/2006/relationships/notesMaster" Target="/ppt/notesMasters/notesMaster1.xml" Id="R85dfc655312645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ab9a2bfd88440ee" /><Relationship Type="http://schemas.openxmlformats.org/officeDocument/2006/relationships/notesMaster" Target="/ppt/notesMasters/notesMaster1.xml" Id="Rb145911b8a1846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548ee53f8294d13" /><Relationship Type="http://schemas.openxmlformats.org/officeDocument/2006/relationships/notesMaster" Target="/ppt/notesMasters/notesMaster1.xml" Id="R1587866d5d47488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293d21281d74f11" /><Relationship Type="http://schemas.openxmlformats.org/officeDocument/2006/relationships/notesMaster" Target="/ppt/notesMasters/notesMaster1.xml" Id="Ra4c6cfdfe34b462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a51a02e67de4304" /><Relationship Type="http://schemas.openxmlformats.org/officeDocument/2006/relationships/notesMaster" Target="/ppt/notesMasters/notesMaster1.xml" Id="R1650e8c7f81347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aff978bb22841b3" /><Relationship Type="http://schemas.openxmlformats.org/officeDocument/2006/relationships/notesMaster" Target="/ppt/notesMasters/notesMaster1.xml" Id="R99d27a75dc8c42c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8a16d141f84838" /><Relationship Type="http://schemas.openxmlformats.org/officeDocument/2006/relationships/notesMaster" Target="/ppt/notesMasters/notesMaster1.xml" Id="R155bdae4bd614a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d40a5a3f6314cf9" /><Relationship Type="http://schemas.openxmlformats.org/officeDocument/2006/relationships/notesMaster" Target="/ppt/notesMasters/notesMaster1.xml" Id="R8761e47b41cb4c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Supported: When is Earth Day? 22 April.</a:t>
            </a:r>
          </a:p>
          <a:p xmlns:a="http://schemas.openxmlformats.org/drawingml/2006/main">
            <a:r>
              <a:t>Who is our message for? School users, with a more specific school audience if chosen.</a:t>
            </a:r>
          </a:p>
          <a:p xmlns:a="http://schemas.openxmlformats.org/drawingml/2006/main">
            <a:r>
              <a:t>Can we claim the tray has saved a tonne of CO2? No. The supplied evidence gives no carbon saving.</a:t>
            </a:r>
          </a:p>
          <a:p xmlns:a="http://schemas.openxmlformats.org/drawingml/2006/main">
            <a:r>
              <a:t>Where is the message kept? On a school-approved classroom device, without online publication.</a:t>
            </a:r>
          </a:p>
          <a:p xmlns:a="http://schemas.openxmlformats.org/drawingml/2006/main">
            <a:r>
              <a:t>Standard: What makes the first weak draft an overclaim? A small unmeasured action cannot be claimed to stop climate change.</a:t>
            </a:r>
          </a:p>
          <a:p xmlns:a="http://schemas.openxmlformats.org/drawingml/2006/main">
            <a:r>
              <a:t>What feasible action does card D propose? Use approved clean spare paper for suitable drafts.</a:t>
            </a:r>
          </a:p>
          <a:p xmlns:a="http://schemas.openxmlformats.org/drawingml/2006/main">
            <a:r>
              <a:t>What indicator can check that action? New sheets issued for the same repeated task.</a:t>
            </a:r>
          </a:p>
          <a:p xmlns:a="http://schemas.openxmlformats.org/drawingml/2006/main">
            <a:r>
              <a:t>How do a claim and a request differ? A claim describes what is true; a request asks someone to act.</a:t>
            </a:r>
          </a:p>
          <a:p xmlns:a="http://schemas.openxmlformats.org/drawingml/2006/main">
            <a:r>
              <a:t>Stretch: Why is intended effect different from proven effect? The intention is a proposed result; proof needs suitable evidence afterwards.</a:t>
            </a:r>
          </a:p>
          <a:p xmlns:a="http://schemas.openxmlformats.org/drawingml/2006/main">
            <a:r>
              <a:t>Why must a campaign cite a source precisely? A named relevant source lets a reader check the actual evidence.</a:t>
            </a:r>
          </a:p>
          <a:p xmlns:a="http://schemas.openxmlformats.org/drawingml/2006/main">
            <a:r>
              <a:t>What must be removed from an unsafe draft? Pupil names, faces, personal details and requests for real online accounts or posting.</a:t>
            </a:r>
          </a:p>
          <a:p xmlns:a="http://schemas.openxmlformats.org/drawingml/2006/main">
            <a:r>
              <a:t>How can a qualification improve a message? It limits the claim to what the evidence can support.</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Supported: When is Earth Day? 22 April.</a:t>
            </a:r>
          </a:p>
          <a:p xmlns:a="http://schemas.openxmlformats.org/drawingml/2006/main">
            <a:r>
              <a:t>Who is our message for? School users, with a more specific school audience if chosen.</a:t>
            </a:r>
          </a:p>
          <a:p xmlns:a="http://schemas.openxmlformats.org/drawingml/2006/main">
            <a:r>
              <a:t>Can we claim the tray has saved a tonne of CO2? No. The supplied evidence gives no carbon saving.</a:t>
            </a:r>
          </a:p>
          <a:p xmlns:a="http://schemas.openxmlformats.org/drawingml/2006/main">
            <a:r>
              <a:t>Where is the message kept? On a school-approved classroom device, without online publication.</a:t>
            </a:r>
          </a:p>
          <a:p xmlns:a="http://schemas.openxmlformats.org/drawingml/2006/main">
            <a:r>
              <a:t>Standard: What makes the first weak draft an overclaim? A small unmeasured action cannot be claimed to stop climate change.</a:t>
            </a:r>
          </a:p>
          <a:p xmlns:a="http://schemas.openxmlformats.org/drawingml/2006/main">
            <a:r>
              <a:t>What feasible action does card D propose? Use approved clean spare paper for suitable drafts.</a:t>
            </a:r>
          </a:p>
          <a:p xmlns:a="http://schemas.openxmlformats.org/drawingml/2006/main">
            <a:r>
              <a:t>What indicator can check that action? New sheets issued for the same repeated task.</a:t>
            </a:r>
          </a:p>
          <a:p xmlns:a="http://schemas.openxmlformats.org/drawingml/2006/main">
            <a:r>
              <a:t>How do a claim and a request differ? A claim describes what is true; a request asks someone to act.</a:t>
            </a:r>
          </a:p>
          <a:p xmlns:a="http://schemas.openxmlformats.org/drawingml/2006/main">
            <a:r>
              <a:t>Stretch: Why is intended effect different from proven effect? The intention is a proposed result; proof needs suitable evidence afterwards.</a:t>
            </a:r>
          </a:p>
          <a:p xmlns:a="http://schemas.openxmlformats.org/drawingml/2006/main">
            <a:r>
              <a:t>Why must a campaign cite a source precisely? A named relevant source lets a reader check the actual evidence.</a:t>
            </a:r>
          </a:p>
          <a:p xmlns:a="http://schemas.openxmlformats.org/drawingml/2006/main">
            <a:r>
              <a:t>What must be removed from an unsafe draft? Pupil names, faces, personal details and requests for real online accounts or posting.</a:t>
            </a:r>
          </a:p>
          <a:p xmlns:a="http://schemas.openxmlformats.org/drawingml/2006/main">
            <a:r>
              <a:t>How can a qualification improve a message? It limits the claim to what the evidence can support.</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Question: How can I repair the claim that our tray will stop climate change?</a:t>
            </a:r>
          </a:p>
          <a:p xmlns:a="http://schemas.openxmlformats.org/drawingml/2006/main">
            <a:r>
              <a:t>Evidence: No result is supplied. The plan counts new sheets issued for the same task.</a:t>
            </a:r>
          </a:p>
          <a:p xmlns:a="http://schemas.openxmlformats.org/drawingml/2006/main">
            <a:r>
              <a:t>Explain: I write: Try approved spare paper for suitable drafts; we will check new-sheet use.</a:t>
            </a:r>
          </a:p>
          <a:p xmlns:a="http://schemas.openxmlformats.org/drawingml/2006/main">
            <a:r>
              <a:t>Check: I add the audience, Earth Day date and source. I promise no carbon saving.</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Question: How can I repair the claim that our tray will stop climate change?</a:t>
            </a:r>
          </a:p>
          <a:p xmlns:a="http://schemas.openxmlformats.org/drawingml/2006/main">
            <a:r>
              <a:t>Evidence: No result is supplied. The plan counts new sheets issued for the same task.</a:t>
            </a:r>
          </a:p>
          <a:p xmlns:a="http://schemas.openxmlformats.org/drawingml/2006/main">
            <a:r>
              <a:t>Explain: I write: Try approved spare paper for suitable drafts; we will check new-sheet use.</a:t>
            </a:r>
          </a:p>
          <a:p xmlns:a="http://schemas.openxmlformats.org/drawingml/2006/main">
            <a:r>
              <a:t>Check: I add the audience, Earth Day date and source. I promise no carbon saving.</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Question: How can I repair the claim that our tray will stop climate change?</a:t>
            </a:r>
          </a:p>
          <a:p xmlns:a="http://schemas.openxmlformats.org/drawingml/2006/main">
            <a:r>
              <a:t>Evidence: No result is supplied. The plan counts new sheets issued for the same task.</a:t>
            </a:r>
          </a:p>
          <a:p xmlns:a="http://schemas.openxmlformats.org/drawingml/2006/main">
            <a:r>
              <a:t>Explain: I write: Try approved spare paper for suitable drafts; we will check new-sheet use.</a:t>
            </a:r>
          </a:p>
          <a:p xmlns:a="http://schemas.openxmlformats.org/drawingml/2006/main">
            <a:r>
              <a:t>Check: I add the audience, Earth Day date and source. I promise no carbon saving.</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Question: How can I repair the claim that our tray will stop climate change?</a:t>
            </a:r>
          </a:p>
          <a:p xmlns:a="http://schemas.openxmlformats.org/drawingml/2006/main">
            <a:r>
              <a:t>Evidence: No result is supplied. The plan counts new sheets issued for the same task.</a:t>
            </a:r>
          </a:p>
          <a:p xmlns:a="http://schemas.openxmlformats.org/drawingml/2006/main">
            <a:r>
              <a:t>Explain: I write: Try approved spare paper for suitable drafts; we will check new-sheet use.</a:t>
            </a:r>
          </a:p>
          <a:p xmlns:a="http://schemas.openxmlformats.org/drawingml/2006/main">
            <a:r>
              <a:t>Check: I add the audience, Earth Day date and source. I promise no carbon saving.</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only a school-approved classroom device. Create a digital slide or document, not a real social-media post. No accounts, names, faces or home details. Earth Day is 22 April; the message may be prepared for that date or reviewed afterwards.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{"code":"A","title":"Earth Day and our audience","text":"Earth Day is observed on 22 April. Our product is a classroom digital message for school users. Name one feasible action and its intended effect. Keep it on the school-approved classroom device; do not create accounts or publish it online.","source":"EARTHDAY.ORG History; authored classroom brief","limit":"The date does not prove that a campaign action has worked."}</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{"code":"B","title":"A supported climate link","text":"NASA explains that burning fossil fuels releases CO2, which contributes to warming. A campaign may explain that link with a citation. It must not turn a small proposed action into a promise to stop climate change.","source":"NASA Causes; authored campaign application","limit":"This source does not calculate a CO2 saving for a school paper tray or a particular campaign."}</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{"code":"C","title":"Weak drafts to repair","text":"AUTHORED EXAMPLES, not facts: This will stop climate change. Our tray has already saved a tonne of CO2. Both go beyond the supplied evidence. Repair the claim, name the audience and action, and state what you will measure.","source":"Authored weak-draft examples, 21 September 2026","limit":"These are deliberately unsupported claims for editing, not estimates to repeat."}</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LAUNCH_SU1_W04</a:t>
            </a:r>
          </a:p>
          <a:p xmlns:a="http://schemas.openxmlformats.org/drawingml/2006/main">
            <a:r>
              <a:t>Learning goal: Create a digital sustainability campaign linked to Earth Day.</a:t>
            </a:r>
          </a:p>
          <a:p xmlns:a="http://schemas.openxmlformats.org/drawingml/2006/main">
            <a:r>
              <a:t>Evidence: F: campaign accuracy, evidence and two exit questions.</a:t>
            </a:r>
          </a:p>
          <a:p xmlns:a="http://schemas.openxmlformats.org/drawingml/2006/main">
            <a:r>
              <a:t>{"code":"D","title":"An honest action message","text":"AUTHORED PLAN: invite school users to choose clean spare paper for suitable drafts, with teacher permission. Count new sheets issued for the same task before and during a short trial. Explain the intended effect as reducing new-sheet use, then check it.","source":"Authored campaign and measurement plan, 21 September 2026","limit":"No guaranteed result or carbon saving is supplied. Include no pupil names, faces or personal details."}</a:t>
            </a:r>
          </a:p>
          <a:p xmlns:a="http://schemas.openxmlformats.org/drawingml/2006/main">
            <a:r>
              <a:t>Start here: a claim needs evidence. A request asks someone to act. The cards give the date, classroom brief and action, even if earlier work is missing.</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A small unmeasured action cannot be claimed to stop climate change. I write: Try approved spare paper for suitable drafts; we will check new-sheet use.</a:t>
            </a:r>
          </a:p>
          <a:p xmlns:a="http://schemas.openxmlformats.org/drawingml/2006/main">
            <a:r>
              <a:t>Sources: supplied Humanities Scheme of Work, LAUNCH Summer 1, week 4. Evidence and factual claim record: ../../../Sources_and_checks.html#w04</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9829475f97449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df014fffc64929" /><Relationship Type="http://schemas.openxmlformats.org/officeDocument/2006/relationships/slideLayout" Target="/ppt/slideLayouts/slideLayout1.xml" Id="R29518dc650684d8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518dc650684d8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4eff487807549d5" /><Relationship Type="http://schemas.openxmlformats.org/officeDocument/2006/relationships/notesSlide" Target="/ppt/notesSlides/notesSlide1.xml" Id="R39e1ceffbb8c4fc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d8ebd14a5644857" /><Relationship Type="http://schemas.openxmlformats.org/officeDocument/2006/relationships/notesSlide" Target="/ppt/notesSlides/notesSlide2.xml" Id="Rc258034e6d4c46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06c2bfb8f6745a5" /><Relationship Type="http://schemas.openxmlformats.org/officeDocument/2006/relationships/notesSlide" Target="/ppt/notesSlides/notesSlide3.xml" Id="R41871ee98c11436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2f1dcfe9e4f4676" /><Relationship Type="http://schemas.openxmlformats.org/officeDocument/2006/relationships/notesSlide" Target="/ppt/notesSlides/notesSlide4.xml" Id="R2c7d9d6a9236470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ed7404bb4394d1f" /><Relationship Type="http://schemas.openxmlformats.org/officeDocument/2006/relationships/notesSlide" Target="/ppt/notesSlides/notesSlide5.xml" Id="R4dc34c959eb045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9aa5a6f9b1840c9" /><Relationship Type="http://schemas.openxmlformats.org/officeDocument/2006/relationships/notesSlide" Target="/ppt/notesSlides/notesSlide6.xml" Id="R9713788ac52a41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c3a973f456347de" /><Relationship Type="http://schemas.openxmlformats.org/officeDocument/2006/relationships/notesSlide" Target="/ppt/notesSlides/notesSlide7.xml" Id="R7feb492c243944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56b76154ef645e9" /><Relationship Type="http://schemas.openxmlformats.org/officeDocument/2006/relationships/notesSlide" Target="/ppt/notesSlides/notesSlide8.xml" Id="R465d14f5ee12428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0fceec600404a58" /><Relationship Type="http://schemas.openxmlformats.org/officeDocument/2006/relationships/notesSlide" Target="/ppt/notesSlides/notesSlide9.xml" Id="Rd14d048fa81e437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c6cd5e065bd40d0" /><Relationship Type="http://schemas.openxmlformats.org/officeDocument/2006/relationships/notesSlide" Target="/ppt/notesSlides/notesSlide10.xml" Id="R3f841324eb61459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921b176fa6843a4" /><Relationship Type="http://schemas.openxmlformats.org/officeDocument/2006/relationships/notesSlide" Target="/ppt/notesSlides/notesSlide11.xml" Id="R63ed5bb111ca47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ba1ce3f43a34720" /><Relationship Type="http://schemas.openxmlformats.org/officeDocument/2006/relationships/notesSlide" Target="/ppt/notesSlides/notesSlide12.xml" Id="R0771787e622849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abf1591b1a24f8e" /><Relationship Type="http://schemas.openxmlformats.org/officeDocument/2006/relationships/notesSlide" Target="/ppt/notesSlides/notesSlide13.xml" Id="Rda29583a7aa5416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7dcdd5b64d641a9" /><Relationship Type="http://schemas.openxmlformats.org/officeDocument/2006/relationships/notesSlide" Target="/ppt/notesSlides/notesSlide14.xml" Id="R624eef3b70d043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1f95bf13a7545c3" /><Relationship Type="http://schemas.openxmlformats.org/officeDocument/2006/relationships/notesSlide" Target="/ppt/notesSlides/notesSlide15.xml" Id="R7eada4a675ef430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68bfca88b4e4aaa" /><Relationship Type="http://schemas.openxmlformats.org/officeDocument/2006/relationships/notesSlide" Target="/ppt/notesSlides/notesSlide16.xml" Id="R840c64ef8347436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3ecac79257647a6" /><Relationship Type="http://schemas.openxmlformats.org/officeDocument/2006/relationships/notesSlide" Target="/ppt/notesSlides/notesSlide17.xml" Id="R94895dc9bab64fc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bcddea1dc124168" /><Relationship Type="http://schemas.openxmlformats.org/officeDocument/2006/relationships/notesSlide" Target="/ppt/notesSlides/notesSlide18.xml" Id="R3cee27f0277446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44b278760674aa8" /><Relationship Type="http://schemas.openxmlformats.org/officeDocument/2006/relationships/notesSlide" Target="/ppt/notesSlides/notesSlide19.xml" Id="R9d2c956ec292469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13d4c6092444bbf" /><Relationship Type="http://schemas.openxmlformats.org/officeDocument/2006/relationships/notesSlide" Target="/ppt/notesSlides/notesSlide20.xml" Id="Rfbfc22d9dae845f2"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DA74A2F-8953-49DC-8D08-3EDB8DCE9E6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An accurate Earth Day campaign</a:t>
            </a:r>
          </a:p>
        </p:txBody>
      </p:sp>
      <p:sp>
        <p:nvSpPr>
          <p:cNvPr id="2" name="">
            <a:extLst xmlns:a="http://schemas.openxmlformats.org/drawingml/2006/main">
              <a:ext uri="{FF2B5EF4-FFF2-40B4-BE49-F238E27FC236}">
                <a16:creationId xmlns:a16="http://schemas.microsoft.com/office/drawing/2014/main" id="{9FD185D0-4D8C-41AD-82F4-105F45075F3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a:t>
            </a:r>
          </a:p>
        </p:txBody>
      </p:sp>
      <p:sp>
        <p:nvSpPr>
          <p:cNvPr id="3" name="">
            <a:extLst xmlns:a="http://schemas.openxmlformats.org/drawingml/2006/main">
              <a:ext uri="{FF2B5EF4-FFF2-40B4-BE49-F238E27FC236}">
                <a16:creationId xmlns:a16="http://schemas.microsoft.com/office/drawing/2014/main" id="{BE6ECFA9-1188-4C1C-B9DF-5609C375FA16}"/>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Create a digital sustainability campaign linked to Earth Day.</a:t>
            </a:r>
          </a:p>
        </p:txBody>
      </p:sp>
      <p:sp>
        <p:nvSpPr>
          <p:cNvPr id="4" name="">
            <a:extLst xmlns:a="http://schemas.openxmlformats.org/drawingml/2006/main">
              <a:ext uri="{FF2B5EF4-FFF2-40B4-BE49-F238E27FC236}">
                <a16:creationId xmlns:a16="http://schemas.microsoft.com/office/drawing/2014/main" id="{C57A52A1-7FB7-4CD5-9EFE-96170C6D2455}"/>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4</a:t>
            </a:r>
          </a:p>
        </p:txBody>
      </p:sp>
      <p:sp>
        <p:nvSpPr>
          <p:cNvPr id="5" name="">
            <a:extLst xmlns:a="http://schemas.openxmlformats.org/drawingml/2006/main">
              <a:ext uri="{FF2B5EF4-FFF2-40B4-BE49-F238E27FC236}">
                <a16:creationId xmlns:a16="http://schemas.microsoft.com/office/drawing/2014/main" id="{37AA7E63-4AF1-4198-89C5-7C19A9155193}"/>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802774284"/>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73E6A9-B62B-434D-AE51-2427811E169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EB4A1E97-26ED-456B-BC81-AF1E5C9656E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2</a:t>
            </a:r>
          </a:p>
        </p:txBody>
      </p:sp>
      <p:sp>
        <p:nvSpPr>
          <p:cNvPr id="3" name="">
            <a:extLst xmlns:a="http://schemas.openxmlformats.org/drawingml/2006/main">
              <a:ext uri="{FF2B5EF4-FFF2-40B4-BE49-F238E27FC236}">
                <a16:creationId xmlns:a16="http://schemas.microsoft.com/office/drawing/2014/main" id="{48D88CB5-7147-4237-8AB4-4C141FB0F85C}"/>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makes the first weak draft an overclaim?</a:t>
            </a:r>
          </a:p>
        </p:txBody>
      </p:sp>
      <p:sp>
        <p:nvSpPr>
          <p:cNvPr id="4" name="">
            <a:extLst xmlns:a="http://schemas.openxmlformats.org/drawingml/2006/main">
              <a:ext uri="{FF2B5EF4-FFF2-40B4-BE49-F238E27FC236}">
                <a16:creationId xmlns:a16="http://schemas.microsoft.com/office/drawing/2014/main" id="{2B65B9C3-9021-44FF-82CB-5443EE5E38E6}"/>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What feasible action does card D propose?</a:t>
            </a:r>
          </a:p>
        </p:txBody>
      </p:sp>
    </p:spTree>
    <p:extLst>
      <p:ext uri="{BB962C8B-B14F-4D97-AF65-F5344CB8AC3E}">
        <p14:creationId xmlns:p14="http://schemas.microsoft.com/office/powerpoint/2010/main" val="469867855"/>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050FFF7-45E7-45C3-B101-9B0249C3428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E6779E42-B227-42BB-AA91-DE6A883C7A7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3</a:t>
            </a:r>
          </a:p>
        </p:txBody>
      </p:sp>
      <p:sp>
        <p:nvSpPr>
          <p:cNvPr id="3" name="">
            <a:extLst xmlns:a="http://schemas.openxmlformats.org/drawingml/2006/main">
              <a:ext uri="{FF2B5EF4-FFF2-40B4-BE49-F238E27FC236}">
                <a16:creationId xmlns:a16="http://schemas.microsoft.com/office/drawing/2014/main" id="{4CE6D80F-C5EC-4B89-B64D-5550C0DF20ED}"/>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What indicator can check that action?</a:t>
            </a:r>
          </a:p>
        </p:txBody>
      </p:sp>
      <p:sp>
        <p:nvSpPr>
          <p:cNvPr id="4" name="">
            <a:extLst xmlns:a="http://schemas.openxmlformats.org/drawingml/2006/main">
              <a:ext uri="{FF2B5EF4-FFF2-40B4-BE49-F238E27FC236}">
                <a16:creationId xmlns:a16="http://schemas.microsoft.com/office/drawing/2014/main" id="{38D6393A-91E4-4D80-8231-EA3FFEE01767}"/>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How do a claim and a request differ?</a:t>
            </a:r>
          </a:p>
        </p:txBody>
      </p:sp>
    </p:spTree>
    <p:extLst>
      <p:ext uri="{BB962C8B-B14F-4D97-AF65-F5344CB8AC3E}">
        <p14:creationId xmlns:p14="http://schemas.microsoft.com/office/powerpoint/2010/main" val="1756903605"/>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AD9F78-3143-418A-AB96-6D9F425FB15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90A2A77A-997A-40C5-BE30-8E659D0C594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4</a:t>
            </a:r>
          </a:p>
        </p:txBody>
      </p:sp>
      <p:sp>
        <p:nvSpPr>
          <p:cNvPr id="3" name="">
            <a:extLst xmlns:a="http://schemas.openxmlformats.org/drawingml/2006/main">
              <a:ext uri="{FF2B5EF4-FFF2-40B4-BE49-F238E27FC236}">
                <a16:creationId xmlns:a16="http://schemas.microsoft.com/office/drawing/2014/main" id="{F913B15D-7592-4810-8F26-C4D3A46E2791}"/>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audience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The people a message is intended for</a:t>
            </a:r>
          </a:p>
        </p:txBody>
      </p:sp>
      <p:sp>
        <p:nvSpPr>
          <p:cNvPr id="4" name="">
            <a:extLst xmlns:a="http://schemas.openxmlformats.org/drawingml/2006/main">
              <a:ext uri="{FF2B5EF4-FFF2-40B4-BE49-F238E27FC236}">
                <a16:creationId xmlns:a16="http://schemas.microsoft.com/office/drawing/2014/main" id="{040DE582-25F1-4C4C-8770-3728B403C745}"/>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claim</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statement that needs support</a:t>
            </a:r>
          </a:p>
        </p:txBody>
      </p:sp>
      <p:sp>
        <p:nvSpPr>
          <p:cNvPr id="5" name="">
            <a:extLst xmlns:a="http://schemas.openxmlformats.org/drawingml/2006/main">
              <a:ext uri="{FF2B5EF4-FFF2-40B4-BE49-F238E27FC236}">
                <a16:creationId xmlns:a16="http://schemas.microsoft.com/office/drawing/2014/main" id="{DAE35070-093B-490D-AEB7-D5E924B30034}"/>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evidence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Information used to support a claim</a:t>
            </a:r>
          </a:p>
        </p:txBody>
      </p:sp>
      <p:sp>
        <p:nvSpPr>
          <p:cNvPr id="6" name="">
            <a:extLst xmlns:a="http://schemas.openxmlformats.org/drawingml/2006/main">
              <a:ext uri="{FF2B5EF4-FFF2-40B4-BE49-F238E27FC236}">
                <a16:creationId xmlns:a16="http://schemas.microsoft.com/office/drawing/2014/main" id="{9B716D7E-65EB-4A4E-AD2B-E850D415DED6}"/>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campaign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planned message asking for a stated action</a:t>
            </a:r>
          </a:p>
        </p:txBody>
      </p:sp>
    </p:spTree>
    <p:extLst>
      <p:ext uri="{BB962C8B-B14F-4D97-AF65-F5344CB8AC3E}">
        <p14:creationId xmlns:p14="http://schemas.microsoft.com/office/powerpoint/2010/main" val="1855720755"/>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31F590B-2141-44E5-A93A-000DC8CCEF8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8EA071A4-32A4-47BB-BF9E-5138495D814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5</a:t>
            </a:r>
          </a:p>
        </p:txBody>
      </p:sp>
      <p:sp>
        <p:nvSpPr>
          <p:cNvPr id="3" name="">
            <a:extLst xmlns:a="http://schemas.openxmlformats.org/drawingml/2006/main">
              <a:ext uri="{FF2B5EF4-FFF2-40B4-BE49-F238E27FC236}">
                <a16:creationId xmlns:a16="http://schemas.microsoft.com/office/drawing/2014/main" id="{330E86C9-5272-49C2-A423-23E9DEAF2849}"/>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20082CEB-D746-4EC5-B780-5A84CDD015FF}"/>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249110D0-2707-498B-A9FD-D061319A4C6A}"/>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a claim needs evidence. A request asks someone to act. The cards give the date, classroom brief and action, even if earlier work is missing.</a:t>
            </a:r>
          </a:p>
        </p:txBody>
      </p:sp>
    </p:spTree>
    <p:extLst>
      <p:ext uri="{BB962C8B-B14F-4D97-AF65-F5344CB8AC3E}">
        <p14:creationId xmlns:p14="http://schemas.microsoft.com/office/powerpoint/2010/main" val="1018865268"/>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186AE150-92EF-4254-A460-9D425A1DA9F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C0CC8C65-6531-4B1B-870C-F6F5CE29587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6</a:t>
            </a:r>
          </a:p>
        </p:txBody>
      </p:sp>
      <p:sp>
        <p:nvSpPr>
          <p:cNvPr id="3" name="">
            <a:extLst xmlns:a="http://schemas.openxmlformats.org/drawingml/2006/main">
              <a:ext uri="{FF2B5EF4-FFF2-40B4-BE49-F238E27FC236}">
                <a16:creationId xmlns:a16="http://schemas.microsoft.com/office/drawing/2014/main" id="{553F7D21-04F9-4627-ADD1-BD3109000427}"/>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How can I repair the claim that our tray will stop climate change?</a:t>
            </a:r>
          </a:p>
        </p:txBody>
      </p:sp>
    </p:spTree>
    <p:extLst>
      <p:ext uri="{BB962C8B-B14F-4D97-AF65-F5344CB8AC3E}">
        <p14:creationId xmlns:p14="http://schemas.microsoft.com/office/powerpoint/2010/main" val="35611552"/>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48148BE1-6574-4FDC-A134-03BEFB928F2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447F1BB3-4C6A-4145-94F7-3AD2B84CFED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7</a:t>
            </a:r>
          </a:p>
        </p:txBody>
      </p:sp>
      <p:sp>
        <p:nvSpPr>
          <p:cNvPr id="3" name="">
            <a:extLst xmlns:a="http://schemas.openxmlformats.org/drawingml/2006/main">
              <a:ext uri="{FF2B5EF4-FFF2-40B4-BE49-F238E27FC236}">
                <a16:creationId xmlns:a16="http://schemas.microsoft.com/office/drawing/2014/main" id="{4D75A421-51EB-4CD6-831B-2CA5FE3084DC}"/>
              </a:ext>
            </a:extLst>
          </p:cNvPr>
          <p:cNvSpPr>
            <a:spLocks xmlns:a="http://schemas.openxmlformats.org/drawingml/2006/main" noGrp="1"/>
          </p:cNvSpPr>
          <p:nvPr/>
        </p:nvSpPr>
        <p:spPr>
          <a:xfrm xmlns:a="http://schemas.openxmlformats.org/drawingml/2006/main">
            <a:off x="552450" y="1428750"/>
            <a:ext cx="1108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No result is supplied. The plan counts new sheets issued for the same task.</a:t>
            </a:r>
          </a:p>
        </p:txBody>
      </p:sp>
    </p:spTree>
    <p:extLst>
      <p:ext uri="{BB962C8B-B14F-4D97-AF65-F5344CB8AC3E}">
        <p14:creationId xmlns:p14="http://schemas.microsoft.com/office/powerpoint/2010/main" val="571409977"/>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A379DCF3-B390-4F35-8833-81CD2C8FFC0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6F5CE5A8-D7F1-4928-9568-D8375D40500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8</a:t>
            </a:r>
          </a:p>
        </p:txBody>
      </p:sp>
      <p:sp>
        <p:nvSpPr>
          <p:cNvPr id="3" name="">
            <a:extLst xmlns:a="http://schemas.openxmlformats.org/drawingml/2006/main">
              <a:ext uri="{FF2B5EF4-FFF2-40B4-BE49-F238E27FC236}">
                <a16:creationId xmlns:a16="http://schemas.microsoft.com/office/drawing/2014/main" id="{AAFA7EB5-C1C0-47B2-BC8F-4F7FDEEE78F9}"/>
              </a:ext>
            </a:extLst>
          </p:cNvPr>
          <p:cNvSpPr>
            <a:spLocks xmlns:a="http://schemas.openxmlformats.org/drawingml/2006/main" noGrp="1"/>
          </p:cNvSpPr>
          <p:nvPr/>
        </p:nvSpPr>
        <p:spPr>
          <a:xfrm xmlns:a="http://schemas.openxmlformats.org/drawingml/2006/main">
            <a:off x="552450" y="1428750"/>
            <a:ext cx="1108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I write: Try approved spare paper for suitable drafts; we will check new-sheet use.</a:t>
            </a:r>
          </a:p>
        </p:txBody>
      </p:sp>
    </p:spTree>
    <p:extLst>
      <p:ext uri="{BB962C8B-B14F-4D97-AF65-F5344CB8AC3E}">
        <p14:creationId xmlns:p14="http://schemas.microsoft.com/office/powerpoint/2010/main" val="489270906"/>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B6D5F82-A64C-44BE-8D10-0441962A684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0F5D552D-9365-4575-9B1A-CE233CA65C7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9</a:t>
            </a:r>
          </a:p>
        </p:txBody>
      </p:sp>
      <p:sp>
        <p:nvSpPr>
          <p:cNvPr id="3" name="">
            <a:extLst xmlns:a="http://schemas.openxmlformats.org/drawingml/2006/main">
              <a:ext uri="{FF2B5EF4-FFF2-40B4-BE49-F238E27FC236}">
                <a16:creationId xmlns:a16="http://schemas.microsoft.com/office/drawing/2014/main" id="{B40B88A6-D28C-4241-BA24-EBB49607E151}"/>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I add the audience, Earth Day date and source. I promise no carbon saving.</a:t>
            </a:r>
          </a:p>
        </p:txBody>
      </p:sp>
    </p:spTree>
    <p:extLst>
      <p:ext uri="{BB962C8B-B14F-4D97-AF65-F5344CB8AC3E}">
        <p14:creationId xmlns:p14="http://schemas.microsoft.com/office/powerpoint/2010/main" val="2066026631"/>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7E5BF2-3680-46DE-90B9-A064FD5205C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7410C4FA-75F2-4EB3-A523-2A1D1AA2C77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10</a:t>
            </a:r>
          </a:p>
        </p:txBody>
      </p:sp>
      <p:sp>
        <p:nvSpPr>
          <p:cNvPr id="3" name="">
            <a:extLst xmlns:a="http://schemas.openxmlformats.org/drawingml/2006/main">
              <a:ext uri="{FF2B5EF4-FFF2-40B4-BE49-F238E27FC236}">
                <a16:creationId xmlns:a16="http://schemas.microsoft.com/office/drawing/2014/main" id="{8A4989E9-B0DF-4D7F-938C-137EF2935D14}"/>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Repair both AUTHORED weak drafts in the editor. Replace each overclaim with a feasible action, supporting evidence and a measurable intention.</a:t>
            </a:r>
          </a:p>
        </p:txBody>
      </p:sp>
      <p:sp>
        <p:nvSpPr>
          <p:cNvPr id="4" name="">
            <a:extLst xmlns:a="http://schemas.openxmlformats.org/drawingml/2006/main">
              <a:ext uri="{FF2B5EF4-FFF2-40B4-BE49-F238E27FC236}">
                <a16:creationId xmlns:a16="http://schemas.microsoft.com/office/drawing/2014/main" id="{7B904047-A942-4326-B98F-DCED5EC10826}"/>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Identify school users as the audience. Prepare a classroom-only Earth Day message with a source, intended effect and a clear limit.</a:t>
            </a:r>
          </a:p>
        </p:txBody>
      </p:sp>
      <p:sp>
        <p:nvSpPr>
          <p:cNvPr id="5" name="">
            <a:extLst xmlns:a="http://schemas.openxmlformats.org/drawingml/2006/main">
              <a:ext uri="{FF2B5EF4-FFF2-40B4-BE49-F238E27FC236}">
                <a16:creationId xmlns:a16="http://schemas.microsoft.com/office/drawing/2014/main" id="{9B4A31ED-51C3-467A-B26E-FFD61E64E0EC}"/>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452348409"/>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57792B2-4CA6-48D9-A0FD-BB8C74E5602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33089DDD-8AF0-4435-A21D-552ACCD427B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11</a:t>
            </a:r>
          </a:p>
        </p:txBody>
      </p:sp>
      <p:sp>
        <p:nvSpPr>
          <p:cNvPr id="3" name="">
            <a:extLst xmlns:a="http://schemas.openxmlformats.org/drawingml/2006/main">
              <a:ext uri="{FF2B5EF4-FFF2-40B4-BE49-F238E27FC236}">
                <a16:creationId xmlns:a16="http://schemas.microsoft.com/office/drawing/2014/main" id="{537472BB-A719-40E3-9C79-83FFE190A311}"/>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WEAK DRAFT: This will stop climate change</a:t>
            </a:r>
          </a:p>
        </p:txBody>
      </p:sp>
      <p:sp>
        <p:nvSpPr>
          <p:cNvPr id="4" name="">
            <a:extLst xmlns:a="http://schemas.openxmlformats.org/drawingml/2006/main">
              <a:ext uri="{FF2B5EF4-FFF2-40B4-BE49-F238E27FC236}">
                <a16:creationId xmlns:a16="http://schemas.microsoft.com/office/drawing/2014/main" id="{0B8518C0-45AD-48CE-955D-7AE17272E4AE}"/>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WEAK DRAFT: Our tray has already saved a tonne of CO2</a:t>
            </a:r>
          </a:p>
        </p:txBody>
      </p:sp>
    </p:spTree>
    <p:extLst>
      <p:ext uri="{BB962C8B-B14F-4D97-AF65-F5344CB8AC3E}">
        <p14:creationId xmlns:p14="http://schemas.microsoft.com/office/powerpoint/2010/main" val="1214088274"/>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0E2B975-3306-40BC-91BC-DD61078B1CB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64644435-35E9-463F-8BF6-41E7E364900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12</a:t>
            </a:r>
          </a:p>
        </p:txBody>
      </p:sp>
      <p:sp>
        <p:nvSpPr>
          <p:cNvPr id="3" name="">
            <a:extLst xmlns:a="http://schemas.openxmlformats.org/drawingml/2006/main">
              <a:ext uri="{FF2B5EF4-FFF2-40B4-BE49-F238E27FC236}">
                <a16:creationId xmlns:a16="http://schemas.microsoft.com/office/drawing/2014/main" id="{FB8E43B5-E346-49F6-81A8-6D88F7B2E5ED}"/>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Choose school users as the audience and highlight one feasible action from card D.</a:t>
            </a:r>
          </a:p>
        </p:txBody>
      </p:sp>
      <p:sp>
        <p:nvSpPr>
          <p:cNvPr id="4" name="">
            <a:extLst xmlns:a="http://schemas.openxmlformats.org/drawingml/2006/main">
              <a:ext uri="{FF2B5EF4-FFF2-40B4-BE49-F238E27FC236}">
                <a16:creationId xmlns:a16="http://schemas.microsoft.com/office/drawing/2014/main" id="{F38570D9-BBD7-4AB2-B261-82F1AE209A2C}"/>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digital message on the approved classroom device using the supplied frame.</a:t>
            </a:r>
          </a:p>
        </p:txBody>
      </p:sp>
      <p:sp>
        <p:nvSpPr>
          <p:cNvPr id="5" name="">
            <a:extLst xmlns:a="http://schemas.openxmlformats.org/drawingml/2006/main">
              <a:ext uri="{FF2B5EF4-FFF2-40B4-BE49-F238E27FC236}">
                <a16:creationId xmlns:a16="http://schemas.microsoft.com/office/drawing/2014/main" id="{C2F9A971-0480-49ED-9797-761E9513003F}"/>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its intended effect and check one claim against its source.</a:t>
            </a:r>
          </a:p>
        </p:txBody>
      </p:sp>
    </p:spTree>
    <p:extLst>
      <p:ext uri="{BB962C8B-B14F-4D97-AF65-F5344CB8AC3E}">
        <p14:creationId xmlns:p14="http://schemas.microsoft.com/office/powerpoint/2010/main" val="801130234"/>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6BBA663-0335-45F8-B547-0D8E10CFCF9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90EEBB23-A36C-47FA-A04E-A6C8DE93A01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13</a:t>
            </a:r>
          </a:p>
        </p:txBody>
      </p:sp>
      <p:sp>
        <p:nvSpPr>
          <p:cNvPr id="3" name="">
            <a:extLst xmlns:a="http://schemas.openxmlformats.org/drawingml/2006/main">
              <a:ext uri="{FF2B5EF4-FFF2-40B4-BE49-F238E27FC236}">
                <a16:creationId xmlns:a16="http://schemas.microsoft.com/office/drawing/2014/main" id="{C1A15841-78E1-4092-A737-9D1D0660E761}"/>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Repair the two drafts and plan a message for a stated school audience.</a:t>
            </a:r>
          </a:p>
        </p:txBody>
      </p:sp>
      <p:sp>
        <p:nvSpPr>
          <p:cNvPr id="4" name="">
            <a:extLst xmlns:a="http://schemas.openxmlformats.org/drawingml/2006/main">
              <a:ext uri="{FF2B5EF4-FFF2-40B4-BE49-F238E27FC236}">
                <a16:creationId xmlns:a16="http://schemas.microsoft.com/office/drawing/2014/main" id="{E0EACAAF-6FFF-4C56-B562-B358BB8AF654}"/>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Create a classroom digital message with Earth Day’s date, a feasible action and a named source.</a:t>
            </a:r>
          </a:p>
        </p:txBody>
      </p:sp>
      <p:sp>
        <p:nvSpPr>
          <p:cNvPr id="5" name="">
            <a:extLst xmlns:a="http://schemas.openxmlformats.org/drawingml/2006/main">
              <a:ext uri="{FF2B5EF4-FFF2-40B4-BE49-F238E27FC236}">
                <a16:creationId xmlns:a16="http://schemas.microsoft.com/office/drawing/2014/main" id="{055C8A40-9D8D-4962-916D-0B06A0C96A98}"/>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the intended effect, indicator and one limit on your claim.</a:t>
            </a:r>
          </a:p>
        </p:txBody>
      </p:sp>
    </p:spTree>
    <p:extLst>
      <p:ext uri="{BB962C8B-B14F-4D97-AF65-F5344CB8AC3E}">
        <p14:creationId xmlns:p14="http://schemas.microsoft.com/office/powerpoint/2010/main" val="1258859864"/>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6445D75-BD4A-4474-A29C-5A6F4CD1E6A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76048459-441F-4660-B5C0-3E66CA2D781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14</a:t>
            </a:r>
          </a:p>
        </p:txBody>
      </p:sp>
      <p:sp>
        <p:nvSpPr>
          <p:cNvPr id="3" name="">
            <a:extLst xmlns:a="http://schemas.openxmlformats.org/drawingml/2006/main">
              <a:ext uri="{FF2B5EF4-FFF2-40B4-BE49-F238E27FC236}">
                <a16:creationId xmlns:a16="http://schemas.microsoft.com/office/drawing/2014/main" id="{3E644E1A-D13B-49D8-BBAD-DD3EF72ED1CB}"/>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Audit both drafts for evidence gaps and implied promises.</a:t>
            </a:r>
          </a:p>
        </p:txBody>
      </p:sp>
      <p:sp>
        <p:nvSpPr>
          <p:cNvPr id="4" name="">
            <a:extLst xmlns:a="http://schemas.openxmlformats.org/drawingml/2006/main">
              <a:ext uri="{FF2B5EF4-FFF2-40B4-BE49-F238E27FC236}">
                <a16:creationId xmlns:a16="http://schemas.microsoft.com/office/drawing/2014/main" id="{F1B66D0C-8ECA-4796-B33B-5EF0A878D714}"/>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Create a concise classroom message that separates evidence from a request to act.</a:t>
            </a:r>
          </a:p>
        </p:txBody>
      </p:sp>
      <p:sp>
        <p:nvSpPr>
          <p:cNvPr id="5" name="">
            <a:extLst xmlns:a="http://schemas.openxmlformats.org/drawingml/2006/main">
              <a:ext uri="{FF2B5EF4-FFF2-40B4-BE49-F238E27FC236}">
                <a16:creationId xmlns:a16="http://schemas.microsoft.com/office/drawing/2014/main" id="{455F7DA5-4EFF-42B9-8C6B-0424073EB834}"/>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Justify the audience, action, intended effect and indicator using source limits.</a:t>
            </a:r>
          </a:p>
        </p:txBody>
      </p:sp>
      <p:sp>
        <p:nvSpPr>
          <p:cNvPr id="6" name="">
            <a:extLst xmlns:a="http://schemas.openxmlformats.org/drawingml/2006/main">
              <a:ext uri="{FF2B5EF4-FFF2-40B4-BE49-F238E27FC236}">
                <a16:creationId xmlns:a16="http://schemas.microsoft.com/office/drawing/2014/main" id="{9AB78F6C-939D-470C-A27D-CDB987F6C009}"/>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revise one phrase after a peer accuracy check and explain the revision.</a:t>
            </a:r>
          </a:p>
        </p:txBody>
      </p:sp>
    </p:spTree>
    <p:extLst>
      <p:ext uri="{BB962C8B-B14F-4D97-AF65-F5344CB8AC3E}">
        <p14:creationId xmlns:p14="http://schemas.microsoft.com/office/powerpoint/2010/main" val="1619855111"/>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A279FAF-3C32-4572-9C34-CEBDBE2AFE4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78E92784-24F1-4E8F-A8E4-802F046376D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15</a:t>
            </a:r>
          </a:p>
        </p:txBody>
      </p:sp>
      <p:sp>
        <p:nvSpPr>
          <p:cNvPr id="3" name="">
            <a:extLst xmlns:a="http://schemas.openxmlformats.org/drawingml/2006/main">
              <a:ext uri="{FF2B5EF4-FFF2-40B4-BE49-F238E27FC236}">
                <a16:creationId xmlns:a16="http://schemas.microsoft.com/office/drawing/2014/main" id="{391DDEBA-1CC2-4BB6-9B78-E0316AC4D946}"/>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campaign accuracy, evidence and two exit questions.</a:t>
            </a:r>
          </a:p>
        </p:txBody>
      </p:sp>
      <p:sp>
        <p:nvSpPr>
          <p:cNvPr id="4" name="">
            <a:extLst xmlns:a="http://schemas.openxmlformats.org/drawingml/2006/main">
              <a:ext uri="{FF2B5EF4-FFF2-40B4-BE49-F238E27FC236}">
                <a16:creationId xmlns:a16="http://schemas.microsoft.com/office/drawing/2014/main" id="{4DB4384D-5F5B-4959-9AA4-1CE879F1611A}"/>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DB6E3F08-26E6-4548-AA2B-68D6C61F52DB}"/>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7563477"/>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26D7462-0392-4746-8580-B7E0377556C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261C6851-316B-4635-9C87-56F032935C8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16</a:t>
            </a:r>
          </a:p>
        </p:txBody>
      </p:sp>
      <p:sp>
        <p:nvSpPr>
          <p:cNvPr id="3" name="">
            <a:extLst xmlns:a="http://schemas.openxmlformats.org/drawingml/2006/main">
              <a:ext uri="{FF2B5EF4-FFF2-40B4-BE49-F238E27FC236}">
                <a16:creationId xmlns:a16="http://schemas.microsoft.com/office/drawing/2014/main" id="{5CB72159-7C84-4885-81AA-E8CE87297D7E}"/>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your message’s intended effect.</a:t>
            </a:r>
          </a:p>
        </p:txBody>
      </p:sp>
      <p:sp>
        <p:nvSpPr>
          <p:cNvPr id="4" name="">
            <a:extLst xmlns:a="http://schemas.openxmlformats.org/drawingml/2006/main">
              <a:ext uri="{FF2B5EF4-FFF2-40B4-BE49-F238E27FC236}">
                <a16:creationId xmlns:a16="http://schemas.microsoft.com/office/drawing/2014/main" id="{EE1CE49E-AF9A-4FE6-868E-6CFFC9D633C0}"/>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How did you repair an unsupported claim?</a:t>
            </a:r>
          </a:p>
        </p:txBody>
      </p:sp>
      <p:sp>
        <p:nvSpPr>
          <p:cNvPr id="5" name="">
            <a:extLst xmlns:a="http://schemas.openxmlformats.org/drawingml/2006/main">
              <a:ext uri="{FF2B5EF4-FFF2-40B4-BE49-F238E27FC236}">
                <a16:creationId xmlns:a16="http://schemas.microsoft.com/office/drawing/2014/main" id="{ECBC9192-1EE9-474F-BC9C-3B0645F4E584}"/>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208834267"/>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6575DF9-84C9-4DE1-8291-B31256A90B1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Earth Day and our audience</a:t>
            </a:r>
          </a:p>
        </p:txBody>
      </p:sp>
      <p:sp>
        <p:nvSpPr>
          <p:cNvPr id="2" name="">
            <a:extLst xmlns:a="http://schemas.openxmlformats.org/drawingml/2006/main">
              <a:ext uri="{FF2B5EF4-FFF2-40B4-BE49-F238E27FC236}">
                <a16:creationId xmlns:a16="http://schemas.microsoft.com/office/drawing/2014/main" id="{C7CCE4E7-C4C1-498E-AAE5-45FC307088C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17</a:t>
            </a:r>
          </a:p>
        </p:txBody>
      </p:sp>
      <p:sp>
        <p:nvSpPr>
          <p:cNvPr id="3" name="">
            <a:extLst xmlns:a="http://schemas.openxmlformats.org/drawingml/2006/main">
              <a:ext uri="{FF2B5EF4-FFF2-40B4-BE49-F238E27FC236}">
                <a16:creationId xmlns:a16="http://schemas.microsoft.com/office/drawing/2014/main" id="{FE6EDEBF-1BD1-4D78-BA3E-05FDAFEC304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Earth Day is observed on 22 April. Our product is a classroom digital message for school users. Name one feasible action and its intended effect. Keep it on the school-approved classroom device; do not create accounts or publish it online.</a:t>
            </a:r>
          </a:p>
        </p:txBody>
      </p:sp>
      <p:sp>
        <p:nvSpPr>
          <p:cNvPr id="4" name="">
            <a:extLst xmlns:a="http://schemas.openxmlformats.org/drawingml/2006/main">
              <a:ext uri="{FF2B5EF4-FFF2-40B4-BE49-F238E27FC236}">
                <a16:creationId xmlns:a16="http://schemas.microsoft.com/office/drawing/2014/main" id="{A6B11B39-3794-42D3-82BF-67D6B1A0F458}"/>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EARTHDAY.ORG History; authored classroom brief</a:t>
            </a:r>
          </a:p>
        </p:txBody>
      </p:sp>
      <p:sp>
        <p:nvSpPr>
          <p:cNvPr id="5" name="">
            <a:extLst xmlns:a="http://schemas.openxmlformats.org/drawingml/2006/main">
              <a:ext uri="{FF2B5EF4-FFF2-40B4-BE49-F238E27FC236}">
                <a16:creationId xmlns:a16="http://schemas.microsoft.com/office/drawing/2014/main" id="{84F44CC1-7282-46B1-8A0B-F940E8349A1A}"/>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The date does not prove that a campaign action has worked.</a:t>
            </a:r>
          </a:p>
        </p:txBody>
      </p:sp>
    </p:spTree>
    <p:extLst>
      <p:ext uri="{BB962C8B-B14F-4D97-AF65-F5344CB8AC3E}">
        <p14:creationId xmlns:p14="http://schemas.microsoft.com/office/powerpoint/2010/main" val="528788517"/>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F49F549-05E8-483F-AB8F-436DEE5C76F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A supported climate link</a:t>
            </a:r>
          </a:p>
        </p:txBody>
      </p:sp>
      <p:sp>
        <p:nvSpPr>
          <p:cNvPr id="2" name="">
            <a:extLst xmlns:a="http://schemas.openxmlformats.org/drawingml/2006/main">
              <a:ext uri="{FF2B5EF4-FFF2-40B4-BE49-F238E27FC236}">
                <a16:creationId xmlns:a16="http://schemas.microsoft.com/office/drawing/2014/main" id="{88DBD4B9-4790-40CF-9C52-A5F38B31AF4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18</a:t>
            </a:r>
          </a:p>
        </p:txBody>
      </p:sp>
      <p:sp>
        <p:nvSpPr>
          <p:cNvPr id="3" name="">
            <a:extLst xmlns:a="http://schemas.openxmlformats.org/drawingml/2006/main">
              <a:ext uri="{FF2B5EF4-FFF2-40B4-BE49-F238E27FC236}">
                <a16:creationId xmlns:a16="http://schemas.microsoft.com/office/drawing/2014/main" id="{81386033-675E-4117-82F5-49AC169E8B8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NASA explains that burning fossil fuels releases CO2, which contributes to warming. A campaign may explain that link with a citation. It must not turn a small proposed action into a promise to stop climate change.</a:t>
            </a:r>
          </a:p>
        </p:txBody>
      </p:sp>
      <p:sp>
        <p:nvSpPr>
          <p:cNvPr id="4" name="">
            <a:extLst xmlns:a="http://schemas.openxmlformats.org/drawingml/2006/main">
              <a:ext uri="{FF2B5EF4-FFF2-40B4-BE49-F238E27FC236}">
                <a16:creationId xmlns:a16="http://schemas.microsoft.com/office/drawing/2014/main" id="{230FD01B-2751-4C4E-ABEC-38CD60CFDF60}"/>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NASA Causes; authored campaign application</a:t>
            </a:r>
          </a:p>
        </p:txBody>
      </p:sp>
      <p:sp>
        <p:nvSpPr>
          <p:cNvPr id="5" name="">
            <a:extLst xmlns:a="http://schemas.openxmlformats.org/drawingml/2006/main">
              <a:ext uri="{FF2B5EF4-FFF2-40B4-BE49-F238E27FC236}">
                <a16:creationId xmlns:a16="http://schemas.microsoft.com/office/drawing/2014/main" id="{160AA0D7-8BB0-4EFF-BB64-1A652C53BF82}"/>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This source does not calculate a CO2 saving for a school paper tray or a particular campaign.</a:t>
            </a:r>
          </a:p>
        </p:txBody>
      </p:sp>
    </p:spTree>
    <p:extLst>
      <p:ext uri="{BB962C8B-B14F-4D97-AF65-F5344CB8AC3E}">
        <p14:creationId xmlns:p14="http://schemas.microsoft.com/office/powerpoint/2010/main" val="617644910"/>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F342A10-3118-4010-92EF-EEEE817F4F2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Weak drafts to repair</a:t>
            </a:r>
          </a:p>
        </p:txBody>
      </p:sp>
      <p:sp>
        <p:nvSpPr>
          <p:cNvPr id="2" name="">
            <a:extLst xmlns:a="http://schemas.openxmlformats.org/drawingml/2006/main">
              <a:ext uri="{FF2B5EF4-FFF2-40B4-BE49-F238E27FC236}">
                <a16:creationId xmlns:a16="http://schemas.microsoft.com/office/drawing/2014/main" id="{B24B2FD7-655B-4018-806A-558D596D97E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19</a:t>
            </a:r>
          </a:p>
        </p:txBody>
      </p:sp>
      <p:sp>
        <p:nvSpPr>
          <p:cNvPr id="3" name="">
            <a:extLst xmlns:a="http://schemas.openxmlformats.org/drawingml/2006/main">
              <a:ext uri="{FF2B5EF4-FFF2-40B4-BE49-F238E27FC236}">
                <a16:creationId xmlns:a16="http://schemas.microsoft.com/office/drawing/2014/main" id="{199B8A2D-1FF2-4A49-B354-5F037BA52AB6}"/>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EXAMPLES, not facts: This will stop climate change. Our tray has already saved a tonne of CO2. Both go beyond the supplied evidence. Repair the claim, name the audience and action, and state what you will measure.</a:t>
            </a:r>
          </a:p>
        </p:txBody>
      </p:sp>
      <p:sp>
        <p:nvSpPr>
          <p:cNvPr id="4" name="">
            <a:extLst xmlns:a="http://schemas.openxmlformats.org/drawingml/2006/main">
              <a:ext uri="{FF2B5EF4-FFF2-40B4-BE49-F238E27FC236}">
                <a16:creationId xmlns:a16="http://schemas.microsoft.com/office/drawing/2014/main" id="{C7D40BE1-63EF-47A9-A21B-578CB21C8052}"/>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weak-draft examples, 21 September 2026</a:t>
            </a:r>
          </a:p>
        </p:txBody>
      </p:sp>
      <p:sp>
        <p:nvSpPr>
          <p:cNvPr id="5" name="">
            <a:extLst xmlns:a="http://schemas.openxmlformats.org/drawingml/2006/main">
              <a:ext uri="{FF2B5EF4-FFF2-40B4-BE49-F238E27FC236}">
                <a16:creationId xmlns:a16="http://schemas.microsoft.com/office/drawing/2014/main" id="{429C4502-85E5-485B-AA14-9B7BACF1E081}"/>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These are deliberately unsupported claims for editing, not estimates to repeat.</a:t>
            </a:r>
          </a:p>
        </p:txBody>
      </p:sp>
    </p:spTree>
    <p:extLst>
      <p:ext uri="{BB962C8B-B14F-4D97-AF65-F5344CB8AC3E}">
        <p14:creationId xmlns:p14="http://schemas.microsoft.com/office/powerpoint/2010/main" val="1451903963"/>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8FAF75E-AC6D-4176-AEC7-8A424A00828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An honest action message</a:t>
            </a:r>
          </a:p>
        </p:txBody>
      </p:sp>
      <p:sp>
        <p:nvSpPr>
          <p:cNvPr id="2" name="">
            <a:extLst xmlns:a="http://schemas.openxmlformats.org/drawingml/2006/main">
              <a:ext uri="{FF2B5EF4-FFF2-40B4-BE49-F238E27FC236}">
                <a16:creationId xmlns:a16="http://schemas.microsoft.com/office/drawing/2014/main" id="{D8F482D9-9125-4EFF-A4A7-6E82EED3324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W4                                      20</a:t>
            </a:r>
          </a:p>
        </p:txBody>
      </p:sp>
      <p:sp>
        <p:nvSpPr>
          <p:cNvPr id="3" name="">
            <a:extLst xmlns:a="http://schemas.openxmlformats.org/drawingml/2006/main">
              <a:ext uri="{FF2B5EF4-FFF2-40B4-BE49-F238E27FC236}">
                <a16:creationId xmlns:a16="http://schemas.microsoft.com/office/drawing/2014/main" id="{57C70888-4478-44AE-BB97-90F7EAE58D81}"/>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PLAN: invite school users to choose clean spare paper for suitable drafts, with teacher permission. Count new sheets issued for the same task before and during a short trial. Explain the intended effect as reducing new-sheet use, then check it.</a:t>
            </a:r>
          </a:p>
        </p:txBody>
      </p:sp>
      <p:sp>
        <p:nvSpPr>
          <p:cNvPr id="4" name="">
            <a:extLst xmlns:a="http://schemas.openxmlformats.org/drawingml/2006/main">
              <a:ext uri="{FF2B5EF4-FFF2-40B4-BE49-F238E27FC236}">
                <a16:creationId xmlns:a16="http://schemas.microsoft.com/office/drawing/2014/main" id="{632266E7-2428-4CD3-85E9-FF557169A1DE}"/>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campaign and measurement plan, 21 September 2026</a:t>
            </a:r>
          </a:p>
        </p:txBody>
      </p:sp>
      <p:sp>
        <p:nvSpPr>
          <p:cNvPr id="5" name="">
            <a:extLst xmlns:a="http://schemas.openxmlformats.org/drawingml/2006/main">
              <a:ext uri="{FF2B5EF4-FFF2-40B4-BE49-F238E27FC236}">
                <a16:creationId xmlns:a16="http://schemas.microsoft.com/office/drawing/2014/main" id="{0FED5828-5551-4FD7-A7A5-177B4838F94E}"/>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No guaranteed result or carbon saving is supplied. Include no pupil names, faces or personal details.</a:t>
            </a:r>
          </a:p>
        </p:txBody>
      </p:sp>
    </p:spTree>
    <p:extLst>
      <p:ext uri="{BB962C8B-B14F-4D97-AF65-F5344CB8AC3E}">
        <p14:creationId xmlns:p14="http://schemas.microsoft.com/office/powerpoint/2010/main" val="637529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2026-09-21T17:50:00.4160000Z</dcterms:created>
  <dcterms:modified xsi:type="dcterms:W3CDTF">2026-09-21T17:50:00.4160000Z</dcterms:modified>
</coreProperties>
</file>