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773c31603c946c5" /><Relationship Type="http://schemas.openxmlformats.org/officeDocument/2006/relationships/extended-properties" Target="/docProps/app.xml" Id="R2b03a0a459fa4780" /><Relationship Type="http://schemas.openxmlformats.org/officeDocument/2006/relationships/officeDocument" Target="/ppt/presentation.xml" Id="R1c4901a4281c484b" /></Relationships>
</file>

<file path=ppt/presentation.xml><?xml version="1.0" encoding="utf-8"?>
<p:presentation xmlns:p="http://schemas.openxmlformats.org/presentationml/2006/main">
  <p:sldMasterIdLst>
    <p:sldMasterId xmlns:r="http://schemas.openxmlformats.org/officeDocument/2006/relationships" id="2147483648" r:id="Re019c2488a764a22"/>
  </p:sldMasterIdLst>
  <p:notesMasterIdLst>
    <p:notesMasterId xmlns:r="http://schemas.openxmlformats.org/officeDocument/2006/relationships" r:id="R737453e1b4894ec4"/>
  </p:notesMasterIdLst>
  <p:sldIdLst>
    <p:sldId xmlns:r="http://schemas.openxmlformats.org/officeDocument/2006/relationships" id="256" r:id="Rd5f0c13184be4d8c"/>
    <p:sldId xmlns:r="http://schemas.openxmlformats.org/officeDocument/2006/relationships" id="257" r:id="R2a20adf2e4304572"/>
    <p:sldId xmlns:r="http://schemas.openxmlformats.org/officeDocument/2006/relationships" id="258" r:id="R66e5b73ee74d425e"/>
    <p:sldId xmlns:r="http://schemas.openxmlformats.org/officeDocument/2006/relationships" id="259" r:id="R5e5b94f402cd4760"/>
    <p:sldId xmlns:r="http://schemas.openxmlformats.org/officeDocument/2006/relationships" id="260" r:id="Rcee1d3bbd41d4050"/>
    <p:sldId xmlns:r="http://schemas.openxmlformats.org/officeDocument/2006/relationships" id="261" r:id="Rd111299b623f4d9e"/>
    <p:sldId xmlns:r="http://schemas.openxmlformats.org/officeDocument/2006/relationships" id="262" r:id="R875ba5773e4e4972"/>
    <p:sldId xmlns:r="http://schemas.openxmlformats.org/officeDocument/2006/relationships" id="263" r:id="R0017ff555c024d92"/>
    <p:sldId xmlns:r="http://schemas.openxmlformats.org/officeDocument/2006/relationships" id="264" r:id="R670f135ca30d4a53"/>
    <p:sldId xmlns:r="http://schemas.openxmlformats.org/officeDocument/2006/relationships" id="265" r:id="R2619decda93b47df"/>
    <p:sldId xmlns:r="http://schemas.openxmlformats.org/officeDocument/2006/relationships" id="266" r:id="Ra62115ac64d34823"/>
    <p:sldId xmlns:r="http://schemas.openxmlformats.org/officeDocument/2006/relationships" id="267" r:id="Rf6edbb4ed6c6459b"/>
    <p:sldId xmlns:r="http://schemas.openxmlformats.org/officeDocument/2006/relationships" id="268" r:id="R11cbb1fdc196460c"/>
    <p:sldId xmlns:r="http://schemas.openxmlformats.org/officeDocument/2006/relationships" id="269" r:id="Rd1ea71b27ef641e5"/>
    <p:sldId xmlns:r="http://schemas.openxmlformats.org/officeDocument/2006/relationships" id="270" r:id="Rb55193f7133c4410"/>
    <p:sldId xmlns:r="http://schemas.openxmlformats.org/officeDocument/2006/relationships" id="271" r:id="R9796646c3d27418d"/>
    <p:sldId xmlns:r="http://schemas.openxmlformats.org/officeDocument/2006/relationships" id="272" r:id="R247381ea2134488f"/>
    <p:sldId xmlns:r="http://schemas.openxmlformats.org/officeDocument/2006/relationships" id="273" r:id="R22979232ff1b4c9c"/>
    <p:sldId xmlns:r="http://schemas.openxmlformats.org/officeDocument/2006/relationships" id="274" r:id="R2ee0ec6f48274aee"/>
    <p:sldId xmlns:r="http://schemas.openxmlformats.org/officeDocument/2006/relationships" id="275" r:id="R300f7725522d4494"/>
    <p:sldId xmlns:r="http://schemas.openxmlformats.org/officeDocument/2006/relationships" id="276" r:id="R71be9c5cb4974af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3a5d2b0a13f40ef" /><Relationship Type="http://schemas.openxmlformats.org/officeDocument/2006/relationships/slideMaster" Target="/ppt/slideMasters/slideMaster1.xml" Id="Re019c2488a764a22" /><Relationship Type="http://schemas.openxmlformats.org/officeDocument/2006/relationships/notesMaster" Target="/ppt/notesMasters/notesMaster1.xml" Id="R737453e1b4894ec4" /><Relationship Type="http://schemas.openxmlformats.org/officeDocument/2006/relationships/presProps" Target="/ppt/presProps.xml" Id="R51906c9c866c44fb" /><Relationship Type="http://schemas.openxmlformats.org/officeDocument/2006/relationships/tableStyles" Target="/ppt/tableStyles.xml" Id="Ra4be3bd4a9df44ba" /><Relationship Type="http://schemas.openxmlformats.org/officeDocument/2006/relationships/slide" Target="/ppt/slides/slide1.xml" Id="Rd5f0c13184be4d8c" /><Relationship Type="http://schemas.openxmlformats.org/officeDocument/2006/relationships/slide" Target="/ppt/slides/slide2.xml" Id="R2a20adf2e4304572" /><Relationship Type="http://schemas.openxmlformats.org/officeDocument/2006/relationships/slide" Target="/ppt/slides/slide3.xml" Id="R66e5b73ee74d425e" /><Relationship Type="http://schemas.openxmlformats.org/officeDocument/2006/relationships/slide" Target="/ppt/slides/slide4.xml" Id="R5e5b94f402cd4760" /><Relationship Type="http://schemas.openxmlformats.org/officeDocument/2006/relationships/slide" Target="/ppt/slides/slide5.xml" Id="Rcee1d3bbd41d4050" /><Relationship Type="http://schemas.openxmlformats.org/officeDocument/2006/relationships/slide" Target="/ppt/slides/slide6.xml" Id="Rd111299b623f4d9e" /><Relationship Type="http://schemas.openxmlformats.org/officeDocument/2006/relationships/slide" Target="/ppt/slides/slide7.xml" Id="R875ba5773e4e4972" /><Relationship Type="http://schemas.openxmlformats.org/officeDocument/2006/relationships/slide" Target="/ppt/slides/slide8.xml" Id="R0017ff555c024d92" /><Relationship Type="http://schemas.openxmlformats.org/officeDocument/2006/relationships/slide" Target="/ppt/slides/slide9.xml" Id="R670f135ca30d4a53" /><Relationship Type="http://schemas.openxmlformats.org/officeDocument/2006/relationships/slide" Target="/ppt/slides/slide10.xml" Id="R2619decda93b47df" /><Relationship Type="http://schemas.openxmlformats.org/officeDocument/2006/relationships/slide" Target="/ppt/slides/slide11.xml" Id="Ra62115ac64d34823" /><Relationship Type="http://schemas.openxmlformats.org/officeDocument/2006/relationships/slide" Target="/ppt/slides/slide12.xml" Id="Rf6edbb4ed6c6459b" /><Relationship Type="http://schemas.openxmlformats.org/officeDocument/2006/relationships/slide" Target="/ppt/slides/slide13.xml" Id="R11cbb1fdc196460c" /><Relationship Type="http://schemas.openxmlformats.org/officeDocument/2006/relationships/slide" Target="/ppt/slides/slide14.xml" Id="Rd1ea71b27ef641e5" /><Relationship Type="http://schemas.openxmlformats.org/officeDocument/2006/relationships/slide" Target="/ppt/slides/slide15.xml" Id="Rb55193f7133c4410" /><Relationship Type="http://schemas.openxmlformats.org/officeDocument/2006/relationships/slide" Target="/ppt/slides/slide16.xml" Id="R9796646c3d27418d" /><Relationship Type="http://schemas.openxmlformats.org/officeDocument/2006/relationships/slide" Target="/ppt/slides/slide17.xml" Id="R247381ea2134488f" /><Relationship Type="http://schemas.openxmlformats.org/officeDocument/2006/relationships/slide" Target="/ppt/slides/slide18.xml" Id="R22979232ff1b4c9c" /><Relationship Type="http://schemas.openxmlformats.org/officeDocument/2006/relationships/slide" Target="/ppt/slides/slide19.xml" Id="R2ee0ec6f48274aee" /><Relationship Type="http://schemas.openxmlformats.org/officeDocument/2006/relationships/slide" Target="/ppt/slides/slide20.xml" Id="R300f7725522d4494" /><Relationship Type="http://schemas.openxmlformats.org/officeDocument/2006/relationships/slide" Target="/ppt/slides/slide21.xml" Id="R71be9c5cb4974af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2bb543146d5403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fcc29197fc14aa8" /><Relationship Type="http://schemas.openxmlformats.org/officeDocument/2006/relationships/notesMaster" Target="/ppt/notesMasters/notesMaster1.xml" Id="Rdb3766c2042847ad" /></Relationships>
</file>

<file path=ppt/notesSlides/_rels/notesSlide2.xml.rels>&#65279;<?xml version="1.0" encoding="utf-8"?><Relationships xmlns="http://schemas.openxmlformats.org/package/2006/relationships"><Relationship Type="http://schemas.openxmlformats.org/officeDocument/2006/relationships/slide" Target="/ppt/slides/slide2.xml" Id="Rc4a377102f12462e" /><Relationship Type="http://schemas.openxmlformats.org/officeDocument/2006/relationships/notesMaster" Target="/ppt/notesMasters/notesMaster1.xml" Id="R20d6dfcd8d7241eb" /></Relationships>
</file>

<file path=ppt/notesSlides/_rels/notesSlide3.xml.rels>&#65279;<?xml version="1.0" encoding="utf-8"?><Relationships xmlns="http://schemas.openxmlformats.org/package/2006/relationships"><Relationship Type="http://schemas.openxmlformats.org/officeDocument/2006/relationships/slide" Target="/ppt/slides/slide3.xml" Id="R2a63b214aab549e6" /><Relationship Type="http://schemas.openxmlformats.org/officeDocument/2006/relationships/notesMaster" Target="/ppt/notesMasters/notesMaster1.xml" Id="R6a50cb687d774443" /></Relationships>
</file>

<file path=ppt/notesSlides/_rels/notesSlide4.xml.rels>&#65279;<?xml version="1.0" encoding="utf-8"?><Relationships xmlns="http://schemas.openxmlformats.org/package/2006/relationships"><Relationship Type="http://schemas.openxmlformats.org/officeDocument/2006/relationships/slide" Target="/ppt/slides/slide4.xml" Id="Rca6167fd75314665" /><Relationship Type="http://schemas.openxmlformats.org/officeDocument/2006/relationships/notesMaster" Target="/ppt/notesMasters/notesMaster1.xml" Id="R433f5283b0a94332" /></Relationships>
</file>

<file path=ppt/notesSlides/_rels/notesSlide5.xml.rels>&#65279;<?xml version="1.0" encoding="utf-8"?><Relationships xmlns="http://schemas.openxmlformats.org/package/2006/relationships"><Relationship Type="http://schemas.openxmlformats.org/officeDocument/2006/relationships/slide" Target="/ppt/slides/slide5.xml" Id="Rdc4219543e7d4a3f" /><Relationship Type="http://schemas.openxmlformats.org/officeDocument/2006/relationships/notesMaster" Target="/ppt/notesMasters/notesMaster1.xml" Id="R38d9d1da629b4239" /></Relationships>
</file>

<file path=ppt/notesSlides/_rels/notesSlide6.xml.rels>&#65279;<?xml version="1.0" encoding="utf-8"?><Relationships xmlns="http://schemas.openxmlformats.org/package/2006/relationships"><Relationship Type="http://schemas.openxmlformats.org/officeDocument/2006/relationships/slide" Target="/ppt/slides/slide6.xml" Id="R52373b64f5ba46e4" /><Relationship Type="http://schemas.openxmlformats.org/officeDocument/2006/relationships/notesMaster" Target="/ppt/notesMasters/notesMaster1.xml" Id="R4fd865511d724a4e" /></Relationships>
</file>

<file path=ppt/notesSlides/_rels/notesSlide7.xml.rels>&#65279;<?xml version="1.0" encoding="utf-8"?><Relationships xmlns="http://schemas.openxmlformats.org/package/2006/relationships"><Relationship Type="http://schemas.openxmlformats.org/officeDocument/2006/relationships/slide" Target="/ppt/slides/slide7.xml" Id="R8c7b87aaa29f4675" /><Relationship Type="http://schemas.openxmlformats.org/officeDocument/2006/relationships/notesMaster" Target="/ppt/notesMasters/notesMaster1.xml" Id="R5e956d04a48e42f2" /></Relationships>
</file>

<file path=ppt/notesSlides/_rels/notesSlide8.xml.rels>&#65279;<?xml version="1.0" encoding="utf-8"?><Relationships xmlns="http://schemas.openxmlformats.org/package/2006/relationships"><Relationship Type="http://schemas.openxmlformats.org/officeDocument/2006/relationships/slide" Target="/ppt/slides/slide8.xml" Id="Rb54cdc74923c4537" /><Relationship Type="http://schemas.openxmlformats.org/officeDocument/2006/relationships/notesMaster" Target="/ppt/notesMasters/notesMaster1.xml" Id="Rb459fada85d94e80" /></Relationships>
</file>

<file path=ppt/notesSlides/_rels/notesSlide9.xml.rels>&#65279;<?xml version="1.0" encoding="utf-8"?><Relationships xmlns="http://schemas.openxmlformats.org/package/2006/relationships"><Relationship Type="http://schemas.openxmlformats.org/officeDocument/2006/relationships/slide" Target="/ppt/slides/slide9.xml" Id="R90ba4a439f164ca4" /><Relationship Type="http://schemas.openxmlformats.org/officeDocument/2006/relationships/notesMaster" Target="/ppt/notesMasters/notesMaster1.xml" Id="Rccac153b5c614e8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db3113ee62345fb" /><Relationship Type="http://schemas.openxmlformats.org/officeDocument/2006/relationships/notesMaster" Target="/ppt/notesMasters/notesMaster1.xml" Id="R964a8a6e94b941c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ca337740da445a9" /><Relationship Type="http://schemas.openxmlformats.org/officeDocument/2006/relationships/notesMaster" Target="/ppt/notesMasters/notesMaster1.xml" Id="Ra4bb16f203424cb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89d4531ddf744a1" /><Relationship Type="http://schemas.openxmlformats.org/officeDocument/2006/relationships/notesMaster" Target="/ppt/notesMasters/notesMaster1.xml" Id="Rc2027409b977473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1a43f981e5e406f" /><Relationship Type="http://schemas.openxmlformats.org/officeDocument/2006/relationships/notesMaster" Target="/ppt/notesMasters/notesMaster1.xml" Id="Rc6d0e482d38b4e1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987949129114c0a" /><Relationship Type="http://schemas.openxmlformats.org/officeDocument/2006/relationships/notesMaster" Target="/ppt/notesMasters/notesMaster1.xml" Id="Rb3885c5563e7434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c24c7379db846d2" /><Relationship Type="http://schemas.openxmlformats.org/officeDocument/2006/relationships/notesMaster" Target="/ppt/notesMasters/notesMaster1.xml" Id="Rff6839e05af442a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a348f4c7db84dab" /><Relationship Type="http://schemas.openxmlformats.org/officeDocument/2006/relationships/notesMaster" Target="/ppt/notesMasters/notesMaster1.xml" Id="R3026c6731684405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3454d7c0eff4b1a" /><Relationship Type="http://schemas.openxmlformats.org/officeDocument/2006/relationships/notesMaster" Target="/ppt/notesMasters/notesMaster1.xml" Id="R67cae7602b2b465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00e48823e0545cd" /><Relationship Type="http://schemas.openxmlformats.org/officeDocument/2006/relationships/notesMaster" Target="/ppt/notesMasters/notesMaster1.xml" Id="Ra3599d054646445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1bf49e2e7e240aa" /><Relationship Type="http://schemas.openxmlformats.org/officeDocument/2006/relationships/notesMaster" Target="/ppt/notesMasters/notesMaster1.xml" Id="R8ae8038821fe467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aa76b94f8134615" /><Relationship Type="http://schemas.openxmlformats.org/officeDocument/2006/relationships/notesMaster" Target="/ppt/notesMasters/notesMaster1.xml" Id="Rbb64477da36a4c5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4369d77dfbc47d4" /><Relationship Type="http://schemas.openxmlformats.org/officeDocument/2006/relationships/notesMaster" Target="/ppt/notesMasters/notesMaster1.xml" Id="R9f56b6f76563442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LAUNCH_SU1_W03</a:t>
            </a:r>
          </a:p>
          <a:p xmlns:a="http://schemas.openxmlformats.org/drawingml/2006/main">
            <a:r>
              <a:t>Learning goal: Make a reasoned geographical decision.</a:t>
            </a:r>
          </a:p>
          <a:p xmlns:a="http://schemas.openxmlformats.org/drawingml/2006/main">
            <a:r>
              <a:t>Evidence: F: reasoned decision and two exit questions.</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the paper-reuse and cool-space scenarios. State that all local details are assumptions; accept different justified choices and overlap between criteria.</a:t>
            </a:r>
          </a:p>
          <a:p xmlns:a="http://schemas.openxmlformats.org/drawingml/2006/main">
            <a:r>
              <a:t>Start here: read the two authored options. Environmental concerns resources; Social concerns people and access; Practical concerns carrying out a plan.</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Gaining a benefit while accepting a disadvantage. Access fits Social; getting permission also raises a Practical issue.</a:t>
            </a:r>
          </a:p>
          <a:p xmlns:a="http://schemas.openxmlformats.org/drawingml/2006/main">
            <a:r>
              <a:t>Sources: supplied Humanities Scheme of Work, LAUNCH Summer 1, week 3. Evidence and factual claim record: ../../../Sources_and_checks.html#w03</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LAUNCH_SU1_W03</a:t>
            </a:r>
          </a:p>
          <a:p xmlns:a="http://schemas.openxmlformats.org/drawingml/2006/main">
            <a:r>
              <a:t>Learning goal: Make a reasoned geographical decision.</a:t>
            </a:r>
          </a:p>
          <a:p xmlns:a="http://schemas.openxmlformats.org/drawingml/2006/main">
            <a:r>
              <a:t>Evidence: F: reasoned decision and two exit questions.</a:t>
            </a:r>
          </a:p>
          <a:p xmlns:a="http://schemas.openxmlformats.org/drawingml/2006/main">
            <a:r>
              <a:t>Supported: Name one Environmental issue for option A. Using spare sheets before taking new ones.</a:t>
            </a:r>
          </a:p>
          <a:p xmlns:a="http://schemas.openxmlformats.org/drawingml/2006/main">
            <a:r>
              <a:t>Name one Social issue for option B. Whether the proposed space is accessible.</a:t>
            </a:r>
          </a:p>
          <a:p xmlns:a="http://schemas.openxmlformats.org/drawingml/2006/main">
            <a:r>
              <a:t>What permission does option B need? Adult assessment and permission.</a:t>
            </a:r>
          </a:p>
          <a:p xmlns:a="http://schemas.openxmlformats.org/drawingml/2006/main">
            <a:r>
              <a:t>Must everyone choose the same option? No. Different priorities may support different justified choices.</a:t>
            </a:r>
          </a:p>
          <a:p xmlns:a="http://schemas.openxmlformats.org/drawingml/2006/main">
            <a:r>
              <a:t>Standard: What is a trade-off? Gaining a benefit while accepting a disadvantage.</a:t>
            </a:r>
          </a:p>
          <a:p xmlns:a="http://schemas.openxmlformats.org/drawingml/2006/main">
            <a:r>
              <a:t>Which criterion fits access? Social.</a:t>
            </a:r>
          </a:p>
          <a:p xmlns:a="http://schemas.openxmlformats.org/drawingml/2006/main">
            <a:r>
              <a:t>Why are these options not evidence of real school results? They are authored scenarios with stated assumptions.</a:t>
            </a:r>
          </a:p>
          <a:p xmlns:a="http://schemas.openxmlformats.org/drawingml/2006/main">
            <a:r>
              <a:t>What should accompany a preferred option? Evidence, a priority, a disadvantage and a next check.</a:t>
            </a:r>
          </a:p>
          <a:p xmlns:a="http://schemas.openxmlformats.org/drawingml/2006/main">
            <a:r>
              <a:t>Stretch: Can one statement fit two criteria? Yes. Explain which aspect makes each category relevant.</a:t>
            </a:r>
          </a:p>
          <a:p xmlns:a="http://schemas.openxmlformats.org/drawingml/2006/main">
            <a:r>
              <a:t>How could a changed priority alter the choice? Different weights could favour a different option.</a:t>
            </a:r>
          </a:p>
          <a:p xmlns:a="http://schemas.openxmlformats.org/drawingml/2006/main">
            <a:r>
              <a:t>Why separate an assumption from an observation? An assumption is supplied for reasoning and has not been measured locally.</a:t>
            </a:r>
          </a:p>
          <a:p xmlns:a="http://schemas.openxmlformats.org/drawingml/2006/main">
            <a:r>
              <a:t>What makes an alternative view useful? It tests how a different priority or limitation could affect the decision.</a:t>
            </a:r>
          </a:p>
          <a:p xmlns:a="http://schemas.openxmlformats.org/drawingml/2006/main">
            <a:r>
              <a:t>Start here: read the two authored options. Environmental concerns resources; Social concerns people and access; Practical concerns carrying out a plan.</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Gaining a benefit while accepting a disadvantage. Access fits Social; getting permission also raises a Practical issue.</a:t>
            </a:r>
          </a:p>
          <a:p xmlns:a="http://schemas.openxmlformats.org/drawingml/2006/main">
            <a:r>
              <a:t>Sources: supplied Humanities Scheme of Work, LAUNCH Summer 1, week 3. Evidence and factual claim record: ../../../Sources_and_checks.html#w03</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LAUNCH_SU1_W03</a:t>
            </a:r>
          </a:p>
          <a:p xmlns:a="http://schemas.openxmlformats.org/drawingml/2006/main">
            <a:r>
              <a:t>Learning goal: Make a reasoned geographical decision.</a:t>
            </a:r>
          </a:p>
          <a:p xmlns:a="http://schemas.openxmlformats.org/drawingml/2006/main">
            <a:r>
              <a:t>Evidence: F: reasoned decision and two exit questions.</a:t>
            </a:r>
          </a:p>
          <a:p xmlns:a="http://schemas.openxmlformats.org/drawingml/2006/main">
            <a:r>
              <a:t>Supported: Name one Environmental issue for option A. Using spare sheets before taking new ones.</a:t>
            </a:r>
          </a:p>
          <a:p xmlns:a="http://schemas.openxmlformats.org/drawingml/2006/main">
            <a:r>
              <a:t>Name one Social issue for option B. Whether the proposed space is accessible.</a:t>
            </a:r>
          </a:p>
          <a:p xmlns:a="http://schemas.openxmlformats.org/drawingml/2006/main">
            <a:r>
              <a:t>What permission does option B need? Adult assessment and permission.</a:t>
            </a:r>
          </a:p>
          <a:p xmlns:a="http://schemas.openxmlformats.org/drawingml/2006/main">
            <a:r>
              <a:t>Must everyone choose the same option? No. Different priorities may support different justified choices.</a:t>
            </a:r>
          </a:p>
          <a:p xmlns:a="http://schemas.openxmlformats.org/drawingml/2006/main">
            <a:r>
              <a:t>Standard: What is a trade-off? Gaining a benefit while accepting a disadvantage.</a:t>
            </a:r>
          </a:p>
          <a:p xmlns:a="http://schemas.openxmlformats.org/drawingml/2006/main">
            <a:r>
              <a:t>Which criterion fits access? Social.</a:t>
            </a:r>
          </a:p>
          <a:p xmlns:a="http://schemas.openxmlformats.org/drawingml/2006/main">
            <a:r>
              <a:t>Why are these options not evidence of real school results? They are authored scenarios with stated assumptions.</a:t>
            </a:r>
          </a:p>
          <a:p xmlns:a="http://schemas.openxmlformats.org/drawingml/2006/main">
            <a:r>
              <a:t>What should accompany a preferred option? Evidence, a priority, a disadvantage and a next check.</a:t>
            </a:r>
          </a:p>
          <a:p xmlns:a="http://schemas.openxmlformats.org/drawingml/2006/main">
            <a:r>
              <a:t>Stretch: Can one statement fit two criteria? Yes. Explain which aspect makes each category relevant.</a:t>
            </a:r>
          </a:p>
          <a:p xmlns:a="http://schemas.openxmlformats.org/drawingml/2006/main">
            <a:r>
              <a:t>How could a changed priority alter the choice? Different weights could favour a different option.</a:t>
            </a:r>
          </a:p>
          <a:p xmlns:a="http://schemas.openxmlformats.org/drawingml/2006/main">
            <a:r>
              <a:t>Why separate an assumption from an observation? An assumption is supplied for reasoning and has not been measured locally.</a:t>
            </a:r>
          </a:p>
          <a:p xmlns:a="http://schemas.openxmlformats.org/drawingml/2006/main">
            <a:r>
              <a:t>What makes an alternative view useful? It tests how a different priority or limitation could affect the decision.</a:t>
            </a:r>
          </a:p>
          <a:p xmlns:a="http://schemas.openxmlformats.org/drawingml/2006/main">
            <a:r>
              <a:t>Start here: read the two authored options. Environmental concerns resources; Social concerns people and access; Practical concerns carrying out a plan.</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Gaining a benefit while accepting a disadvantage. Access fits Social; getting permission also raises a Practical issue.</a:t>
            </a:r>
          </a:p>
          <a:p xmlns:a="http://schemas.openxmlformats.org/drawingml/2006/main">
            <a:r>
              <a:t>Sources: supplied Humanities Scheme of Work, LAUNCH Summer 1, week 3. Evidence and factual claim record: ../../../Sources_and_checks.html#w03</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LAUNCH_SU1_W03</a:t>
            </a:r>
          </a:p>
          <a:p xmlns:a="http://schemas.openxmlformats.org/drawingml/2006/main">
            <a:r>
              <a:t>Learning goal: Make a reasoned geographical decision.</a:t>
            </a:r>
          </a:p>
          <a:p xmlns:a="http://schemas.openxmlformats.org/drawingml/2006/main">
            <a:r>
              <a:t>Evidence: F: reasoned decision and two exit questions.</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the paper-reuse and cool-space scenarios. State that all local details are assumptions; accept different justified choices and overlap between criteria.</a:t>
            </a:r>
          </a:p>
          <a:p xmlns:a="http://schemas.openxmlformats.org/drawingml/2006/main">
            <a:r>
              <a:t>Start here: read the two authored options. Environmental concerns resources; Social concerns people and access; Practical concerns carrying out a plan.</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Gaining a benefit while accepting a disadvantage. Access fits Social; getting permission also raises a Practical issue.</a:t>
            </a:r>
          </a:p>
          <a:p xmlns:a="http://schemas.openxmlformats.org/drawingml/2006/main">
            <a:r>
              <a:t>Sources: supplied Humanities Scheme of Work, LAUNCH Summer 1, week 3. Evidence and factual claim record: ../../../Sources_and_checks.html#w03</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LAUNCH_SU1_W03</a:t>
            </a:r>
          </a:p>
          <a:p xmlns:a="http://schemas.openxmlformats.org/drawingml/2006/main">
            <a:r>
              <a:t>Learning goal: Make a reasoned geographical decision.</a:t>
            </a:r>
          </a:p>
          <a:p xmlns:a="http://schemas.openxmlformats.org/drawingml/2006/main">
            <a:r>
              <a:t>Evidence: F: reasoned decision and two exit questions.</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the paper-reuse and cool-space scenarios. State that all local details are assumptions; accept different justified choices and overlap between criteria.</a:t>
            </a:r>
          </a:p>
          <a:p xmlns:a="http://schemas.openxmlformats.org/drawingml/2006/main">
            <a:r>
              <a:t>Start here: read the two authored options. Environmental concerns resources; Social concerns people and access; Practical concerns carrying out a plan.</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Gaining a benefit while accepting a disadvantage. Access fits Social; getting permission also raises a Practical issue.</a:t>
            </a:r>
          </a:p>
          <a:p xmlns:a="http://schemas.openxmlformats.org/drawingml/2006/main">
            <a:r>
              <a:t>Sources: supplied Humanities Scheme of Work, LAUNCH Summer 1, week 3. Evidence and factual claim record: ../../../Sources_and_checks.html#w03</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LAUNCH_SU1_W03</a:t>
            </a:r>
          </a:p>
          <a:p xmlns:a="http://schemas.openxmlformats.org/drawingml/2006/main">
            <a:r>
              <a:t>Learning goal: Make a reasoned geographical decision.</a:t>
            </a:r>
          </a:p>
          <a:p xmlns:a="http://schemas.openxmlformats.org/drawingml/2006/main">
            <a:r>
              <a:t>Evidence: F: reasoned decision and two exit questions.</a:t>
            </a:r>
          </a:p>
          <a:p xmlns:a="http://schemas.openxmlformats.org/drawingml/2006/main">
            <a:r>
              <a:t>Question: Which criterion fits checking access to the proposed cool space?</a:t>
            </a:r>
          </a:p>
          <a:p xmlns:a="http://schemas.openxmlformats.org/drawingml/2006/main">
            <a:r>
              <a:t>Evidence: Option B requires an accessible space and adult assessment.</a:t>
            </a:r>
          </a:p>
          <a:p xmlns:a="http://schemas.openxmlformats.org/drawingml/2006/main">
            <a:r>
              <a:t>Explain: Access fits Social; getting permission also raises a Practical issue.</a:t>
            </a:r>
          </a:p>
          <a:p xmlns:a="http://schemas.openxmlformats.org/drawingml/2006/main">
            <a:r>
              <a:t>Check: My preferred option still needs a disadvantage and a stated priority.</a:t>
            </a:r>
          </a:p>
          <a:p xmlns:a="http://schemas.openxmlformats.org/drawingml/2006/main">
            <a:r>
              <a:t>Start here: read the two authored options. Environmental concerns resources; Social concerns people and access; Practical concerns carrying out a plan.</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Gaining a benefit while accepting a disadvantage. Access fits Social; getting permission also raises a Practical issue.</a:t>
            </a:r>
          </a:p>
          <a:p xmlns:a="http://schemas.openxmlformats.org/drawingml/2006/main">
            <a:r>
              <a:t>Sources: supplied Humanities Scheme of Work, LAUNCH Summer 1, week 3. Evidence and factual claim record: ../../../Sources_and_checks.html#w03</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LAUNCH_SU1_W03</a:t>
            </a:r>
          </a:p>
          <a:p xmlns:a="http://schemas.openxmlformats.org/drawingml/2006/main">
            <a:r>
              <a:t>Learning goal: Make a reasoned geographical decision.</a:t>
            </a:r>
          </a:p>
          <a:p xmlns:a="http://schemas.openxmlformats.org/drawingml/2006/main">
            <a:r>
              <a:t>Evidence: F: reasoned decision and two exit questions.</a:t>
            </a:r>
          </a:p>
          <a:p xmlns:a="http://schemas.openxmlformats.org/drawingml/2006/main">
            <a:r>
              <a:t>Question: Which criterion fits checking access to the proposed cool space?</a:t>
            </a:r>
          </a:p>
          <a:p xmlns:a="http://schemas.openxmlformats.org/drawingml/2006/main">
            <a:r>
              <a:t>Evidence: Option B requires an accessible space and adult assessment.</a:t>
            </a:r>
          </a:p>
          <a:p xmlns:a="http://schemas.openxmlformats.org/drawingml/2006/main">
            <a:r>
              <a:t>Explain: Access fits Social; getting permission also raises a Practical issue.</a:t>
            </a:r>
          </a:p>
          <a:p xmlns:a="http://schemas.openxmlformats.org/drawingml/2006/main">
            <a:r>
              <a:t>Check: My preferred option still needs a disadvantage and a stated priority.</a:t>
            </a:r>
          </a:p>
          <a:p xmlns:a="http://schemas.openxmlformats.org/drawingml/2006/main">
            <a:r>
              <a:t>Start here: read the two authored options. Environmental concerns resources; Social concerns people and access; Practical concerns carrying out a plan.</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Gaining a benefit while accepting a disadvantage. Access fits Social; getting permission also raises a Practical issue.</a:t>
            </a:r>
          </a:p>
          <a:p xmlns:a="http://schemas.openxmlformats.org/drawingml/2006/main">
            <a:r>
              <a:t>Sources: supplied Humanities Scheme of Work, LAUNCH Summer 1, week 3. Evidence and factual claim record: ../../../Sources_and_checks.html#w03</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LAUNCH_SU1_W03</a:t>
            </a:r>
          </a:p>
          <a:p xmlns:a="http://schemas.openxmlformats.org/drawingml/2006/main">
            <a:r>
              <a:t>Learning goal: Make a reasoned geographical decision.</a:t>
            </a:r>
          </a:p>
          <a:p xmlns:a="http://schemas.openxmlformats.org/drawingml/2006/main">
            <a:r>
              <a:t>Evidence: F: reasoned decision and two exit questions.</a:t>
            </a:r>
          </a:p>
          <a:p xmlns:a="http://schemas.openxmlformats.org/drawingml/2006/main">
            <a:r>
              <a:t>Question: Which criterion fits checking access to the proposed cool space?</a:t>
            </a:r>
          </a:p>
          <a:p xmlns:a="http://schemas.openxmlformats.org/drawingml/2006/main">
            <a:r>
              <a:t>Evidence: Option B requires an accessible space and adult assessment.</a:t>
            </a:r>
          </a:p>
          <a:p xmlns:a="http://schemas.openxmlformats.org/drawingml/2006/main">
            <a:r>
              <a:t>Explain: Access fits Social; getting permission also raises a Practical issue.</a:t>
            </a:r>
          </a:p>
          <a:p xmlns:a="http://schemas.openxmlformats.org/drawingml/2006/main">
            <a:r>
              <a:t>Check: My preferred option still needs a disadvantage and a stated priority.</a:t>
            </a:r>
          </a:p>
          <a:p xmlns:a="http://schemas.openxmlformats.org/drawingml/2006/main">
            <a:r>
              <a:t>Start here: read the two authored options. Environmental concerns resources; Social concerns people and access; Practical concerns carrying out a plan.</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Gaining a benefit while accepting a disadvantage. Access fits Social; getting permission also raises a Practical issue.</a:t>
            </a:r>
          </a:p>
          <a:p xmlns:a="http://schemas.openxmlformats.org/drawingml/2006/main">
            <a:r>
              <a:t>Sources: supplied Humanities Scheme of Work, LAUNCH Summer 1, week 3. Evidence and factual claim record: ../../../Sources_and_checks.html#w03</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LAUNCH_SU1_W03</a:t>
            </a:r>
          </a:p>
          <a:p xmlns:a="http://schemas.openxmlformats.org/drawingml/2006/main">
            <a:r>
              <a:t>Learning goal: Make a reasoned geographical decision.</a:t>
            </a:r>
          </a:p>
          <a:p xmlns:a="http://schemas.openxmlformats.org/drawingml/2006/main">
            <a:r>
              <a:t>Evidence: F: reasoned decision and two exit questions.</a:t>
            </a:r>
          </a:p>
          <a:p xmlns:a="http://schemas.openxmlformats.org/drawingml/2006/main">
            <a:r>
              <a:t>Question: Which criterion fits checking access to the proposed cool space?</a:t>
            </a:r>
          </a:p>
          <a:p xmlns:a="http://schemas.openxmlformats.org/drawingml/2006/main">
            <a:r>
              <a:t>Evidence: Option B requires an accessible space and adult assessment.</a:t>
            </a:r>
          </a:p>
          <a:p xmlns:a="http://schemas.openxmlformats.org/drawingml/2006/main">
            <a:r>
              <a:t>Explain: Access fits Social; getting permission also raises a Practical issue.</a:t>
            </a:r>
          </a:p>
          <a:p xmlns:a="http://schemas.openxmlformats.org/drawingml/2006/main">
            <a:r>
              <a:t>Check: My preferred option still needs a disadvantage and a stated priority.</a:t>
            </a:r>
          </a:p>
          <a:p xmlns:a="http://schemas.openxmlformats.org/drawingml/2006/main">
            <a:r>
              <a:t>Start here: read the two authored options. Environmental concerns resources; Social concerns people and access; Practical concerns carrying out a plan.</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Gaining a benefit while accepting a disadvantage. Access fits Social; getting permission also raises a Practical issue.</a:t>
            </a:r>
          </a:p>
          <a:p xmlns:a="http://schemas.openxmlformats.org/drawingml/2006/main">
            <a:r>
              <a:t>Sources: supplied Humanities Scheme of Work, LAUNCH Summer 1, week 3. Evidence and factual claim record: ../../../Sources_and_checks.html#w03</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LAUNCH_SU1_W03</a:t>
            </a:r>
          </a:p>
          <a:p xmlns:a="http://schemas.openxmlformats.org/drawingml/2006/main">
            <a:r>
              <a:t>Learning goal: Make a reasoned geographical decision.</a:t>
            </a:r>
          </a:p>
          <a:p xmlns:a="http://schemas.openxmlformats.org/drawingml/2006/main">
            <a:r>
              <a:t>Evidence: F: reasoned decision and two exit questions.</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the paper-reuse and cool-space scenarios. State that all local details are assumptions; accept different justified choices and overlap between criteria.</a:t>
            </a:r>
          </a:p>
          <a:p xmlns:a="http://schemas.openxmlformats.org/drawingml/2006/main">
            <a:r>
              <a:t>Start here: read the two authored options. Environmental concerns resources; Social concerns people and access; Practical concerns carrying out a plan.</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Gaining a benefit while accepting a disadvantage. Access fits Social; getting permission also raises a Practical issue.</a:t>
            </a:r>
          </a:p>
          <a:p xmlns:a="http://schemas.openxmlformats.org/drawingml/2006/main">
            <a:r>
              <a:t>Sources: supplied Humanities Scheme of Work, LAUNCH Summer 1, week 3. Evidence and factual claim record: ../../../Sources_and_checks.html#w03</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LAUNCH_SU1_W03</a:t>
            </a:r>
          </a:p>
          <a:p xmlns:a="http://schemas.openxmlformats.org/drawingml/2006/main">
            <a:r>
              <a:t>Learning goal: Make a reasoned geographical decision.</a:t>
            </a:r>
          </a:p>
          <a:p xmlns:a="http://schemas.openxmlformats.org/drawingml/2006/main">
            <a:r>
              <a:t>Evidence: F: reasoned decision and two exit questions.</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the paper-reuse and cool-space scenarios. State that all local details are assumptions; accept different justified choices and overlap between criteria.</a:t>
            </a:r>
          </a:p>
          <a:p xmlns:a="http://schemas.openxmlformats.org/drawingml/2006/main">
            <a:r>
              <a:t>Start here: read the two authored options. Environmental concerns resources; Social concerns people and access; Practical concerns carrying out a plan.</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Gaining a benefit while accepting a disadvantage. Access fits Social; getting permission also raises a Practical issue.</a:t>
            </a:r>
          </a:p>
          <a:p xmlns:a="http://schemas.openxmlformats.org/drawingml/2006/main">
            <a:r>
              <a:t>Sources: supplied Humanities Scheme of Work, LAUNCH Summer 1, week 3. Evidence and factual claim record: ../../../Sources_and_checks.html#w03</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LAUNCH_SU1_W03</a:t>
            </a:r>
          </a:p>
          <a:p xmlns:a="http://schemas.openxmlformats.org/drawingml/2006/main">
            <a:r>
              <a:t>Learning goal: Make a reasoned geographical decision.</a:t>
            </a:r>
          </a:p>
          <a:p xmlns:a="http://schemas.openxmlformats.org/drawingml/2006/main">
            <a:r>
              <a:t>Evidence: F: reasoned decision and two exit questions.</a:t>
            </a:r>
          </a:p>
          <a:p xmlns:a="http://schemas.openxmlformats.org/drawingml/2006/main">
            <a:r>
              <a:t>Use highlighted evidence and the frame. An adult may read or scribe your own words.</a:t>
            </a:r>
          </a:p>
          <a:p xmlns:a="http://schemas.openxmlformats.org/drawingml/2006/main">
            <a:r>
              <a:t>Further challenge: Explain a second detail if ready.</a:t>
            </a:r>
          </a:p>
          <a:p xmlns:a="http://schemas.openxmlformats.org/drawingml/2006/main">
            <a:r>
              <a:t>Start here: read the two authored options. Environmental concerns resources; Social concerns people and access; Practical concerns carrying out a plan.</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Gaining a benefit while accepting a disadvantage. Access fits Social; getting permission also raises a Practical issue.</a:t>
            </a:r>
          </a:p>
          <a:p xmlns:a="http://schemas.openxmlformats.org/drawingml/2006/main">
            <a:r>
              <a:t>Sources: supplied Humanities Scheme of Work, LAUNCH Summer 1, week 3. Evidence and factual claim record: ../../../Sources_and_checks.html#w03</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LAUNCH_SU1_W03</a:t>
            </a:r>
          </a:p>
          <a:p xmlns:a="http://schemas.openxmlformats.org/drawingml/2006/main">
            <a:r>
              <a:t>Learning goal: Make a reasoned geographical decision.</a:t>
            </a:r>
          </a:p>
          <a:p xmlns:a="http://schemas.openxmlformats.org/drawingml/2006/main">
            <a:r>
              <a:t>Evidence: F: reasoned decision and two exit questions.</a:t>
            </a:r>
          </a:p>
          <a:p xmlns:a="http://schemas.openxmlformats.org/drawingml/2006/main">
            <a:r>
              <a:t>Use the cards and organiser. Choose your own evidence and explanation.</a:t>
            </a:r>
          </a:p>
          <a:p xmlns:a="http://schemas.openxmlformats.org/drawingml/2006/main">
            <a:r>
              <a:t>Further challenge: Compare your reasoning with one alternative.</a:t>
            </a:r>
          </a:p>
          <a:p xmlns:a="http://schemas.openxmlformats.org/drawingml/2006/main">
            <a:r>
              <a:t>Start here: read the two authored options. Environmental concerns resources; Social concerns people and access; Practical concerns carrying out a plan.</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Gaining a benefit while accepting a disadvantage. Access fits Social; getting permission also raises a Practical issue.</a:t>
            </a:r>
          </a:p>
          <a:p xmlns:a="http://schemas.openxmlformats.org/drawingml/2006/main">
            <a:r>
              <a:t>Sources: supplied Humanities Scheme of Work, LAUNCH Summer 1, week 3. Evidence and factual claim record: ../../../Sources_and_checks.html#w03</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LAUNCH_SU1_W03</a:t>
            </a:r>
          </a:p>
          <a:p xmlns:a="http://schemas.openxmlformats.org/drawingml/2006/main">
            <a:r>
              <a:t>Learning goal: Make a reasoned geographical decision.</a:t>
            </a:r>
          </a:p>
          <a:p xmlns:a="http://schemas.openxmlformats.org/drawingml/2006/main">
            <a:r>
              <a:t>Evidence: F: reasoned decision and two exit questions.</a:t>
            </a:r>
          </a:p>
          <a:p xmlns:a="http://schemas.openxmlformats.org/drawingml/2006/main">
            <a:r>
              <a:t>Use the source limits and test a different priority or assumption.</a:t>
            </a:r>
          </a:p>
          <a:p xmlns:a="http://schemas.openxmlformats.org/drawingml/2006/main">
            <a:r>
              <a:t>Further challenge: Propose a further evidence check and explain its value.</a:t>
            </a:r>
          </a:p>
          <a:p xmlns:a="http://schemas.openxmlformats.org/drawingml/2006/main">
            <a:r>
              <a:t>Start here: read the two authored options. Environmental concerns resources; Social concerns people and access; Practical concerns carrying out a plan.</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Gaining a benefit while accepting a disadvantage. Access fits Social; getting permission also raises a Practical issue.</a:t>
            </a:r>
          </a:p>
          <a:p xmlns:a="http://schemas.openxmlformats.org/drawingml/2006/main">
            <a:r>
              <a:t>Sources: supplied Humanities Scheme of Work, LAUNCH Summer 1, week 3. Evidence and factual claim record: ../../../Sources_and_checks.html#w03</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LAUNCH_SU1_W03</a:t>
            </a:r>
          </a:p>
          <a:p xmlns:a="http://schemas.openxmlformats.org/drawingml/2006/main">
            <a:r>
              <a:t>Learning goal: Make a reasoned geographical decision.</a:t>
            </a:r>
          </a:p>
          <a:p xmlns:a="http://schemas.openxmlformats.org/drawingml/2006/main">
            <a:r>
              <a:t>Evidence: F: reasoned decision and two exit questions.</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the paper-reuse and cool-space scenarios. State that all local details are assumptions; accept different justified choices and overlap between criteria.</a:t>
            </a:r>
          </a:p>
          <a:p xmlns:a="http://schemas.openxmlformats.org/drawingml/2006/main">
            <a:r>
              <a:t>Start here: read the two authored options. Environmental concerns resources; Social concerns people and access; Practical concerns carrying out a plan.</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Gaining a benefit while accepting a disadvantage. Access fits Social; getting permission also raises a Practical issue.</a:t>
            </a:r>
          </a:p>
          <a:p xmlns:a="http://schemas.openxmlformats.org/drawingml/2006/main">
            <a:r>
              <a:t>Sources: supplied Humanities Scheme of Work, LAUNCH Summer 1, week 3. Evidence and factual claim record: ../../../Sources_and_checks.html#w03</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LAUNCH_SU1_W03</a:t>
            </a:r>
          </a:p>
          <a:p xmlns:a="http://schemas.openxmlformats.org/drawingml/2006/main">
            <a:r>
              <a:t>Learning goal: Make a reasoned geographical decision.</a:t>
            </a:r>
          </a:p>
          <a:p xmlns:a="http://schemas.openxmlformats.org/drawingml/2006/main">
            <a:r>
              <a:t>Evidence: F: reasoned decision and two exit questions.</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the paper-reuse and cool-space scenarios. State that all local details are assumptions; accept different justified choices and overlap between criteria.</a:t>
            </a:r>
          </a:p>
          <a:p xmlns:a="http://schemas.openxmlformats.org/drawingml/2006/main">
            <a:r>
              <a:t>Start here: read the two authored options. Environmental concerns resources; Social concerns people and access; Practical concerns carrying out a plan.</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Gaining a benefit while accepting a disadvantage. Access fits Social; getting permission also raises a Practical issue.</a:t>
            </a:r>
          </a:p>
          <a:p xmlns:a="http://schemas.openxmlformats.org/drawingml/2006/main">
            <a:r>
              <a:t>Sources: supplied Humanities Scheme of Work, LAUNCH Summer 1, week 3. Evidence and factual claim record: ../../../Sources_and_checks.html#w03</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LAUNCH_SU1_W03</a:t>
            </a:r>
          </a:p>
          <a:p xmlns:a="http://schemas.openxmlformats.org/drawingml/2006/main">
            <a:r>
              <a:t>Learning goal: Make a reasoned geographical decision.</a:t>
            </a:r>
          </a:p>
          <a:p xmlns:a="http://schemas.openxmlformats.org/drawingml/2006/main">
            <a:r>
              <a:t>Evidence: F: reasoned decision and two exit questions.</a:t>
            </a:r>
          </a:p>
          <a:p xmlns:a="http://schemas.openxmlformats.org/drawingml/2006/main">
            <a:r>
              <a:t>{"code":"A","title":"Option A reuse paper","text":"AUTHORED OPTION A: put clean spare paper in an accessible classroom tray for suitable drafts. Assume the teacher approves the paper and a pupil checks the tray daily. Intended resource benefit: use spare sheets before taking new ones. Disadvantage: it does not suit every task.","source":"Authored school-option scenario, 21 September 2026","limit":"No measured reduction or emissions saving is claimed. Never reuse paper with personal information."}</a:t>
            </a:r>
          </a:p>
          <a:p xmlns:a="http://schemas.openxmlformats.org/drawingml/2006/main">
            <a:r>
              <a:t>Start here: read the two authored options. Environmental concerns resources; Social concerns people and access; Practical concerns carrying out a plan.</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Gaining a benefit while accepting a disadvantage. Access fits Social; getting permission also raises a Practical issue.</a:t>
            </a:r>
          </a:p>
          <a:p xmlns:a="http://schemas.openxmlformats.org/drawingml/2006/main">
            <a:r>
              <a:t>Sources: supplied Humanities Scheme of Work, LAUNCH Summer 1, week 3. Evidence and factual claim record: ../../../Sources_and_checks.html#w03</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LAUNCH_SU1_W03</a:t>
            </a:r>
          </a:p>
          <a:p xmlns:a="http://schemas.openxmlformats.org/drawingml/2006/main">
            <a:r>
              <a:t>Learning goal: Make a reasoned geographical decision.</a:t>
            </a:r>
          </a:p>
          <a:p xmlns:a="http://schemas.openxmlformats.org/drawingml/2006/main">
            <a:r>
              <a:t>Evidence: F: reasoned decision and two exit questions.</a:t>
            </a:r>
          </a:p>
          <a:p xmlns:a="http://schemas.openxmlformats.org/drawingml/2006/main">
            <a:r>
              <a:t>{"code":"B","title":"Option B plan a cool space","text":"AUTHORED OPTION B: ask an adult to assess an accessible shaded break space. Assume a suitable space can be checked but permission is not yet given. Intended social benefit: a usable option during hot weather. Disadvantage: it needs adult assessment before use.","source":"Authored option; NASA Mitigation and Adaptation gives heat planning as an example","limit":"This is a proposal, not evidence that a particular school is safe, cooler or at risk."}</a:t>
            </a:r>
          </a:p>
          <a:p xmlns:a="http://schemas.openxmlformats.org/drawingml/2006/main">
            <a:r>
              <a:t>Start here: read the two authored options. Environmental concerns resources; Social concerns people and access; Practical concerns carrying out a plan.</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Gaining a benefit while accepting a disadvantage. Access fits Social; getting permission also raises a Practical issue.</a:t>
            </a:r>
          </a:p>
          <a:p xmlns:a="http://schemas.openxmlformats.org/drawingml/2006/main">
            <a:r>
              <a:t>Sources: supplied Humanities Scheme of Work, LAUNCH Summer 1, week 3. Evidence and factual claim record: ../../../Sources_and_checks.html#w03</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LAUNCH_SU1_W03</a:t>
            </a:r>
          </a:p>
          <a:p xmlns:a="http://schemas.openxmlformats.org/drawingml/2006/main">
            <a:r>
              <a:t>Learning goal: Make a reasoned geographical decision.</a:t>
            </a:r>
          </a:p>
          <a:p xmlns:a="http://schemas.openxmlformats.org/drawingml/2006/main">
            <a:r>
              <a:t>Evidence: F: reasoned decision and two exit questions.</a:t>
            </a:r>
          </a:p>
          <a:p xmlns:a="http://schemas.openxmlformats.org/drawingml/2006/main">
            <a:r>
              <a:t>{"code":"C","title":"Sort the evidence","text":"For these authored options, a statement about using spare sheets fits Environmental. A statement about who can reach the break space fits Social. A statement about obtaining permission fits Practical. Some statements fit more than one category; explain your main reason.","source":"Authored sorting criteria, 21 September 2026","limit":"A category organises evidence. It does not decide which option everyone must prefer."}</a:t>
            </a:r>
          </a:p>
          <a:p xmlns:a="http://schemas.openxmlformats.org/drawingml/2006/main">
            <a:r>
              <a:t>Start here: read the two authored options. Environmental concerns resources; Social concerns people and access; Practical concerns carrying out a plan.</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Gaining a benefit while accepting a disadvantage. Access fits Social; getting permission also raises a Practical issue.</a:t>
            </a:r>
          </a:p>
          <a:p xmlns:a="http://schemas.openxmlformats.org/drawingml/2006/main">
            <a:r>
              <a:t>Sources: supplied Humanities Scheme of Work, LAUNCH Summer 1, week 3. Evidence and factual claim record: ../../../Sources_and_checks.html#w03</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LAUNCH_SU1_W03</a:t>
            </a:r>
          </a:p>
          <a:p xmlns:a="http://schemas.openxmlformats.org/drawingml/2006/main">
            <a:r>
              <a:t>Learning goal: Make a reasoned geographical decision.</a:t>
            </a:r>
          </a:p>
          <a:p xmlns:a="http://schemas.openxmlformats.org/drawingml/2006/main">
            <a:r>
              <a:t>Evidence: F: reasoned decision and two exit questions.</a:t>
            </a:r>
          </a:p>
          <a:p xmlns:a="http://schemas.openxmlformats.org/drawingml/2006/main">
            <a:r>
              <a:t>{"code":"D","title":"A reasoned choice","text":"Compare A and B against all three criteria. Name the evidence behind each judgement, one disadvantage of your preferred option, and what must be checked next. The options solve different immediate problems, so explain your priority.","source":"Authored decision framework, 21 September 2026","limit":"Do not present assumed benefits as measured outcomes or judge the people who prefer another option."}</a:t>
            </a:r>
          </a:p>
          <a:p xmlns:a="http://schemas.openxmlformats.org/drawingml/2006/main">
            <a:r>
              <a:t>Start here: read the two authored options. Environmental concerns resources; Social concerns people and access; Practical concerns carrying out a plan.</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Gaining a benefit while accepting a disadvantage. Access fits Social; getting permission also raises a Practical issue.</a:t>
            </a:r>
          </a:p>
          <a:p xmlns:a="http://schemas.openxmlformats.org/drawingml/2006/main">
            <a:r>
              <a:t>Sources: supplied Humanities Scheme of Work, LAUNCH Summer 1, week 3. Evidence and factual claim record: ../../../Sources_and_checks.html#w03</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LAUNCH_SU1_W03</a:t>
            </a:r>
          </a:p>
          <a:p xmlns:a="http://schemas.openxmlformats.org/drawingml/2006/main">
            <a:r>
              <a:t>Learning goal: Make a reasoned geographical decision.</a:t>
            </a:r>
          </a:p>
          <a:p xmlns:a="http://schemas.openxmlformats.org/drawingml/2006/main">
            <a:r>
              <a:t>Evidence: F: reasoned decision and two exit questions.</a:t>
            </a:r>
          </a:p>
          <a:p xmlns:a="http://schemas.openxmlformats.org/drawingml/2006/main">
            <a:r>
              <a:t>Prepare the cards, organiser and one task route. Model the four steps before independent work. Use the supplied source record and distinguish real evidence from authored scenarios. The teacher supplies the school’s copy of No One Is Too Small by Greta Thunberg; no extract or quotation is included. Use the paper-reuse and cool-space scenarios. State that all local details are assumptions; accept different justified choices and overlap between criteria.</a:t>
            </a:r>
          </a:p>
          <a:p xmlns:a="http://schemas.openxmlformats.org/drawingml/2006/main">
            <a:r>
              <a:t>Start here: read the two authored options. Environmental concerns resources; Social concerns people and access; Practical concerns carrying out a plan.</a:t>
            </a:r>
          </a:p>
          <a:p xmlns:a="http://schemas.openxmlformats.org/drawingml/2006/main">
            <a:r>
              <a:t>Access: Pre-teach terminology and model evidence use. Chunk sources and data; provide an initial frame, then reduce it. Maintain normal access arrangements. Extend by weighing limitations, alternative explanations and evidence quality. Adults support access and evidence selection without supplying answers. Use labelled examples and a reduced data set before the full task.</a:t>
            </a:r>
          </a:p>
          <a:p xmlns:a="http://schemas.openxmlformats.org/drawingml/2006/main">
            <a:r>
              <a:t>Teacher checks: Gaining a benefit while accepting a disadvantage. Access fits Social; getting permission also raises a Practical issue.</a:t>
            </a:r>
          </a:p>
          <a:p xmlns:a="http://schemas.openxmlformats.org/drawingml/2006/main">
            <a:r>
              <a:t>Sources: supplied Humanities Scheme of Work, LAUNCH Summer 1, week 3. Evidence and factual claim record: ../../../Sources_and_checks.html#w03</a:t>
            </a:r>
          </a:p>
          <a:p xmlns:a="http://schemas.openxmlformats.org/drawingml/2006/main">
            <a:r>
              <a:t>Exact unit scheme and access text: ../../../Sources_and_checks.html#sow</a:t>
            </a:r>
          </a:p>
          <a:p xmlns:a="http://schemas.openxmlformats.org/drawingml/2006/main">
            <a:r>
              <a:t>Authored scenarios and limits: ../../../Sources_and_checks.html#authored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746fc1e2aef49d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d2a9c740db7498c" /><Relationship Type="http://schemas.openxmlformats.org/officeDocument/2006/relationships/slideLayout" Target="/ppt/slideLayouts/slideLayout1.xml" Id="Re7ba1950983d4f5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7ba1950983d4f5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d3a158d5630047cb" /><Relationship Type="http://schemas.openxmlformats.org/officeDocument/2006/relationships/notesSlide" Target="/ppt/notesSlides/notesSlide1.xml" Id="R235e0d6629f24e98"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b99678a16bf34080" /><Relationship Type="http://schemas.openxmlformats.org/officeDocument/2006/relationships/notesSlide" Target="/ppt/notesSlides/notesSlide2.xml" Id="Reaf6f0b89bcd4144"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0dc947ace61e431f" /><Relationship Type="http://schemas.openxmlformats.org/officeDocument/2006/relationships/notesSlide" Target="/ppt/notesSlides/notesSlide3.xml" Id="Red2ff8b5ac664aaf"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57086a90ee8249b9" /><Relationship Type="http://schemas.openxmlformats.org/officeDocument/2006/relationships/notesSlide" Target="/ppt/notesSlides/notesSlide4.xml" Id="R0e589f3747a44f74"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c6d358614dbe417d" /><Relationship Type="http://schemas.openxmlformats.org/officeDocument/2006/relationships/notesSlide" Target="/ppt/notesSlides/notesSlide5.xml" Id="R3d904a661e584759"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fc0333d2de2640f5" /><Relationship Type="http://schemas.openxmlformats.org/officeDocument/2006/relationships/notesSlide" Target="/ppt/notesSlides/notesSlide6.xml" Id="Rcd656f74c4c34dd5"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80474e1281ea46b1" /><Relationship Type="http://schemas.openxmlformats.org/officeDocument/2006/relationships/notesSlide" Target="/ppt/notesSlides/notesSlide7.xml" Id="R360809bd6a6143a7"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b253dd1311dc4117" /><Relationship Type="http://schemas.openxmlformats.org/officeDocument/2006/relationships/notesSlide" Target="/ppt/notesSlides/notesSlide8.xml" Id="R033e858060714214"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a27eae20783c463d" /><Relationship Type="http://schemas.openxmlformats.org/officeDocument/2006/relationships/notesSlide" Target="/ppt/notesSlides/notesSlide9.xml" Id="Rde57f1855784456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3bf1b97d7ca14796" /><Relationship Type="http://schemas.openxmlformats.org/officeDocument/2006/relationships/notesSlide" Target="/ppt/notesSlides/notesSlide10.xml" Id="R34462fe4e63b4a6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f6a8b2a56a5c423d" /><Relationship Type="http://schemas.openxmlformats.org/officeDocument/2006/relationships/notesSlide" Target="/ppt/notesSlides/notesSlide11.xml" Id="R34db899c2c26405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8bef40ad07324c32" /><Relationship Type="http://schemas.openxmlformats.org/officeDocument/2006/relationships/notesSlide" Target="/ppt/notesSlides/notesSlide12.xml" Id="R5028aa01dcfe4fc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3ab02102e8374a3f" /><Relationship Type="http://schemas.openxmlformats.org/officeDocument/2006/relationships/notesSlide" Target="/ppt/notesSlides/notesSlide13.xml" Id="Rdc463f865ba24b6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96d586ceda1a4e40" /><Relationship Type="http://schemas.openxmlformats.org/officeDocument/2006/relationships/notesSlide" Target="/ppt/notesSlides/notesSlide14.xml" Id="R4697c23197154d8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07764457735b41b7" /><Relationship Type="http://schemas.openxmlformats.org/officeDocument/2006/relationships/notesSlide" Target="/ppt/notesSlides/notesSlide15.xml" Id="R9dce42e5482d4b1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47afccea36b14a73" /><Relationship Type="http://schemas.openxmlformats.org/officeDocument/2006/relationships/notesSlide" Target="/ppt/notesSlides/notesSlide16.xml" Id="Rabcc7f07996d480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eaca4f01e0104f29" /><Relationship Type="http://schemas.openxmlformats.org/officeDocument/2006/relationships/notesSlide" Target="/ppt/notesSlides/notesSlide17.xml" Id="R680155544fab4e1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1a289a9cd057438c" /><Relationship Type="http://schemas.openxmlformats.org/officeDocument/2006/relationships/notesSlide" Target="/ppt/notesSlides/notesSlide18.xml" Id="Rf94e22112a6341e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71f695e14f5c4a2d" /><Relationship Type="http://schemas.openxmlformats.org/officeDocument/2006/relationships/notesSlide" Target="/ppt/notesSlides/notesSlide19.xml" Id="R4cdaeb6fc6634d1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ca9c9d9f35d14014" /><Relationship Type="http://schemas.openxmlformats.org/officeDocument/2006/relationships/notesSlide" Target="/ppt/notesSlides/notesSlide20.xml" Id="R271275a974ca48f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959164a2f97443a2" /><Relationship Type="http://schemas.openxmlformats.org/officeDocument/2006/relationships/image" Target="/ppt/media/image.png" Id="Ra3f03dc3253b4768" /><Relationship Type="http://schemas.openxmlformats.org/officeDocument/2006/relationships/notesSlide" Target="/ppt/notesSlides/notesSlide21.xml" Id="R1caad52bead74607" /></Relationships>
</file>

<file path=ppt/slides/slide1.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E83330E6-AA66-4FA4-946F-94CA74AA6F97}"/>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Choosing a school sustainability option</a:t>
            </a:r>
          </a:p>
        </p:txBody>
      </p:sp>
      <p:sp>
        <p:nvSpPr>
          <p:cNvPr id="2" name="">
            <a:extLst xmlns:a="http://schemas.openxmlformats.org/drawingml/2006/main">
              <a:ext uri="{FF2B5EF4-FFF2-40B4-BE49-F238E27FC236}">
                <a16:creationId xmlns:a16="http://schemas.microsoft.com/office/drawing/2014/main" id="{889E1E5D-34CD-405C-A473-36C347DCF8EA}"/>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W3                                      1</a:t>
            </a:r>
          </a:p>
        </p:txBody>
      </p:sp>
      <p:sp>
        <p:nvSpPr>
          <p:cNvPr id="3" name="">
            <a:extLst xmlns:a="http://schemas.openxmlformats.org/drawingml/2006/main">
              <a:ext uri="{FF2B5EF4-FFF2-40B4-BE49-F238E27FC236}">
                <a16:creationId xmlns:a16="http://schemas.microsoft.com/office/drawing/2014/main" id="{7D9B8D9B-3FAF-4348-A84A-422E846FFCAA}"/>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Make a reasoned geographical decision.</a:t>
            </a:r>
          </a:p>
        </p:txBody>
      </p:sp>
      <p:sp>
        <p:nvSpPr>
          <p:cNvPr id="4" name="">
            <a:extLst xmlns:a="http://schemas.openxmlformats.org/drawingml/2006/main">
              <a:ext uri="{FF2B5EF4-FFF2-40B4-BE49-F238E27FC236}">
                <a16:creationId xmlns:a16="http://schemas.microsoft.com/office/drawing/2014/main" id="{632C7930-A2D9-4A65-B7FD-60C433C01CB7}"/>
              </a:ext>
            </a:extLst>
          </p:cNvPr>
          <p:cNvSpPr>
            <a:spLocks xmlns:a="http://schemas.openxmlformats.org/drawingml/2006/main" noGrp="1"/>
          </p:cNvSpPr>
          <p:nvPr/>
        </p:nvSpPr>
        <p:spPr>
          <a:xfrm xmlns:a="http://schemas.openxmlformats.org/drawingml/2006/main">
            <a:off x="552450" y="21336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LAUNCH / Humanities / Summer 1 / Week 3</a:t>
            </a:r>
          </a:p>
        </p:txBody>
      </p:sp>
      <p:sp>
        <p:nvSpPr>
          <p:cNvPr id="5" name="">
            <a:extLst xmlns:a="http://schemas.openxmlformats.org/drawingml/2006/main">
              <a:ext uri="{FF2B5EF4-FFF2-40B4-BE49-F238E27FC236}">
                <a16:creationId xmlns:a16="http://schemas.microsoft.com/office/drawing/2014/main" id="{49637EA4-F472-41B5-9BBE-CB33904E34F3}"/>
              </a:ext>
            </a:extLst>
          </p:cNvPr>
          <p:cNvSpPr>
            <a:spLocks xmlns:a="http://schemas.openxmlformats.org/drawingml/2006/main" noGrp="1"/>
          </p:cNvSpPr>
          <p:nvPr/>
        </p:nvSpPr>
        <p:spPr>
          <a:xfrm xmlns:a="http://schemas.openxmlformats.org/drawingml/2006/main">
            <a:off x="552450" y="28384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Speak, point, draw, type or write.</a:t>
            </a:r>
          </a:p>
        </p:txBody>
      </p:sp>
    </p:spTree>
    <p:extLst>
      <p:ext uri="{BB962C8B-B14F-4D97-AF65-F5344CB8AC3E}">
        <p14:creationId xmlns:p14="http://schemas.microsoft.com/office/powerpoint/2010/main" val="1431573389"/>
      </p:ext>
    </p:extLst>
  </p:cSld>
</p:sld>
</file>

<file path=ppt/slides/slide2.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A6A53BD9-4268-451E-8DEF-CD1137919E65}"/>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Arrival questions 1 and 2</a:t>
            </a:r>
          </a:p>
        </p:txBody>
      </p:sp>
      <p:sp>
        <p:nvSpPr>
          <p:cNvPr id="2" name="">
            <a:extLst xmlns:a="http://schemas.openxmlformats.org/drawingml/2006/main">
              <a:ext uri="{FF2B5EF4-FFF2-40B4-BE49-F238E27FC236}">
                <a16:creationId xmlns:a16="http://schemas.microsoft.com/office/drawing/2014/main" id="{70EC2011-3159-4939-B837-57488B9A26D5}"/>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W3                                      2</a:t>
            </a:r>
          </a:p>
        </p:txBody>
      </p:sp>
      <p:sp>
        <p:nvSpPr>
          <p:cNvPr id="3" name="">
            <a:extLst xmlns:a="http://schemas.openxmlformats.org/drawingml/2006/main">
              <a:ext uri="{FF2B5EF4-FFF2-40B4-BE49-F238E27FC236}">
                <a16:creationId xmlns:a16="http://schemas.microsoft.com/office/drawing/2014/main" id="{811E1E4F-4F48-4C8B-AB62-AFE8BE687CE9}"/>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1. What is a trade-off?</a:t>
            </a:r>
          </a:p>
        </p:txBody>
      </p:sp>
      <p:sp>
        <p:nvSpPr>
          <p:cNvPr id="4" name="">
            <a:extLst xmlns:a="http://schemas.openxmlformats.org/drawingml/2006/main">
              <a:ext uri="{FF2B5EF4-FFF2-40B4-BE49-F238E27FC236}">
                <a16:creationId xmlns:a16="http://schemas.microsoft.com/office/drawing/2014/main" id="{1282CA8E-3307-4C5B-BAA9-B6A665DCF5FC}"/>
              </a:ext>
            </a:extLst>
          </p:cNvPr>
          <p:cNvSpPr>
            <a:spLocks xmlns:a="http://schemas.openxmlformats.org/drawingml/2006/main" noGrp="1"/>
          </p:cNvSpPr>
          <p:nvPr/>
        </p:nvSpPr>
        <p:spPr>
          <a:xfrm xmlns:a="http://schemas.openxmlformats.org/drawingml/2006/main">
            <a:off x="552450" y="21336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2. Which criterion fits access?</a:t>
            </a:r>
          </a:p>
        </p:txBody>
      </p:sp>
    </p:spTree>
    <p:extLst>
      <p:ext uri="{BB962C8B-B14F-4D97-AF65-F5344CB8AC3E}">
        <p14:creationId xmlns:p14="http://schemas.microsoft.com/office/powerpoint/2010/main" val="450806548"/>
      </p:ext>
    </p:extLst>
  </p:cSld>
</p:sld>
</file>

<file path=ppt/slides/slide3.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30C679E8-87C0-4079-BBFE-C4817A32A064}"/>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Arrival questions 3 and 4</a:t>
            </a:r>
          </a:p>
        </p:txBody>
      </p:sp>
      <p:sp>
        <p:nvSpPr>
          <p:cNvPr id="2" name="">
            <a:extLst xmlns:a="http://schemas.openxmlformats.org/drawingml/2006/main">
              <a:ext uri="{FF2B5EF4-FFF2-40B4-BE49-F238E27FC236}">
                <a16:creationId xmlns:a16="http://schemas.microsoft.com/office/drawing/2014/main" id="{A3A773E1-BF93-46B2-92BD-0BA5D50DFCC8}"/>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W3                                      3</a:t>
            </a:r>
          </a:p>
        </p:txBody>
      </p:sp>
      <p:sp>
        <p:nvSpPr>
          <p:cNvPr id="3" name="">
            <a:extLst xmlns:a="http://schemas.openxmlformats.org/drawingml/2006/main">
              <a:ext uri="{FF2B5EF4-FFF2-40B4-BE49-F238E27FC236}">
                <a16:creationId xmlns:a16="http://schemas.microsoft.com/office/drawing/2014/main" id="{9F0A045F-AA6F-4CFE-8496-0D6DEF5F4891}"/>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3. Why are these options not evidence of real school results?</a:t>
            </a:r>
          </a:p>
        </p:txBody>
      </p:sp>
      <p:sp>
        <p:nvSpPr>
          <p:cNvPr id="4" name="">
            <a:extLst xmlns:a="http://schemas.openxmlformats.org/drawingml/2006/main">
              <a:ext uri="{FF2B5EF4-FFF2-40B4-BE49-F238E27FC236}">
                <a16:creationId xmlns:a16="http://schemas.microsoft.com/office/drawing/2014/main" id="{F8C5BC02-2378-4114-8D7D-EFF6BC31BA37}"/>
              </a:ext>
            </a:extLst>
          </p:cNvPr>
          <p:cNvSpPr>
            <a:spLocks xmlns:a="http://schemas.openxmlformats.org/drawingml/2006/main" noGrp="1"/>
          </p:cNvSpPr>
          <p:nvPr/>
        </p:nvSpPr>
        <p:spPr>
          <a:xfrm xmlns:a="http://schemas.openxmlformats.org/drawingml/2006/main">
            <a:off x="552450" y="21336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4. What should accompany a preferred option?</a:t>
            </a:r>
          </a:p>
        </p:txBody>
      </p:sp>
    </p:spTree>
    <p:extLst>
      <p:ext uri="{BB962C8B-B14F-4D97-AF65-F5344CB8AC3E}">
        <p14:creationId xmlns:p14="http://schemas.microsoft.com/office/powerpoint/2010/main" val="1666156888"/>
      </p:ext>
    </p:extLst>
  </p:cSld>
</p:sld>
</file>

<file path=ppt/slides/slide4.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1F69E7CD-AF80-4063-93B9-73529A208BF1}"/>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Words for this lesson</a:t>
            </a:r>
          </a:p>
        </p:txBody>
      </p:sp>
      <p:sp>
        <p:nvSpPr>
          <p:cNvPr id="2" name="">
            <a:extLst xmlns:a="http://schemas.openxmlformats.org/drawingml/2006/main">
              <a:ext uri="{FF2B5EF4-FFF2-40B4-BE49-F238E27FC236}">
                <a16:creationId xmlns:a16="http://schemas.microsoft.com/office/drawing/2014/main" id="{3B4848EF-8D49-4436-9FEB-969A03014588}"/>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W3                                      4</a:t>
            </a:r>
          </a:p>
        </p:txBody>
      </p:sp>
      <p:sp>
        <p:nvSpPr>
          <p:cNvPr id="3" name="">
            <a:extLst xmlns:a="http://schemas.openxmlformats.org/drawingml/2006/main">
              <a:ext uri="{FF2B5EF4-FFF2-40B4-BE49-F238E27FC236}">
                <a16:creationId xmlns:a16="http://schemas.microsoft.com/office/drawing/2014/main" id="{55416F83-32FE-4A39-8ED9-0290A0F0FDD8}"/>
              </a:ext>
            </a:extLst>
          </p:cNvPr>
          <p:cNvSpPr>
            <a:spLocks xmlns:a="http://schemas.openxmlformats.org/drawingml/2006/main" noGrp="1"/>
          </p:cNvSpPr>
          <p:nvPr/>
        </p:nvSpPr>
        <p:spPr>
          <a:xfrm xmlns:a="http://schemas.openxmlformats.org/drawingml/2006/main">
            <a:off x="552450" y="1476375"/>
            <a:ext cx="52387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environmental</a:t>
            </a:r>
          </a:p>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Concerning resources and the natural environment</a:t>
            </a:r>
          </a:p>
        </p:txBody>
      </p:sp>
      <p:sp>
        <p:nvSpPr>
          <p:cNvPr id="4" name="">
            <a:extLst xmlns:a="http://schemas.openxmlformats.org/drawingml/2006/main">
              <a:ext uri="{FF2B5EF4-FFF2-40B4-BE49-F238E27FC236}">
                <a16:creationId xmlns:a16="http://schemas.microsoft.com/office/drawing/2014/main" id="{47ADC233-5F7F-46BD-8F51-47F428A2B1E9}"/>
              </a:ext>
            </a:extLst>
          </p:cNvPr>
          <p:cNvSpPr>
            <a:spLocks xmlns:a="http://schemas.openxmlformats.org/drawingml/2006/main" noGrp="1"/>
          </p:cNvSpPr>
          <p:nvPr/>
        </p:nvSpPr>
        <p:spPr>
          <a:xfrm xmlns:a="http://schemas.openxmlformats.org/drawingml/2006/main">
            <a:off x="6305550" y="1476375"/>
            <a:ext cx="52387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social</a:t>
            </a:r>
          </a:p>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Concerning people and access</a:t>
            </a:r>
          </a:p>
        </p:txBody>
      </p:sp>
      <p:sp>
        <p:nvSpPr>
          <p:cNvPr id="5" name="">
            <a:extLst xmlns:a="http://schemas.openxmlformats.org/drawingml/2006/main">
              <a:ext uri="{FF2B5EF4-FFF2-40B4-BE49-F238E27FC236}">
                <a16:creationId xmlns:a16="http://schemas.microsoft.com/office/drawing/2014/main" id="{F0FDBAE1-330D-4421-9D39-874881B5D7FE}"/>
              </a:ext>
            </a:extLst>
          </p:cNvPr>
          <p:cNvSpPr>
            <a:spLocks xmlns:a="http://schemas.openxmlformats.org/drawingml/2006/main" noGrp="1"/>
          </p:cNvSpPr>
          <p:nvPr/>
        </p:nvSpPr>
        <p:spPr>
          <a:xfrm xmlns:a="http://schemas.openxmlformats.org/drawingml/2006/main">
            <a:off x="552450" y="3714750"/>
            <a:ext cx="52387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practical</a:t>
            </a:r>
          </a:p>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Concerning how an action can be carried out</a:t>
            </a:r>
          </a:p>
        </p:txBody>
      </p:sp>
      <p:sp>
        <p:nvSpPr>
          <p:cNvPr id="6" name="">
            <a:extLst xmlns:a="http://schemas.openxmlformats.org/drawingml/2006/main">
              <a:ext uri="{FF2B5EF4-FFF2-40B4-BE49-F238E27FC236}">
                <a16:creationId xmlns:a16="http://schemas.microsoft.com/office/drawing/2014/main" id="{E9789C5B-E95B-42BD-A256-7A378579C2B8}"/>
              </a:ext>
            </a:extLst>
          </p:cNvPr>
          <p:cNvSpPr>
            <a:spLocks xmlns:a="http://schemas.openxmlformats.org/drawingml/2006/main" noGrp="1"/>
          </p:cNvSpPr>
          <p:nvPr/>
        </p:nvSpPr>
        <p:spPr>
          <a:xfrm xmlns:a="http://schemas.openxmlformats.org/drawingml/2006/main">
            <a:off x="6305550" y="3714750"/>
            <a:ext cx="523875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trade-off</a:t>
            </a:r>
          </a:p>
          <a:p xmlns:a="http://schemas.openxmlformats.org/drawingml/2006/main">
            <a:pPr>
              <a:buNone/>
              <a:defRPr sz="2175" b="0">
                <a:solidFill>
                  <a:srgbClr val="172D3B"/>
                </a:solidFill>
                <a:latin typeface="Arial"/>
                <a:ea typeface="Arial"/>
                <a:cs typeface="Arial"/>
              </a:defRPr>
            </a:pPr>
            <a:r>
              <a:rPr sz="2175" b="0">
                <a:solidFill>
                  <a:srgbClr val="172D3B"/>
                </a:solidFill>
                <a:latin typeface="Arial"/>
                <a:ea typeface="Arial"/>
                <a:cs typeface="Arial"/>
              </a:rPr>
              <a:t>A benefit gained alongside a disadvantage</a:t>
            </a:r>
          </a:p>
        </p:txBody>
      </p:sp>
    </p:spTree>
    <p:extLst>
      <p:ext uri="{BB962C8B-B14F-4D97-AF65-F5344CB8AC3E}">
        <p14:creationId xmlns:p14="http://schemas.microsoft.com/office/powerpoint/2010/main" val="2134008120"/>
      </p:ext>
    </p:extLst>
  </p:cSld>
</p:sld>
</file>

<file path=ppt/slides/slide5.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0DC7E67B-4222-42D5-AE94-3920EC37663C}"/>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Starter</a:t>
            </a:r>
          </a:p>
        </p:txBody>
      </p:sp>
      <p:sp>
        <p:nvSpPr>
          <p:cNvPr id="2" name="">
            <a:extLst xmlns:a="http://schemas.openxmlformats.org/drawingml/2006/main">
              <a:ext uri="{FF2B5EF4-FFF2-40B4-BE49-F238E27FC236}">
                <a16:creationId xmlns:a16="http://schemas.microsoft.com/office/drawing/2014/main" id="{94E105C8-FD7A-45A5-A28C-4FC46B8B068A}"/>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W3                                      5</a:t>
            </a:r>
          </a:p>
        </p:txBody>
      </p:sp>
      <p:sp>
        <p:nvSpPr>
          <p:cNvPr id="3" name="">
            <a:extLst xmlns:a="http://schemas.openxmlformats.org/drawingml/2006/main">
              <a:ext uri="{FF2B5EF4-FFF2-40B4-BE49-F238E27FC236}">
                <a16:creationId xmlns:a16="http://schemas.microsoft.com/office/drawing/2014/main" id="{5B1A8ECC-8027-4AE0-8E2C-E21A01261DDD}"/>
              </a:ext>
            </a:extLst>
          </p:cNvPr>
          <p:cNvSpPr>
            <a:spLocks xmlns:a="http://schemas.openxmlformats.org/drawingml/2006/main" noGrp="1"/>
          </p:cNvSpPr>
          <p:nvPr/>
        </p:nvSpPr>
        <p:spPr>
          <a:xfrm xmlns:a="http://schemas.openxmlformats.org/drawingml/2006/main">
            <a:off x="640080" y="1524000"/>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Use the vocabulary activity and explain a word in context.</a:t>
            </a:r>
          </a:p>
        </p:txBody>
      </p:sp>
      <p:sp>
        <p:nvSpPr>
          <p:cNvPr id="4" name="">
            <a:extLst xmlns:a="http://schemas.openxmlformats.org/drawingml/2006/main">
              <a:ext uri="{FF2B5EF4-FFF2-40B4-BE49-F238E27FC236}">
                <a16:creationId xmlns:a16="http://schemas.microsoft.com/office/drawing/2014/main" id="{44A886A1-4B83-4D00-9BD9-4466AA03096A}"/>
              </a:ext>
            </a:extLst>
          </p:cNvPr>
          <p:cNvSpPr>
            <a:spLocks xmlns:a="http://schemas.openxmlformats.org/drawingml/2006/main" noGrp="1"/>
          </p:cNvSpPr>
          <p:nvPr/>
        </p:nvSpPr>
        <p:spPr>
          <a:xfrm xmlns:a="http://schemas.openxmlformats.org/drawingml/2006/main">
            <a:off x="640080" y="3190875"/>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Make a first choice. Explain what helped you decide.</a:t>
            </a:r>
          </a:p>
        </p:txBody>
      </p:sp>
      <p:sp>
        <p:nvSpPr>
          <p:cNvPr id="5" name="">
            <a:extLst xmlns:a="http://schemas.openxmlformats.org/drawingml/2006/main">
              <a:ext uri="{FF2B5EF4-FFF2-40B4-BE49-F238E27FC236}">
                <a16:creationId xmlns:a16="http://schemas.microsoft.com/office/drawing/2014/main" id="{8FC51F36-5887-4B4E-9516-FF226BF49705}"/>
              </a:ext>
            </a:extLst>
          </p:cNvPr>
          <p:cNvSpPr>
            <a:spLocks xmlns:a="http://schemas.openxmlformats.org/drawingml/2006/main" noGrp="1"/>
          </p:cNvSpPr>
          <p:nvPr/>
        </p:nvSpPr>
        <p:spPr>
          <a:xfrm xmlns:a="http://schemas.openxmlformats.org/drawingml/2006/main">
            <a:off x="640080" y="471487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Start here: read the two authored options. Environmental concerns resources; Social concerns people and access; Practical concerns carrying out a plan.</a:t>
            </a:r>
          </a:p>
        </p:txBody>
      </p:sp>
    </p:spTree>
    <p:extLst>
      <p:ext uri="{BB962C8B-B14F-4D97-AF65-F5344CB8AC3E}">
        <p14:creationId xmlns:p14="http://schemas.microsoft.com/office/powerpoint/2010/main" val="459152936"/>
      </p:ext>
    </p:extLst>
  </p:cSld>
</p:sld>
</file>

<file path=ppt/slides/slide6.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58DDF93E-089E-4F22-ADF2-92A19D6403D4}"/>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Model question</a:t>
            </a:r>
          </a:p>
        </p:txBody>
      </p:sp>
      <p:sp>
        <p:nvSpPr>
          <p:cNvPr id="2" name="">
            <a:extLst xmlns:a="http://schemas.openxmlformats.org/drawingml/2006/main">
              <a:ext uri="{FF2B5EF4-FFF2-40B4-BE49-F238E27FC236}">
                <a16:creationId xmlns:a16="http://schemas.microsoft.com/office/drawing/2014/main" id="{CE37E093-1546-44B1-95C1-E8C2084D99D5}"/>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W3                                      6</a:t>
            </a:r>
          </a:p>
        </p:txBody>
      </p:sp>
      <p:sp>
        <p:nvSpPr>
          <p:cNvPr id="3" name="">
            <a:extLst xmlns:a="http://schemas.openxmlformats.org/drawingml/2006/main">
              <a:ext uri="{FF2B5EF4-FFF2-40B4-BE49-F238E27FC236}">
                <a16:creationId xmlns:a16="http://schemas.microsoft.com/office/drawing/2014/main" id="{1EA8CB77-EFA9-4DD8-AB89-7FF848670C58}"/>
              </a:ext>
            </a:extLst>
          </p:cNvPr>
          <p:cNvSpPr>
            <a:spLocks xmlns:a="http://schemas.openxmlformats.org/drawingml/2006/main" noGrp="1"/>
          </p:cNvSpPr>
          <p:nvPr/>
        </p:nvSpPr>
        <p:spPr>
          <a:xfrm xmlns:a="http://schemas.openxmlformats.org/drawingml/2006/main">
            <a:off x="552450" y="1428750"/>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Question: Which criterion fits checking access to the proposed cool space?</a:t>
            </a:r>
          </a:p>
        </p:txBody>
      </p:sp>
    </p:spTree>
    <p:extLst>
      <p:ext uri="{BB962C8B-B14F-4D97-AF65-F5344CB8AC3E}">
        <p14:creationId xmlns:p14="http://schemas.microsoft.com/office/powerpoint/2010/main" val="264726999"/>
      </p:ext>
    </p:extLst>
  </p:cSld>
</p:sld>
</file>

<file path=ppt/slides/slide7.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36F46958-154E-40AB-8D82-F7CECB820F31}"/>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Model evidence</a:t>
            </a:r>
          </a:p>
        </p:txBody>
      </p:sp>
      <p:sp>
        <p:nvSpPr>
          <p:cNvPr id="2" name="">
            <a:extLst xmlns:a="http://schemas.openxmlformats.org/drawingml/2006/main">
              <a:ext uri="{FF2B5EF4-FFF2-40B4-BE49-F238E27FC236}">
                <a16:creationId xmlns:a16="http://schemas.microsoft.com/office/drawing/2014/main" id="{96D8ED54-C936-47D4-8AEF-E16D5578CEE8}"/>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W3                                      7</a:t>
            </a:r>
          </a:p>
        </p:txBody>
      </p:sp>
      <p:sp>
        <p:nvSpPr>
          <p:cNvPr id="3" name="">
            <a:extLst xmlns:a="http://schemas.openxmlformats.org/drawingml/2006/main">
              <a:ext uri="{FF2B5EF4-FFF2-40B4-BE49-F238E27FC236}">
                <a16:creationId xmlns:a16="http://schemas.microsoft.com/office/drawing/2014/main" id="{89D92F5E-F086-4BFE-96EB-E328C9CB687F}"/>
              </a:ext>
            </a:extLst>
          </p:cNvPr>
          <p:cNvSpPr>
            <a:spLocks xmlns:a="http://schemas.openxmlformats.org/drawingml/2006/main" noGrp="1"/>
          </p:cNvSpPr>
          <p:nvPr/>
        </p:nvSpPr>
        <p:spPr>
          <a:xfrm xmlns:a="http://schemas.openxmlformats.org/drawingml/2006/main">
            <a:off x="552450" y="1428750"/>
            <a:ext cx="11087100" cy="1695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Evidence: Option B requires an accessible space and adult assessment.</a:t>
            </a:r>
          </a:p>
        </p:txBody>
      </p:sp>
    </p:spTree>
    <p:extLst>
      <p:ext uri="{BB962C8B-B14F-4D97-AF65-F5344CB8AC3E}">
        <p14:creationId xmlns:p14="http://schemas.microsoft.com/office/powerpoint/2010/main" val="671446904"/>
      </p:ext>
    </p:extLst>
  </p:cSld>
</p:sld>
</file>

<file path=ppt/slides/slide8.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3B504A38-96F2-4006-BABD-CE50FE878EA9}"/>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Model explanation</a:t>
            </a:r>
          </a:p>
        </p:txBody>
      </p:sp>
      <p:sp>
        <p:nvSpPr>
          <p:cNvPr id="2" name="">
            <a:extLst xmlns:a="http://schemas.openxmlformats.org/drawingml/2006/main">
              <a:ext uri="{FF2B5EF4-FFF2-40B4-BE49-F238E27FC236}">
                <a16:creationId xmlns:a16="http://schemas.microsoft.com/office/drawing/2014/main" id="{8076AD13-AFEB-416B-AE06-675595356FED}"/>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W3                                      8</a:t>
            </a:r>
          </a:p>
        </p:txBody>
      </p:sp>
      <p:sp>
        <p:nvSpPr>
          <p:cNvPr id="3" name="">
            <a:extLst xmlns:a="http://schemas.openxmlformats.org/drawingml/2006/main">
              <a:ext uri="{FF2B5EF4-FFF2-40B4-BE49-F238E27FC236}">
                <a16:creationId xmlns:a16="http://schemas.microsoft.com/office/drawing/2014/main" id="{E7AF9936-6507-4D32-B4FD-C305CBA00156}"/>
              </a:ext>
            </a:extLst>
          </p:cNvPr>
          <p:cNvSpPr>
            <a:spLocks xmlns:a="http://schemas.openxmlformats.org/drawingml/2006/main" noGrp="1"/>
          </p:cNvSpPr>
          <p:nvPr/>
        </p:nvSpPr>
        <p:spPr>
          <a:xfrm xmlns:a="http://schemas.openxmlformats.org/drawingml/2006/main">
            <a:off x="552450" y="1428750"/>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Explain: Access fits Social; getting permission also raises a Practical issue.</a:t>
            </a:r>
          </a:p>
        </p:txBody>
      </p:sp>
    </p:spTree>
    <p:extLst>
      <p:ext uri="{BB962C8B-B14F-4D97-AF65-F5344CB8AC3E}">
        <p14:creationId xmlns:p14="http://schemas.microsoft.com/office/powerpoint/2010/main" val="1073872079"/>
      </p:ext>
    </p:extLst>
  </p:cSld>
</p:sld>
</file>

<file path=ppt/slides/slide9.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634FDF00-7560-4DF8-93B8-302F307EDE3E}"/>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Model check</a:t>
            </a:r>
          </a:p>
        </p:txBody>
      </p:sp>
      <p:sp>
        <p:nvSpPr>
          <p:cNvPr id="2" name="">
            <a:extLst xmlns:a="http://schemas.openxmlformats.org/drawingml/2006/main">
              <a:ext uri="{FF2B5EF4-FFF2-40B4-BE49-F238E27FC236}">
                <a16:creationId xmlns:a16="http://schemas.microsoft.com/office/drawing/2014/main" id="{5550060F-A043-4479-B1EF-2F35668A1EB8}"/>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W3                                      9</a:t>
            </a:r>
          </a:p>
        </p:txBody>
      </p:sp>
      <p:sp>
        <p:nvSpPr>
          <p:cNvPr id="3" name="">
            <a:extLst xmlns:a="http://schemas.openxmlformats.org/drawingml/2006/main">
              <a:ext uri="{FF2B5EF4-FFF2-40B4-BE49-F238E27FC236}">
                <a16:creationId xmlns:a16="http://schemas.microsoft.com/office/drawing/2014/main" id="{2BE0EC93-D629-4439-AE79-D2284FB76B8E}"/>
              </a:ext>
            </a:extLst>
          </p:cNvPr>
          <p:cNvSpPr>
            <a:spLocks xmlns:a="http://schemas.openxmlformats.org/drawingml/2006/main" noGrp="1"/>
          </p:cNvSpPr>
          <p:nvPr/>
        </p:nvSpPr>
        <p:spPr>
          <a:xfrm xmlns:a="http://schemas.openxmlformats.org/drawingml/2006/main">
            <a:off x="552450" y="1428750"/>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Check: My preferred option still needs a disadvantage and a stated priority.</a:t>
            </a:r>
          </a:p>
        </p:txBody>
      </p:sp>
    </p:spTree>
    <p:extLst>
      <p:ext uri="{BB962C8B-B14F-4D97-AF65-F5344CB8AC3E}">
        <p14:creationId xmlns:p14="http://schemas.microsoft.com/office/powerpoint/2010/main" val="1261384261"/>
      </p:ext>
    </p:extLst>
  </p:cSld>
</p:sld>
</file>

<file path=ppt/slides/slide10.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55D46BF7-EAB1-467C-8D49-D33192119BDA}"/>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We do</a:t>
            </a:r>
          </a:p>
        </p:txBody>
      </p:sp>
      <p:sp>
        <p:nvSpPr>
          <p:cNvPr id="2" name="">
            <a:extLst xmlns:a="http://schemas.openxmlformats.org/drawingml/2006/main">
              <a:ext uri="{FF2B5EF4-FFF2-40B4-BE49-F238E27FC236}">
                <a16:creationId xmlns:a16="http://schemas.microsoft.com/office/drawing/2014/main" id="{038A12E5-B2EA-4A69-A7B0-DC8717FC3D59}"/>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W3                                      10</a:t>
            </a:r>
          </a:p>
        </p:txBody>
      </p:sp>
      <p:sp>
        <p:nvSpPr>
          <p:cNvPr id="3" name="">
            <a:extLst xmlns:a="http://schemas.openxmlformats.org/drawingml/2006/main">
              <a:ext uri="{FF2B5EF4-FFF2-40B4-BE49-F238E27FC236}">
                <a16:creationId xmlns:a16="http://schemas.microsoft.com/office/drawing/2014/main" id="{47763F16-7DF0-427B-BB3C-161B2717E898}"/>
              </a:ext>
            </a:extLst>
          </p:cNvPr>
          <p:cNvSpPr>
            <a:spLocks xmlns:a="http://schemas.openxmlformats.org/drawingml/2006/main" noGrp="1"/>
          </p:cNvSpPr>
          <p:nvPr/>
        </p:nvSpPr>
        <p:spPr>
          <a:xfrm xmlns:a="http://schemas.openxmlformats.org/drawingml/2006/main">
            <a:off x="640080" y="1524000"/>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Sort the three statements into Environmental, Social or Practical. Read options A and B and discuss statements that could fit more than one criterion.</a:t>
            </a:r>
          </a:p>
        </p:txBody>
      </p:sp>
      <p:sp>
        <p:nvSpPr>
          <p:cNvPr id="4" name="">
            <a:extLst xmlns:a="http://schemas.openxmlformats.org/drawingml/2006/main">
              <a:ext uri="{FF2B5EF4-FFF2-40B4-BE49-F238E27FC236}">
                <a16:creationId xmlns:a16="http://schemas.microsoft.com/office/drawing/2014/main" id="{5C5D3DDB-556B-49C5-ACAE-9FC9AD03F3C6}"/>
              </a:ext>
            </a:extLst>
          </p:cNvPr>
          <p:cNvSpPr>
            <a:spLocks xmlns:a="http://schemas.openxmlformats.org/drawingml/2006/main" noGrp="1"/>
          </p:cNvSpPr>
          <p:nvPr/>
        </p:nvSpPr>
        <p:spPr>
          <a:xfrm xmlns:a="http://schemas.openxmlformats.org/drawingml/2006/main">
            <a:off x="640080" y="3190875"/>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Build a two-option grid across all three criteria. Model a choice with a disadvantage, then compare another justified priority.</a:t>
            </a:r>
          </a:p>
        </p:txBody>
      </p:sp>
      <p:sp>
        <p:nvSpPr>
          <p:cNvPr id="5" name="">
            <a:extLst xmlns:a="http://schemas.openxmlformats.org/drawingml/2006/main">
              <a:ext uri="{FF2B5EF4-FFF2-40B4-BE49-F238E27FC236}">
                <a16:creationId xmlns:a16="http://schemas.microsoft.com/office/drawing/2014/main" id="{D7645F09-0A83-48E6-BD4F-5E2F83EE4963}"/>
              </a:ext>
            </a:extLst>
          </p:cNvPr>
          <p:cNvSpPr>
            <a:spLocks xmlns:a="http://schemas.openxmlformats.org/drawingml/2006/main" noGrp="1"/>
          </p:cNvSpPr>
          <p:nvPr/>
        </p:nvSpPr>
        <p:spPr>
          <a:xfrm xmlns:a="http://schemas.openxmlformats.org/drawingml/2006/main">
            <a:off x="640080" y="471487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Suggest a choice. Check the evidence together. Swap roles when ready.</a:t>
            </a:r>
          </a:p>
        </p:txBody>
      </p:sp>
    </p:spTree>
    <p:extLst>
      <p:ext uri="{BB962C8B-B14F-4D97-AF65-F5344CB8AC3E}">
        <p14:creationId xmlns:p14="http://schemas.microsoft.com/office/powerpoint/2010/main" val="311308851"/>
      </p:ext>
    </p:extLst>
  </p:cSld>
</p:sld>
</file>

<file path=ppt/slides/slide11.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758BF4B1-99C9-4693-84FE-331231F1A772}"/>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Shared investigation record</a:t>
            </a:r>
          </a:p>
        </p:txBody>
      </p:sp>
      <p:sp>
        <p:nvSpPr>
          <p:cNvPr id="2" name="">
            <a:extLst xmlns:a="http://schemas.openxmlformats.org/drawingml/2006/main">
              <a:ext uri="{FF2B5EF4-FFF2-40B4-BE49-F238E27FC236}">
                <a16:creationId xmlns:a16="http://schemas.microsoft.com/office/drawing/2014/main" id="{81D82E04-33A4-48C2-B069-7E9E31D3B382}"/>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W3                                      11</a:t>
            </a:r>
          </a:p>
        </p:txBody>
      </p:sp>
      <p:sp>
        <p:nvSpPr>
          <p:cNvPr id="3" name="">
            <a:extLst xmlns:a="http://schemas.openxmlformats.org/drawingml/2006/main">
              <a:ext uri="{FF2B5EF4-FFF2-40B4-BE49-F238E27FC236}">
                <a16:creationId xmlns:a16="http://schemas.microsoft.com/office/drawing/2014/main" id="{35C3E782-9ADB-4614-94B4-CF0D9E079129}"/>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Option A uses spare sheets before new ones</a:t>
            </a:r>
          </a:p>
        </p:txBody>
      </p:sp>
      <p:sp>
        <p:nvSpPr>
          <p:cNvPr id="4" name="">
            <a:extLst xmlns:a="http://schemas.openxmlformats.org/drawingml/2006/main">
              <a:ext uri="{FF2B5EF4-FFF2-40B4-BE49-F238E27FC236}">
                <a16:creationId xmlns:a16="http://schemas.microsoft.com/office/drawing/2014/main" id="{7D4E2BC9-A798-47E8-AF42-1241EDA39CC0}"/>
              </a:ext>
            </a:extLst>
          </p:cNvPr>
          <p:cNvSpPr>
            <a:spLocks xmlns:a="http://schemas.openxmlformats.org/drawingml/2006/main" noGrp="1"/>
          </p:cNvSpPr>
          <p:nvPr/>
        </p:nvSpPr>
        <p:spPr>
          <a:xfrm xmlns:a="http://schemas.openxmlformats.org/drawingml/2006/main">
            <a:off x="552450" y="21336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Option B must be accessible to users</a:t>
            </a:r>
          </a:p>
        </p:txBody>
      </p:sp>
      <p:sp>
        <p:nvSpPr>
          <p:cNvPr id="5" name="">
            <a:extLst xmlns:a="http://schemas.openxmlformats.org/drawingml/2006/main">
              <a:ext uri="{FF2B5EF4-FFF2-40B4-BE49-F238E27FC236}">
                <a16:creationId xmlns:a16="http://schemas.microsoft.com/office/drawing/2014/main" id="{0E4F53DE-1E6A-4065-A21A-763D5BB9B5EB}"/>
              </a:ext>
            </a:extLst>
          </p:cNvPr>
          <p:cNvSpPr>
            <a:spLocks xmlns:a="http://schemas.openxmlformats.org/drawingml/2006/main" noGrp="1"/>
          </p:cNvSpPr>
          <p:nvPr/>
        </p:nvSpPr>
        <p:spPr>
          <a:xfrm xmlns:a="http://schemas.openxmlformats.org/drawingml/2006/main">
            <a:off x="552450" y="28384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Option B needs adult assessment and permission</a:t>
            </a:r>
          </a:p>
        </p:txBody>
      </p:sp>
    </p:spTree>
    <p:extLst>
      <p:ext uri="{BB962C8B-B14F-4D97-AF65-F5344CB8AC3E}">
        <p14:creationId xmlns:p14="http://schemas.microsoft.com/office/powerpoint/2010/main" val="1621497457"/>
      </p:ext>
    </p:extLst>
  </p:cSld>
</p:sld>
</file>

<file path=ppt/slides/slide12.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53F235EE-A6AB-4B4A-94ED-C7B0C45C4959}"/>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Independent task supported</a:t>
            </a:r>
          </a:p>
        </p:txBody>
      </p:sp>
      <p:sp>
        <p:nvSpPr>
          <p:cNvPr id="2" name="">
            <a:extLst xmlns:a="http://schemas.openxmlformats.org/drawingml/2006/main">
              <a:ext uri="{FF2B5EF4-FFF2-40B4-BE49-F238E27FC236}">
                <a16:creationId xmlns:a16="http://schemas.microsoft.com/office/drawing/2014/main" id="{82FF9610-3C2A-4FF7-8D43-259EE3BF3C53}"/>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W3                                      12</a:t>
            </a:r>
          </a:p>
        </p:txBody>
      </p:sp>
      <p:sp>
        <p:nvSpPr>
          <p:cNvPr id="3" name="">
            <a:extLst xmlns:a="http://schemas.openxmlformats.org/drawingml/2006/main">
              <a:ext uri="{FF2B5EF4-FFF2-40B4-BE49-F238E27FC236}">
                <a16:creationId xmlns:a16="http://schemas.microsoft.com/office/drawing/2014/main" id="{F4EC8FDA-B9F9-49B4-939A-654310596C68}"/>
              </a:ext>
            </a:extLst>
          </p:cNvPr>
          <p:cNvSpPr>
            <a:spLocks xmlns:a="http://schemas.openxmlformats.org/drawingml/2006/main" noGrp="1"/>
          </p:cNvSpPr>
          <p:nvPr/>
        </p:nvSpPr>
        <p:spPr>
          <a:xfrm xmlns:a="http://schemas.openxmlformats.org/drawingml/2006/main">
            <a:off x="640080" y="14763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Read the two option cards with a highlighted criterion.</a:t>
            </a:r>
          </a:p>
        </p:txBody>
      </p:sp>
      <p:sp>
        <p:nvSpPr>
          <p:cNvPr id="4" name="">
            <a:extLst xmlns:a="http://schemas.openxmlformats.org/drawingml/2006/main">
              <a:ext uri="{FF2B5EF4-FFF2-40B4-BE49-F238E27FC236}">
                <a16:creationId xmlns:a16="http://schemas.microsoft.com/office/drawing/2014/main" id="{420D7C4B-07F1-4356-97EC-1AE713F93A7C}"/>
              </a:ext>
            </a:extLst>
          </p:cNvPr>
          <p:cNvSpPr>
            <a:spLocks xmlns:a="http://schemas.openxmlformats.org/drawingml/2006/main" noGrp="1"/>
          </p:cNvSpPr>
          <p:nvPr/>
        </p:nvSpPr>
        <p:spPr>
          <a:xfrm xmlns:a="http://schemas.openxmlformats.org/drawingml/2006/main">
            <a:off x="640080" y="260032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Complete the two-option grid using one detail per option.</a:t>
            </a:r>
          </a:p>
        </p:txBody>
      </p:sp>
      <p:sp>
        <p:nvSpPr>
          <p:cNvPr id="5" name="">
            <a:extLst xmlns:a="http://schemas.openxmlformats.org/drawingml/2006/main">
              <a:ext uri="{FF2B5EF4-FFF2-40B4-BE49-F238E27FC236}">
                <a16:creationId xmlns:a16="http://schemas.microsoft.com/office/drawing/2014/main" id="{ACBC499D-EB9A-4446-B114-42D99A266D51}"/>
              </a:ext>
            </a:extLst>
          </p:cNvPr>
          <p:cNvSpPr>
            <a:spLocks xmlns:a="http://schemas.openxmlformats.org/drawingml/2006/main" noGrp="1"/>
          </p:cNvSpPr>
          <p:nvPr/>
        </p:nvSpPr>
        <p:spPr>
          <a:xfrm xmlns:a="http://schemas.openxmlformats.org/drawingml/2006/main">
            <a:off x="640080" y="37242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Independently choose an option and name one disadvantage.</a:t>
            </a:r>
          </a:p>
        </p:txBody>
      </p:sp>
    </p:spTree>
    <p:extLst>
      <p:ext uri="{BB962C8B-B14F-4D97-AF65-F5344CB8AC3E}">
        <p14:creationId xmlns:p14="http://schemas.microsoft.com/office/powerpoint/2010/main" val="1755393844"/>
      </p:ext>
    </p:extLst>
  </p:cSld>
</p:sld>
</file>

<file path=ppt/slides/slide13.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C0A3260F-6108-486B-945E-4D12041D9E58}"/>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Independent task standard</a:t>
            </a:r>
          </a:p>
        </p:txBody>
      </p:sp>
      <p:sp>
        <p:nvSpPr>
          <p:cNvPr id="2" name="">
            <a:extLst xmlns:a="http://schemas.openxmlformats.org/drawingml/2006/main">
              <a:ext uri="{FF2B5EF4-FFF2-40B4-BE49-F238E27FC236}">
                <a16:creationId xmlns:a16="http://schemas.microsoft.com/office/drawing/2014/main" id="{049F69B0-D729-4DAA-AEA2-F4CC1832C948}"/>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W3                                      13</a:t>
            </a:r>
          </a:p>
        </p:txBody>
      </p:sp>
      <p:sp>
        <p:nvSpPr>
          <p:cNvPr id="3" name="">
            <a:extLst xmlns:a="http://schemas.openxmlformats.org/drawingml/2006/main">
              <a:ext uri="{FF2B5EF4-FFF2-40B4-BE49-F238E27FC236}">
                <a16:creationId xmlns:a16="http://schemas.microsoft.com/office/drawing/2014/main" id="{88B15651-1451-4EF6-8DF4-094CA6E4389E}"/>
              </a:ext>
            </a:extLst>
          </p:cNvPr>
          <p:cNvSpPr>
            <a:spLocks xmlns:a="http://schemas.openxmlformats.org/drawingml/2006/main" noGrp="1"/>
          </p:cNvSpPr>
          <p:nvPr/>
        </p:nvSpPr>
        <p:spPr>
          <a:xfrm xmlns:a="http://schemas.openxmlformats.org/drawingml/2006/main">
            <a:off x="640080" y="14763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Compare both options using Environmental, Social and Practical criteria.</a:t>
            </a:r>
          </a:p>
        </p:txBody>
      </p:sp>
      <p:sp>
        <p:nvSpPr>
          <p:cNvPr id="4" name="">
            <a:extLst xmlns:a="http://schemas.openxmlformats.org/drawingml/2006/main">
              <a:ext uri="{FF2B5EF4-FFF2-40B4-BE49-F238E27FC236}">
                <a16:creationId xmlns:a16="http://schemas.microsoft.com/office/drawing/2014/main" id="{C07A2366-71B5-49D2-A3F8-0C7773482D43}"/>
              </a:ext>
            </a:extLst>
          </p:cNvPr>
          <p:cNvSpPr>
            <a:spLocks xmlns:a="http://schemas.openxmlformats.org/drawingml/2006/main" noGrp="1"/>
          </p:cNvSpPr>
          <p:nvPr/>
        </p:nvSpPr>
        <p:spPr>
          <a:xfrm xmlns:a="http://schemas.openxmlformats.org/drawingml/2006/main">
            <a:off x="640080" y="260032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Explain a trade-off with details from the authored cards.</a:t>
            </a:r>
          </a:p>
        </p:txBody>
      </p:sp>
      <p:sp>
        <p:nvSpPr>
          <p:cNvPr id="5" name="">
            <a:extLst xmlns:a="http://schemas.openxmlformats.org/drawingml/2006/main">
              <a:ext uri="{FF2B5EF4-FFF2-40B4-BE49-F238E27FC236}">
                <a16:creationId xmlns:a16="http://schemas.microsoft.com/office/drawing/2014/main" id="{E03F924C-EFD2-4DA4-AA4C-476867F0AFA7}"/>
              </a:ext>
            </a:extLst>
          </p:cNvPr>
          <p:cNvSpPr>
            <a:spLocks xmlns:a="http://schemas.openxmlformats.org/drawingml/2006/main" noGrp="1"/>
          </p:cNvSpPr>
          <p:nvPr/>
        </p:nvSpPr>
        <p:spPr>
          <a:xfrm xmlns:a="http://schemas.openxmlformats.org/drawingml/2006/main">
            <a:off x="640080" y="37242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Independently choose and justify an option, naming a disadvantage and a needed check.</a:t>
            </a:r>
          </a:p>
        </p:txBody>
      </p:sp>
    </p:spTree>
    <p:extLst>
      <p:ext uri="{BB962C8B-B14F-4D97-AF65-F5344CB8AC3E}">
        <p14:creationId xmlns:p14="http://schemas.microsoft.com/office/powerpoint/2010/main" val="1425409977"/>
      </p:ext>
    </p:extLst>
  </p:cSld>
</p:sld>
</file>

<file path=ppt/slides/slide14.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AAD194AC-26AC-4DF2-9F33-24199604CAAC}"/>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Independent task stretch</a:t>
            </a:r>
          </a:p>
        </p:txBody>
      </p:sp>
      <p:sp>
        <p:nvSpPr>
          <p:cNvPr id="2" name="">
            <a:extLst xmlns:a="http://schemas.openxmlformats.org/drawingml/2006/main">
              <a:ext uri="{FF2B5EF4-FFF2-40B4-BE49-F238E27FC236}">
                <a16:creationId xmlns:a16="http://schemas.microsoft.com/office/drawing/2014/main" id="{88A43434-83E1-4B67-AF30-3D3FD2740FC2}"/>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W3                                      14</a:t>
            </a:r>
          </a:p>
        </p:txBody>
      </p:sp>
      <p:sp>
        <p:nvSpPr>
          <p:cNvPr id="3" name="">
            <a:extLst xmlns:a="http://schemas.openxmlformats.org/drawingml/2006/main">
              <a:ext uri="{FF2B5EF4-FFF2-40B4-BE49-F238E27FC236}">
                <a16:creationId xmlns:a16="http://schemas.microsoft.com/office/drawing/2014/main" id="{CED0EB7D-ABD4-4343-852D-C79FBAFFC16A}"/>
              </a:ext>
            </a:extLst>
          </p:cNvPr>
          <p:cNvSpPr>
            <a:spLocks xmlns:a="http://schemas.openxmlformats.org/drawingml/2006/main" noGrp="1"/>
          </p:cNvSpPr>
          <p:nvPr/>
        </p:nvSpPr>
        <p:spPr>
          <a:xfrm xmlns:a="http://schemas.openxmlformats.org/drawingml/2006/main">
            <a:off x="640080" y="14763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Compare the two options across all three criteria and identify an assumption.</a:t>
            </a:r>
          </a:p>
        </p:txBody>
      </p:sp>
      <p:sp>
        <p:nvSpPr>
          <p:cNvPr id="4" name="">
            <a:extLst xmlns:a="http://schemas.openxmlformats.org/drawingml/2006/main">
              <a:ext uri="{FF2B5EF4-FFF2-40B4-BE49-F238E27FC236}">
                <a16:creationId xmlns:a16="http://schemas.microsoft.com/office/drawing/2014/main" id="{8CD9C921-A396-458B-9681-C7E1CC66AB19}"/>
              </a:ext>
            </a:extLst>
          </p:cNvPr>
          <p:cNvSpPr>
            <a:spLocks xmlns:a="http://schemas.openxmlformats.org/drawingml/2006/main" noGrp="1"/>
          </p:cNvSpPr>
          <p:nvPr/>
        </p:nvSpPr>
        <p:spPr>
          <a:xfrm xmlns:a="http://schemas.openxmlformats.org/drawingml/2006/main">
            <a:off x="640080" y="260032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Explain how giving access a different priority could change a decision.</a:t>
            </a:r>
          </a:p>
        </p:txBody>
      </p:sp>
      <p:sp>
        <p:nvSpPr>
          <p:cNvPr id="5" name="">
            <a:extLst xmlns:a="http://schemas.openxmlformats.org/drawingml/2006/main">
              <a:ext uri="{FF2B5EF4-FFF2-40B4-BE49-F238E27FC236}">
                <a16:creationId xmlns:a16="http://schemas.microsoft.com/office/drawing/2014/main" id="{544A04C0-4CBC-47D2-8302-01AF62B78E8F}"/>
              </a:ext>
            </a:extLst>
          </p:cNvPr>
          <p:cNvSpPr>
            <a:spLocks xmlns:a="http://schemas.openxmlformats.org/drawingml/2006/main" noGrp="1"/>
          </p:cNvSpPr>
          <p:nvPr/>
        </p:nvSpPr>
        <p:spPr>
          <a:xfrm xmlns:a="http://schemas.openxmlformats.org/drawingml/2006/main">
            <a:off x="640080" y="372427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Evaluate the strength of the scenario evidence and propose a local check.</a:t>
            </a:r>
          </a:p>
        </p:txBody>
      </p:sp>
      <p:sp>
        <p:nvSpPr>
          <p:cNvPr id="6" name="">
            <a:extLst xmlns:a="http://schemas.openxmlformats.org/drawingml/2006/main">
              <a:ext uri="{FF2B5EF4-FFF2-40B4-BE49-F238E27FC236}">
                <a16:creationId xmlns:a16="http://schemas.microsoft.com/office/drawing/2014/main" id="{435B034C-47B9-47F2-B630-6785C31B1A80}"/>
              </a:ext>
            </a:extLst>
          </p:cNvPr>
          <p:cNvSpPr>
            <a:spLocks xmlns:a="http://schemas.openxmlformats.org/drawingml/2006/main" noGrp="1"/>
          </p:cNvSpPr>
          <p:nvPr/>
        </p:nvSpPr>
        <p:spPr>
          <a:xfrm xmlns:a="http://schemas.openxmlformats.org/drawingml/2006/main">
            <a:off x="640080" y="4848225"/>
            <a:ext cx="1091184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Independently justify your choice while fairly explaining an alternative.</a:t>
            </a:r>
          </a:p>
        </p:txBody>
      </p:sp>
    </p:spTree>
    <p:extLst>
      <p:ext uri="{BB962C8B-B14F-4D97-AF65-F5344CB8AC3E}">
        <p14:creationId xmlns:p14="http://schemas.microsoft.com/office/powerpoint/2010/main" val="463630927"/>
      </p:ext>
    </p:extLst>
  </p:cSld>
</p:sld>
</file>

<file path=ppt/slides/slide15.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8B02BFD3-EBE1-47B8-9E33-3BD81D0D9BCF}"/>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Review and improve</a:t>
            </a:r>
          </a:p>
        </p:txBody>
      </p:sp>
      <p:sp>
        <p:nvSpPr>
          <p:cNvPr id="2" name="">
            <a:extLst xmlns:a="http://schemas.openxmlformats.org/drawingml/2006/main">
              <a:ext uri="{FF2B5EF4-FFF2-40B4-BE49-F238E27FC236}">
                <a16:creationId xmlns:a16="http://schemas.microsoft.com/office/drawing/2014/main" id="{B404FD18-414C-4C76-A4AD-9C2502370920}"/>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W3                                      15</a:t>
            </a:r>
          </a:p>
        </p:txBody>
      </p:sp>
      <p:sp>
        <p:nvSpPr>
          <p:cNvPr id="3" name="">
            <a:extLst xmlns:a="http://schemas.openxmlformats.org/drawingml/2006/main">
              <a:ext uri="{FF2B5EF4-FFF2-40B4-BE49-F238E27FC236}">
                <a16:creationId xmlns:a16="http://schemas.microsoft.com/office/drawing/2014/main" id="{53985362-3143-4DFF-8439-018FED62B031}"/>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Check the required evidence: reasoned decision and two exit questions.</a:t>
            </a:r>
          </a:p>
        </p:txBody>
      </p:sp>
      <p:sp>
        <p:nvSpPr>
          <p:cNvPr id="4" name="">
            <a:extLst xmlns:a="http://schemas.openxmlformats.org/drawingml/2006/main">
              <a:ext uri="{FF2B5EF4-FFF2-40B4-BE49-F238E27FC236}">
                <a16:creationId xmlns:a16="http://schemas.microsoft.com/office/drawing/2014/main" id="{8A9455A2-F671-44B4-96C7-2BDAB7F6D4FB}"/>
              </a:ext>
            </a:extLst>
          </p:cNvPr>
          <p:cNvSpPr>
            <a:spLocks xmlns:a="http://schemas.openxmlformats.org/drawingml/2006/main" noGrp="1"/>
          </p:cNvSpPr>
          <p:nvPr/>
        </p:nvSpPr>
        <p:spPr>
          <a:xfrm xmlns:a="http://schemas.openxmlformats.org/drawingml/2006/main">
            <a:off x="552450" y="21336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Point to one part that meets the goal.</a:t>
            </a:r>
          </a:p>
        </p:txBody>
      </p:sp>
      <p:sp>
        <p:nvSpPr>
          <p:cNvPr id="5" name="">
            <a:extLst xmlns:a="http://schemas.openxmlformats.org/drawingml/2006/main">
              <a:ext uri="{FF2B5EF4-FFF2-40B4-BE49-F238E27FC236}">
                <a16:creationId xmlns:a16="http://schemas.microsoft.com/office/drawing/2014/main" id="{23388209-4FC9-46FB-8B23-FF7B4814B0D3}"/>
              </a:ext>
            </a:extLst>
          </p:cNvPr>
          <p:cNvSpPr>
            <a:spLocks xmlns:a="http://schemas.openxmlformats.org/drawingml/2006/main" noGrp="1"/>
          </p:cNvSpPr>
          <p:nvPr/>
        </p:nvSpPr>
        <p:spPr>
          <a:xfrm xmlns:a="http://schemas.openxmlformats.org/drawingml/2006/main">
            <a:off x="552450" y="28384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Improve one detail.</a:t>
            </a:r>
          </a:p>
        </p:txBody>
      </p:sp>
    </p:spTree>
    <p:extLst>
      <p:ext uri="{BB962C8B-B14F-4D97-AF65-F5344CB8AC3E}">
        <p14:creationId xmlns:p14="http://schemas.microsoft.com/office/powerpoint/2010/main" val="312317115"/>
      </p:ext>
    </p:extLst>
  </p:cSld>
</p:sld>
</file>

<file path=ppt/slides/slide16.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74A75C12-1124-4184-8B38-645662C719A7}"/>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Exit ticket</a:t>
            </a:r>
          </a:p>
        </p:txBody>
      </p:sp>
      <p:sp>
        <p:nvSpPr>
          <p:cNvPr id="2" name="">
            <a:extLst xmlns:a="http://schemas.openxmlformats.org/drawingml/2006/main">
              <a:ext uri="{FF2B5EF4-FFF2-40B4-BE49-F238E27FC236}">
                <a16:creationId xmlns:a16="http://schemas.microsoft.com/office/drawing/2014/main" id="{66C36A12-0597-4CBA-80BE-4D0BA867F822}"/>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W3                                      16</a:t>
            </a:r>
          </a:p>
        </p:txBody>
      </p:sp>
      <p:sp>
        <p:nvSpPr>
          <p:cNvPr id="3" name="">
            <a:extLst xmlns:a="http://schemas.openxmlformats.org/drawingml/2006/main">
              <a:ext uri="{FF2B5EF4-FFF2-40B4-BE49-F238E27FC236}">
                <a16:creationId xmlns:a16="http://schemas.microsoft.com/office/drawing/2014/main" id="{DEE5D6DE-86BC-4CE7-B9D2-E11D49C5D8F2}"/>
              </a:ext>
            </a:extLst>
          </p:cNvPr>
          <p:cNvSpPr>
            <a:spLocks xmlns:a="http://schemas.openxmlformats.org/drawingml/2006/main" noGrp="1"/>
          </p:cNvSpPr>
          <p:nvPr/>
        </p:nvSpPr>
        <p:spPr>
          <a:xfrm xmlns:a="http://schemas.openxmlformats.org/drawingml/2006/main">
            <a:off x="552450" y="14287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Justify your choice using two criteria.</a:t>
            </a:r>
          </a:p>
        </p:txBody>
      </p:sp>
      <p:sp>
        <p:nvSpPr>
          <p:cNvPr id="4" name="">
            <a:extLst xmlns:a="http://schemas.openxmlformats.org/drawingml/2006/main">
              <a:ext uri="{FF2B5EF4-FFF2-40B4-BE49-F238E27FC236}">
                <a16:creationId xmlns:a16="http://schemas.microsoft.com/office/drawing/2014/main" id="{734843EC-981B-447A-A6DA-B736F1762DB3}"/>
              </a:ext>
            </a:extLst>
          </p:cNvPr>
          <p:cNvSpPr>
            <a:spLocks xmlns:a="http://schemas.openxmlformats.org/drawingml/2006/main" noGrp="1"/>
          </p:cNvSpPr>
          <p:nvPr/>
        </p:nvSpPr>
        <p:spPr>
          <a:xfrm xmlns:a="http://schemas.openxmlformats.org/drawingml/2006/main">
            <a:off x="552450" y="213360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Which trade-off or uncertainty matters most?</a:t>
            </a:r>
          </a:p>
        </p:txBody>
      </p:sp>
      <p:sp>
        <p:nvSpPr>
          <p:cNvPr id="5" name="">
            <a:extLst xmlns:a="http://schemas.openxmlformats.org/drawingml/2006/main">
              <a:ext uri="{FF2B5EF4-FFF2-40B4-BE49-F238E27FC236}">
                <a16:creationId xmlns:a16="http://schemas.microsoft.com/office/drawing/2014/main" id="{02DDBFD4-0A44-4838-9DB2-40D0F177E6C7}"/>
              </a:ext>
            </a:extLst>
          </p:cNvPr>
          <p:cNvSpPr>
            <a:spLocks xmlns:a="http://schemas.openxmlformats.org/drawingml/2006/main" noGrp="1"/>
          </p:cNvSpPr>
          <p:nvPr/>
        </p:nvSpPr>
        <p:spPr>
          <a:xfrm xmlns:a="http://schemas.openxmlformats.org/drawingml/2006/main">
            <a:off x="552450" y="2838450"/>
            <a:ext cx="110871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You can share your response privately.</a:t>
            </a:r>
          </a:p>
        </p:txBody>
      </p:sp>
    </p:spTree>
    <p:extLst>
      <p:ext uri="{BB962C8B-B14F-4D97-AF65-F5344CB8AC3E}">
        <p14:creationId xmlns:p14="http://schemas.microsoft.com/office/powerpoint/2010/main" val="512289071"/>
      </p:ext>
    </p:extLst>
  </p:cSld>
</p:sld>
</file>

<file path=ppt/slides/slide17.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10442B49-0571-463E-883F-EF084F6D25E1}"/>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Evidence A Option A reuse paper</a:t>
            </a:r>
          </a:p>
        </p:txBody>
      </p:sp>
      <p:sp>
        <p:nvSpPr>
          <p:cNvPr id="2" name="">
            <a:extLst xmlns:a="http://schemas.openxmlformats.org/drawingml/2006/main">
              <a:ext uri="{FF2B5EF4-FFF2-40B4-BE49-F238E27FC236}">
                <a16:creationId xmlns:a16="http://schemas.microsoft.com/office/drawing/2014/main" id="{922AF01E-6582-4B11-AE7B-CBCEFC80BCAF}"/>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W3                                      17</a:t>
            </a:r>
          </a:p>
        </p:txBody>
      </p:sp>
      <p:sp>
        <p:nvSpPr>
          <p:cNvPr id="3" name="">
            <a:extLst xmlns:a="http://schemas.openxmlformats.org/drawingml/2006/main">
              <a:ext uri="{FF2B5EF4-FFF2-40B4-BE49-F238E27FC236}">
                <a16:creationId xmlns:a16="http://schemas.microsoft.com/office/drawing/2014/main" id="{A028F63C-C041-4B01-88EA-0DDF0AE80395}"/>
              </a:ext>
            </a:extLst>
          </p:cNvPr>
          <p:cNvSpPr>
            <a:spLocks xmlns:a="http://schemas.openxmlformats.org/drawingml/2006/main" noGrp="1"/>
          </p:cNvSpPr>
          <p:nvPr/>
        </p:nvSpPr>
        <p:spPr>
          <a:xfrm xmlns:a="http://schemas.openxmlformats.org/drawingml/2006/main">
            <a:off x="640080" y="1524000"/>
            <a:ext cx="1091184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AUTHORED OPTION A: put clean spare paper in an accessible classroom tray for suitable drafts. Assume the teacher approves the paper and a pupil checks the tray daily. Intended resource benefit: use spare sheets before taking new ones. Disadvantage: it does not suit every task.</a:t>
            </a:r>
          </a:p>
        </p:txBody>
      </p:sp>
      <p:sp>
        <p:nvSpPr>
          <p:cNvPr id="4" name="">
            <a:extLst xmlns:a="http://schemas.openxmlformats.org/drawingml/2006/main">
              <a:ext uri="{FF2B5EF4-FFF2-40B4-BE49-F238E27FC236}">
                <a16:creationId xmlns:a16="http://schemas.microsoft.com/office/drawing/2014/main" id="{421B3D5D-F94E-434C-87BD-F18FCD027412}"/>
              </a:ext>
            </a:extLst>
          </p:cNvPr>
          <p:cNvSpPr>
            <a:spLocks xmlns:a="http://schemas.openxmlformats.org/drawingml/2006/main" noGrp="1"/>
          </p:cNvSpPr>
          <p:nvPr/>
        </p:nvSpPr>
        <p:spPr>
          <a:xfrm xmlns:a="http://schemas.openxmlformats.org/drawingml/2006/main">
            <a:off x="640080" y="3429000"/>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Source: Authored school-option scenario, 21 September 2026</a:t>
            </a:r>
          </a:p>
        </p:txBody>
      </p:sp>
      <p:sp>
        <p:nvSpPr>
          <p:cNvPr id="5" name="">
            <a:extLst xmlns:a="http://schemas.openxmlformats.org/drawingml/2006/main">
              <a:ext uri="{FF2B5EF4-FFF2-40B4-BE49-F238E27FC236}">
                <a16:creationId xmlns:a16="http://schemas.microsoft.com/office/drawing/2014/main" id="{B24B8C68-123D-4C0A-9C48-D3643B8A5478}"/>
              </a:ext>
            </a:extLst>
          </p:cNvPr>
          <p:cNvSpPr>
            <a:spLocks xmlns:a="http://schemas.openxmlformats.org/drawingml/2006/main" noGrp="1"/>
          </p:cNvSpPr>
          <p:nvPr/>
        </p:nvSpPr>
        <p:spPr>
          <a:xfrm xmlns:a="http://schemas.openxmlformats.org/drawingml/2006/main">
            <a:off x="640080" y="481012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Limit: No measured reduction or emissions saving is claimed. Never reuse paper with personal information.</a:t>
            </a:r>
          </a:p>
        </p:txBody>
      </p:sp>
    </p:spTree>
    <p:extLst>
      <p:ext uri="{BB962C8B-B14F-4D97-AF65-F5344CB8AC3E}">
        <p14:creationId xmlns:p14="http://schemas.microsoft.com/office/powerpoint/2010/main" val="1054002533"/>
      </p:ext>
    </p:extLst>
  </p:cSld>
</p:sld>
</file>

<file path=ppt/slides/slide18.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66F45769-EBEF-4D38-B4F2-B4B4A7750F6D}"/>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Evidence B Option B plan a cool space</a:t>
            </a:r>
          </a:p>
        </p:txBody>
      </p:sp>
      <p:sp>
        <p:nvSpPr>
          <p:cNvPr id="2" name="">
            <a:extLst xmlns:a="http://schemas.openxmlformats.org/drawingml/2006/main">
              <a:ext uri="{FF2B5EF4-FFF2-40B4-BE49-F238E27FC236}">
                <a16:creationId xmlns:a16="http://schemas.microsoft.com/office/drawing/2014/main" id="{3B57889D-1BB2-456B-90F2-57A2CEE80AE4}"/>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W3                                      18</a:t>
            </a:r>
          </a:p>
        </p:txBody>
      </p:sp>
      <p:sp>
        <p:nvSpPr>
          <p:cNvPr id="3" name="">
            <a:extLst xmlns:a="http://schemas.openxmlformats.org/drawingml/2006/main">
              <a:ext uri="{FF2B5EF4-FFF2-40B4-BE49-F238E27FC236}">
                <a16:creationId xmlns:a16="http://schemas.microsoft.com/office/drawing/2014/main" id="{36228741-5DDC-44BC-8F8D-31BE88C43977}"/>
              </a:ext>
            </a:extLst>
          </p:cNvPr>
          <p:cNvSpPr>
            <a:spLocks xmlns:a="http://schemas.openxmlformats.org/drawingml/2006/main" noGrp="1"/>
          </p:cNvSpPr>
          <p:nvPr/>
        </p:nvSpPr>
        <p:spPr>
          <a:xfrm xmlns:a="http://schemas.openxmlformats.org/drawingml/2006/main">
            <a:off x="640080" y="1524000"/>
            <a:ext cx="1091184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AUTHORED OPTION B: ask an adult to assess an accessible shaded break space. Assume a suitable space can be checked but permission is not yet given. Intended social benefit: a usable option during hot weather. Disadvantage: it needs adult assessment before use.</a:t>
            </a:r>
          </a:p>
        </p:txBody>
      </p:sp>
      <p:sp>
        <p:nvSpPr>
          <p:cNvPr id="4" name="">
            <a:extLst xmlns:a="http://schemas.openxmlformats.org/drawingml/2006/main">
              <a:ext uri="{FF2B5EF4-FFF2-40B4-BE49-F238E27FC236}">
                <a16:creationId xmlns:a16="http://schemas.microsoft.com/office/drawing/2014/main" id="{3BC14231-92C9-4F81-ACCC-B8E83E2CBCD1}"/>
              </a:ext>
            </a:extLst>
          </p:cNvPr>
          <p:cNvSpPr>
            <a:spLocks xmlns:a="http://schemas.openxmlformats.org/drawingml/2006/main" noGrp="1"/>
          </p:cNvSpPr>
          <p:nvPr/>
        </p:nvSpPr>
        <p:spPr>
          <a:xfrm xmlns:a="http://schemas.openxmlformats.org/drawingml/2006/main">
            <a:off x="640080" y="3429000"/>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Source: Authored option; NASA Mitigation and Adaptation gives heat planning as an example</a:t>
            </a:r>
          </a:p>
        </p:txBody>
      </p:sp>
      <p:sp>
        <p:nvSpPr>
          <p:cNvPr id="5" name="">
            <a:extLst xmlns:a="http://schemas.openxmlformats.org/drawingml/2006/main">
              <a:ext uri="{FF2B5EF4-FFF2-40B4-BE49-F238E27FC236}">
                <a16:creationId xmlns:a16="http://schemas.microsoft.com/office/drawing/2014/main" id="{66C45FE7-C76A-408A-913F-E70A12CB7230}"/>
              </a:ext>
            </a:extLst>
          </p:cNvPr>
          <p:cNvSpPr>
            <a:spLocks xmlns:a="http://schemas.openxmlformats.org/drawingml/2006/main" noGrp="1"/>
          </p:cNvSpPr>
          <p:nvPr/>
        </p:nvSpPr>
        <p:spPr>
          <a:xfrm xmlns:a="http://schemas.openxmlformats.org/drawingml/2006/main">
            <a:off x="640080" y="481012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Limit: This is a proposal, not evidence that a particular school is safe, cooler or at risk.</a:t>
            </a:r>
          </a:p>
        </p:txBody>
      </p:sp>
    </p:spTree>
    <p:extLst>
      <p:ext uri="{BB962C8B-B14F-4D97-AF65-F5344CB8AC3E}">
        <p14:creationId xmlns:p14="http://schemas.microsoft.com/office/powerpoint/2010/main" val="365726315"/>
      </p:ext>
    </p:extLst>
  </p:cSld>
</p:sld>
</file>

<file path=ppt/slides/slide19.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494E08DC-FCE9-49E4-9713-A647A4A9FF3D}"/>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Evidence C Sort the evidence</a:t>
            </a:r>
          </a:p>
        </p:txBody>
      </p:sp>
      <p:sp>
        <p:nvSpPr>
          <p:cNvPr id="2" name="">
            <a:extLst xmlns:a="http://schemas.openxmlformats.org/drawingml/2006/main">
              <a:ext uri="{FF2B5EF4-FFF2-40B4-BE49-F238E27FC236}">
                <a16:creationId xmlns:a16="http://schemas.microsoft.com/office/drawing/2014/main" id="{8068494C-8418-469B-93FE-428B01FE4CDF}"/>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W3                                      19</a:t>
            </a:r>
          </a:p>
        </p:txBody>
      </p:sp>
      <p:sp>
        <p:nvSpPr>
          <p:cNvPr id="3" name="">
            <a:extLst xmlns:a="http://schemas.openxmlformats.org/drawingml/2006/main">
              <a:ext uri="{FF2B5EF4-FFF2-40B4-BE49-F238E27FC236}">
                <a16:creationId xmlns:a16="http://schemas.microsoft.com/office/drawing/2014/main" id="{E8F72C18-F8CF-4716-B406-690DC9BFB020}"/>
              </a:ext>
            </a:extLst>
          </p:cNvPr>
          <p:cNvSpPr>
            <a:spLocks xmlns:a="http://schemas.openxmlformats.org/drawingml/2006/main" noGrp="1"/>
          </p:cNvSpPr>
          <p:nvPr/>
        </p:nvSpPr>
        <p:spPr>
          <a:xfrm xmlns:a="http://schemas.openxmlformats.org/drawingml/2006/main">
            <a:off x="640080" y="1524000"/>
            <a:ext cx="1091184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For these authored options, a statement about using spare sheets fits Environmental. A statement about who can reach the break space fits Social. A statement about obtaining permission fits Practical. Some statements fit more than one category; explain your main reason.</a:t>
            </a:r>
          </a:p>
        </p:txBody>
      </p:sp>
      <p:sp>
        <p:nvSpPr>
          <p:cNvPr id="4" name="">
            <a:extLst xmlns:a="http://schemas.openxmlformats.org/drawingml/2006/main">
              <a:ext uri="{FF2B5EF4-FFF2-40B4-BE49-F238E27FC236}">
                <a16:creationId xmlns:a16="http://schemas.microsoft.com/office/drawing/2014/main" id="{3CC62828-54A8-48BD-A446-0391D201F391}"/>
              </a:ext>
            </a:extLst>
          </p:cNvPr>
          <p:cNvSpPr>
            <a:spLocks xmlns:a="http://schemas.openxmlformats.org/drawingml/2006/main" noGrp="1"/>
          </p:cNvSpPr>
          <p:nvPr/>
        </p:nvSpPr>
        <p:spPr>
          <a:xfrm xmlns:a="http://schemas.openxmlformats.org/drawingml/2006/main">
            <a:off x="640080" y="3429000"/>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Source: Authored sorting criteria, 21 September 2026</a:t>
            </a:r>
          </a:p>
        </p:txBody>
      </p:sp>
      <p:sp>
        <p:nvSpPr>
          <p:cNvPr id="5" name="">
            <a:extLst xmlns:a="http://schemas.openxmlformats.org/drawingml/2006/main">
              <a:ext uri="{FF2B5EF4-FFF2-40B4-BE49-F238E27FC236}">
                <a16:creationId xmlns:a16="http://schemas.microsoft.com/office/drawing/2014/main" id="{152D665C-8C80-4AA9-B648-80E995B82E73}"/>
              </a:ext>
            </a:extLst>
          </p:cNvPr>
          <p:cNvSpPr>
            <a:spLocks xmlns:a="http://schemas.openxmlformats.org/drawingml/2006/main" noGrp="1"/>
          </p:cNvSpPr>
          <p:nvPr/>
        </p:nvSpPr>
        <p:spPr>
          <a:xfrm xmlns:a="http://schemas.openxmlformats.org/drawingml/2006/main">
            <a:off x="640080" y="481012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Limit: A category organises evidence. It does not decide which option everyone must prefer.</a:t>
            </a:r>
          </a:p>
        </p:txBody>
      </p:sp>
    </p:spTree>
    <p:extLst>
      <p:ext uri="{BB962C8B-B14F-4D97-AF65-F5344CB8AC3E}">
        <p14:creationId xmlns:p14="http://schemas.microsoft.com/office/powerpoint/2010/main" val="794380808"/>
      </p:ext>
    </p:extLst>
  </p:cSld>
</p:sld>
</file>

<file path=ppt/slides/slide20.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F3975BEA-EDD8-45D7-A045-5EDCCEF6A4CA}"/>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Evidence D A reasoned choice</a:t>
            </a:r>
          </a:p>
        </p:txBody>
      </p:sp>
      <p:sp>
        <p:nvSpPr>
          <p:cNvPr id="2" name="">
            <a:extLst xmlns:a="http://schemas.openxmlformats.org/drawingml/2006/main">
              <a:ext uri="{FF2B5EF4-FFF2-40B4-BE49-F238E27FC236}">
                <a16:creationId xmlns:a16="http://schemas.microsoft.com/office/drawing/2014/main" id="{0775A13E-EC0E-46CA-B62B-7458EB76ADCB}"/>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W3                                      20</a:t>
            </a:r>
          </a:p>
        </p:txBody>
      </p:sp>
      <p:sp>
        <p:nvSpPr>
          <p:cNvPr id="3" name="">
            <a:extLst xmlns:a="http://schemas.openxmlformats.org/drawingml/2006/main">
              <a:ext uri="{FF2B5EF4-FFF2-40B4-BE49-F238E27FC236}">
                <a16:creationId xmlns:a16="http://schemas.microsoft.com/office/drawing/2014/main" id="{4F6D71F1-22AA-43A4-A570-73AF74FC6944}"/>
              </a:ext>
            </a:extLst>
          </p:cNvPr>
          <p:cNvSpPr>
            <a:spLocks xmlns:a="http://schemas.openxmlformats.org/drawingml/2006/main" noGrp="1"/>
          </p:cNvSpPr>
          <p:nvPr/>
        </p:nvSpPr>
        <p:spPr>
          <a:xfrm xmlns:a="http://schemas.openxmlformats.org/drawingml/2006/main">
            <a:off x="640080" y="1524000"/>
            <a:ext cx="10911840" cy="1666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Compare A and B against all three criteria. Name the evidence behind each judgement, one disadvantage of your preferred option, and what must be checked next. The options solve different immediate problems, so explain your priority.</a:t>
            </a:r>
          </a:p>
        </p:txBody>
      </p:sp>
      <p:sp>
        <p:nvSpPr>
          <p:cNvPr id="4" name="">
            <a:extLst xmlns:a="http://schemas.openxmlformats.org/drawingml/2006/main">
              <a:ext uri="{FF2B5EF4-FFF2-40B4-BE49-F238E27FC236}">
                <a16:creationId xmlns:a16="http://schemas.microsoft.com/office/drawing/2014/main" id="{108A3930-9AF7-49DC-8A01-ABF8F393CF89}"/>
              </a:ext>
            </a:extLst>
          </p:cNvPr>
          <p:cNvSpPr>
            <a:spLocks xmlns:a="http://schemas.openxmlformats.org/drawingml/2006/main" noGrp="1"/>
          </p:cNvSpPr>
          <p:nvPr/>
        </p:nvSpPr>
        <p:spPr>
          <a:xfrm xmlns:a="http://schemas.openxmlformats.org/drawingml/2006/main">
            <a:off x="640080" y="3429000"/>
            <a:ext cx="1091184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Source: Authored decision framework, 21 September 2026</a:t>
            </a:r>
          </a:p>
        </p:txBody>
      </p:sp>
      <p:sp>
        <p:nvSpPr>
          <p:cNvPr id="5" name="">
            <a:extLst xmlns:a="http://schemas.openxmlformats.org/drawingml/2006/main">
              <a:ext uri="{FF2B5EF4-FFF2-40B4-BE49-F238E27FC236}">
                <a16:creationId xmlns:a16="http://schemas.microsoft.com/office/drawing/2014/main" id="{97FBB373-F916-4B48-89CB-21C153392BEE}"/>
              </a:ext>
            </a:extLst>
          </p:cNvPr>
          <p:cNvSpPr>
            <a:spLocks xmlns:a="http://schemas.openxmlformats.org/drawingml/2006/main" noGrp="1"/>
          </p:cNvSpPr>
          <p:nvPr/>
        </p:nvSpPr>
        <p:spPr>
          <a:xfrm xmlns:a="http://schemas.openxmlformats.org/drawingml/2006/main">
            <a:off x="640080" y="4810125"/>
            <a:ext cx="1091184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250" b="0">
                <a:solidFill>
                  <a:srgbClr val="172D3B"/>
                </a:solidFill>
                <a:latin typeface="Arial"/>
                <a:ea typeface="Arial"/>
                <a:cs typeface="Arial"/>
              </a:defRPr>
            </a:pPr>
            <a:r>
              <a:rPr sz="2250" b="0">
                <a:solidFill>
                  <a:srgbClr val="172D3B"/>
                </a:solidFill>
                <a:latin typeface="Arial"/>
                <a:ea typeface="Arial"/>
                <a:cs typeface="Arial"/>
              </a:rPr>
              <a:t>Limit: Do not present assumed benefits as measured outcomes or judge the people who prefer another option.</a:t>
            </a:r>
          </a:p>
        </p:txBody>
      </p:sp>
    </p:spTree>
    <p:extLst>
      <p:ext uri="{BB962C8B-B14F-4D97-AF65-F5344CB8AC3E}">
        <p14:creationId xmlns:p14="http://schemas.microsoft.com/office/powerpoint/2010/main" val="531323466"/>
      </p:ext>
    </p:extLst>
  </p:cSld>
</p:sld>
</file>

<file path=ppt/slides/slide21.xml><?xml version="1.0" encoding="utf-8"?>
<p:sld xmlns:p="http://schemas.openxmlformats.org/presentationml/2006/main">
  <p:cSld>
    <p:bg>
      <p:bgPr>
        <a:solidFill xmlns:a="http://schemas.openxmlformats.org/drawingml/2006/main">
          <a:srgbClr val="FCFCF8"/>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F372F4B3-72BF-4494-BE19-46854D8834AF}"/>
              </a:ext>
            </a:extLst>
          </p:cNvPr>
          <p:cNvSpPr>
            <a:spLocks xmlns:a="http://schemas.openxmlformats.org/drawingml/2006/main" noGrp="1"/>
          </p:cNvSpPr>
          <p:nvPr/>
        </p:nvSpPr>
        <p:spPr>
          <a:xfrm xmlns:a="http://schemas.openxmlformats.org/drawingml/2006/main">
            <a:off x="552450" y="333375"/>
            <a:ext cx="110871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150" b="1">
                <a:solidFill>
                  <a:srgbClr val="71208A"/>
                </a:solidFill>
                <a:latin typeface="Arial"/>
                <a:ea typeface="Arial"/>
                <a:cs typeface="Arial"/>
              </a:defRPr>
            </a:pPr>
            <a:r>
              <a:rPr sz="3150" b="1">
                <a:solidFill>
                  <a:srgbClr val="71208A"/>
                </a:solidFill>
                <a:latin typeface="Arial"/>
                <a:ea typeface="Arial"/>
                <a:cs typeface="Arial"/>
              </a:rPr>
              <a:t>Visual resource</a:t>
            </a:r>
          </a:p>
        </p:txBody>
      </p:sp>
      <p:sp>
        <p:nvSpPr>
          <p:cNvPr id="2" name="">
            <a:extLst xmlns:a="http://schemas.openxmlformats.org/drawingml/2006/main">
              <a:ext uri="{FF2B5EF4-FFF2-40B4-BE49-F238E27FC236}">
                <a16:creationId xmlns:a16="http://schemas.microsoft.com/office/drawing/2014/main" id="{31727DAD-2F5F-4DA6-BEC1-004960641E5F}"/>
              </a:ext>
            </a:extLst>
          </p:cNvPr>
          <p:cNvSpPr>
            <a:spLocks xmlns:a="http://schemas.openxmlformats.org/drawingml/2006/main" noGrp="1"/>
          </p:cNvSpPr>
          <p:nvPr/>
        </p:nvSpPr>
        <p:spPr>
          <a:xfrm xmlns:a="http://schemas.openxmlformats.org/drawingml/2006/main">
            <a:off x="552450" y="6381750"/>
            <a:ext cx="110871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0616B"/>
                </a:solidFill>
                <a:latin typeface="Arial"/>
                <a:ea typeface="Arial"/>
                <a:cs typeface="Arial"/>
              </a:defRPr>
            </a:pPr>
            <a:r>
              <a:rPr sz="1275" b="0">
                <a:solidFill>
                  <a:srgbClr val="50616B"/>
                </a:solidFill>
                <a:latin typeface="Arial"/>
                <a:ea typeface="Arial"/>
                <a:cs typeface="Arial"/>
              </a:rPr>
              <a:t>LAUNCH  Humanities  Summer 1  W3                                      21</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a3f03dc3253b4768"/>
          <a:stretch xmlns:a="http://schemas.openxmlformats.org/drawingml/2006/main"/>
        </p:blipFill>
        <p:spPr>
          <a:xfrm xmlns:a="http://schemas.openxmlformats.org/drawingml/2006/main">
            <a:off x="1238250" y="1918335"/>
            <a:ext cx="9715500" cy="3497580"/>
          </a:xfrm>
          <a:prstGeom xmlns:a="http://schemas.openxmlformats.org/drawingml/2006/main" prst="rect">
            <a:avLst/>
          </a:prstGeom>
        </p:spPr>
      </p:pic>
    </p:spTree>
    <p:extLst>
      <p:ext uri="{BB962C8B-B14F-4D97-AF65-F5344CB8AC3E}">
        <p14:creationId xmlns:p14="http://schemas.microsoft.com/office/powerpoint/2010/main" val="207498126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2026-09-21T17:49:56.5890000Z</dcterms:created>
  <dcterms:modified xsi:type="dcterms:W3CDTF">2026-09-21T17:49:56.5890000Z</dcterms:modified>
</coreProperties>
</file>