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99011688ae4fa4" /><Relationship Type="http://schemas.openxmlformats.org/officeDocument/2006/relationships/extended-properties" Target="/docProps/app.xml" Id="Radd837b89f794892" /><Relationship Type="http://schemas.openxmlformats.org/officeDocument/2006/relationships/officeDocument" Target="/ppt/presentation.xml" Id="Rc28f22fde4d64516" /></Relationships>
</file>

<file path=ppt/presentation.xml><?xml version="1.0" encoding="utf-8"?>
<p:presentation xmlns:p="http://schemas.openxmlformats.org/presentationml/2006/main">
  <p:sldMasterIdLst>
    <p:sldMasterId xmlns:r="http://schemas.openxmlformats.org/officeDocument/2006/relationships" id="2147483648" r:id="R299fff7478284680"/>
  </p:sldMasterIdLst>
  <p:notesMasterIdLst>
    <p:notesMasterId xmlns:r="http://schemas.openxmlformats.org/officeDocument/2006/relationships" r:id="Ra120d9ad6cc34ea1"/>
  </p:notesMasterIdLst>
  <p:sldIdLst>
    <p:sldId xmlns:r="http://schemas.openxmlformats.org/officeDocument/2006/relationships" id="256" r:id="Re368d415bef24036"/>
    <p:sldId xmlns:r="http://schemas.openxmlformats.org/officeDocument/2006/relationships" id="257" r:id="R2c09f582bc574d5a"/>
    <p:sldId xmlns:r="http://schemas.openxmlformats.org/officeDocument/2006/relationships" id="258" r:id="R7e156a3accec42b8"/>
    <p:sldId xmlns:r="http://schemas.openxmlformats.org/officeDocument/2006/relationships" id="259" r:id="Re90ba57c3eb14427"/>
    <p:sldId xmlns:r="http://schemas.openxmlformats.org/officeDocument/2006/relationships" id="260" r:id="R48c57d98f82a45cf"/>
    <p:sldId xmlns:r="http://schemas.openxmlformats.org/officeDocument/2006/relationships" id="261" r:id="R960dee9aed034c36"/>
    <p:sldId xmlns:r="http://schemas.openxmlformats.org/officeDocument/2006/relationships" id="262" r:id="R0d459b995f4044dc"/>
    <p:sldId xmlns:r="http://schemas.openxmlformats.org/officeDocument/2006/relationships" id="263" r:id="R00b6809fafb945f9"/>
    <p:sldId xmlns:r="http://schemas.openxmlformats.org/officeDocument/2006/relationships" id="264" r:id="R857297e13bbb45bc"/>
    <p:sldId xmlns:r="http://schemas.openxmlformats.org/officeDocument/2006/relationships" id="265" r:id="Rb3114bdb4f044a21"/>
    <p:sldId xmlns:r="http://schemas.openxmlformats.org/officeDocument/2006/relationships" id="266" r:id="R1b0d93c4e3da4239"/>
    <p:sldId xmlns:r="http://schemas.openxmlformats.org/officeDocument/2006/relationships" id="267" r:id="R55c51210dcf2454a"/>
    <p:sldId xmlns:r="http://schemas.openxmlformats.org/officeDocument/2006/relationships" id="268" r:id="R3950ba29ca0f414d"/>
    <p:sldId xmlns:r="http://schemas.openxmlformats.org/officeDocument/2006/relationships" id="269" r:id="R90cc831aa2a1406a"/>
    <p:sldId xmlns:r="http://schemas.openxmlformats.org/officeDocument/2006/relationships" id="270" r:id="R2ace0bc0f7124204"/>
    <p:sldId xmlns:r="http://schemas.openxmlformats.org/officeDocument/2006/relationships" id="271" r:id="Rb7e7e62b71f34a0d"/>
    <p:sldId xmlns:r="http://schemas.openxmlformats.org/officeDocument/2006/relationships" id="272" r:id="Rd3bc5b6b75904420"/>
    <p:sldId xmlns:r="http://schemas.openxmlformats.org/officeDocument/2006/relationships" id="273" r:id="R9a36d518dbe7441b"/>
    <p:sldId xmlns:r="http://schemas.openxmlformats.org/officeDocument/2006/relationships" id="274" r:id="R8fc805c3e0c84f07"/>
    <p:sldId xmlns:r="http://schemas.openxmlformats.org/officeDocument/2006/relationships" id="275" r:id="Rc4e540a034044e4d"/>
    <p:sldId xmlns:r="http://schemas.openxmlformats.org/officeDocument/2006/relationships" id="276" r:id="R5c66dd5ed5bf465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684c36d5e4a43d0" /><Relationship Type="http://schemas.openxmlformats.org/officeDocument/2006/relationships/slideMaster" Target="/ppt/slideMasters/slideMaster1.xml" Id="R299fff7478284680" /><Relationship Type="http://schemas.openxmlformats.org/officeDocument/2006/relationships/notesMaster" Target="/ppt/notesMasters/notesMaster1.xml" Id="Ra120d9ad6cc34ea1" /><Relationship Type="http://schemas.openxmlformats.org/officeDocument/2006/relationships/presProps" Target="/ppt/presProps.xml" Id="Rb49acfdbdbe94ccf" /><Relationship Type="http://schemas.openxmlformats.org/officeDocument/2006/relationships/tableStyles" Target="/ppt/tableStyles.xml" Id="R750cb3e661f444c2" /><Relationship Type="http://schemas.openxmlformats.org/officeDocument/2006/relationships/slide" Target="/ppt/slides/slide1.xml" Id="Re368d415bef24036" /><Relationship Type="http://schemas.openxmlformats.org/officeDocument/2006/relationships/slide" Target="/ppt/slides/slide2.xml" Id="R2c09f582bc574d5a" /><Relationship Type="http://schemas.openxmlformats.org/officeDocument/2006/relationships/slide" Target="/ppt/slides/slide3.xml" Id="R7e156a3accec42b8" /><Relationship Type="http://schemas.openxmlformats.org/officeDocument/2006/relationships/slide" Target="/ppt/slides/slide4.xml" Id="Re90ba57c3eb14427" /><Relationship Type="http://schemas.openxmlformats.org/officeDocument/2006/relationships/slide" Target="/ppt/slides/slide5.xml" Id="R48c57d98f82a45cf" /><Relationship Type="http://schemas.openxmlformats.org/officeDocument/2006/relationships/slide" Target="/ppt/slides/slide6.xml" Id="R960dee9aed034c36" /><Relationship Type="http://schemas.openxmlformats.org/officeDocument/2006/relationships/slide" Target="/ppt/slides/slide7.xml" Id="R0d459b995f4044dc" /><Relationship Type="http://schemas.openxmlformats.org/officeDocument/2006/relationships/slide" Target="/ppt/slides/slide8.xml" Id="R00b6809fafb945f9" /><Relationship Type="http://schemas.openxmlformats.org/officeDocument/2006/relationships/slide" Target="/ppt/slides/slide9.xml" Id="R857297e13bbb45bc" /><Relationship Type="http://schemas.openxmlformats.org/officeDocument/2006/relationships/slide" Target="/ppt/slides/slide10.xml" Id="Rb3114bdb4f044a21" /><Relationship Type="http://schemas.openxmlformats.org/officeDocument/2006/relationships/slide" Target="/ppt/slides/slide11.xml" Id="R1b0d93c4e3da4239" /><Relationship Type="http://schemas.openxmlformats.org/officeDocument/2006/relationships/slide" Target="/ppt/slides/slide12.xml" Id="R55c51210dcf2454a" /><Relationship Type="http://schemas.openxmlformats.org/officeDocument/2006/relationships/slide" Target="/ppt/slides/slide13.xml" Id="R3950ba29ca0f414d" /><Relationship Type="http://schemas.openxmlformats.org/officeDocument/2006/relationships/slide" Target="/ppt/slides/slide14.xml" Id="R90cc831aa2a1406a" /><Relationship Type="http://schemas.openxmlformats.org/officeDocument/2006/relationships/slide" Target="/ppt/slides/slide15.xml" Id="R2ace0bc0f7124204" /><Relationship Type="http://schemas.openxmlformats.org/officeDocument/2006/relationships/slide" Target="/ppt/slides/slide16.xml" Id="Rb7e7e62b71f34a0d" /><Relationship Type="http://schemas.openxmlformats.org/officeDocument/2006/relationships/slide" Target="/ppt/slides/slide17.xml" Id="Rd3bc5b6b75904420" /><Relationship Type="http://schemas.openxmlformats.org/officeDocument/2006/relationships/slide" Target="/ppt/slides/slide18.xml" Id="R9a36d518dbe7441b" /><Relationship Type="http://schemas.openxmlformats.org/officeDocument/2006/relationships/slide" Target="/ppt/slides/slide19.xml" Id="R8fc805c3e0c84f07" /><Relationship Type="http://schemas.openxmlformats.org/officeDocument/2006/relationships/slide" Target="/ppt/slides/slide20.xml" Id="Rc4e540a034044e4d" /><Relationship Type="http://schemas.openxmlformats.org/officeDocument/2006/relationships/slide" Target="/ppt/slides/slide21.xml" Id="R5c66dd5ed5bf465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58c11181d1646b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cc40c3c2554a5d" /><Relationship Type="http://schemas.openxmlformats.org/officeDocument/2006/relationships/notesMaster" Target="/ppt/notesMasters/notesMaster1.xml" Id="R9e86f379a2b646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96adf516ea4c43" /><Relationship Type="http://schemas.openxmlformats.org/officeDocument/2006/relationships/notesMaster" Target="/ppt/notesMasters/notesMaster1.xml" Id="R9a1b6bbd077843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600a56dedb4df1" /><Relationship Type="http://schemas.openxmlformats.org/officeDocument/2006/relationships/notesMaster" Target="/ppt/notesMasters/notesMaster1.xml" Id="R0b0433c75f6b48a3" /></Relationships>
</file>

<file path=ppt/notesSlides/_rels/notesSlide4.xml.rels>&#65279;<?xml version="1.0" encoding="utf-8"?><Relationships xmlns="http://schemas.openxmlformats.org/package/2006/relationships"><Relationship Type="http://schemas.openxmlformats.org/officeDocument/2006/relationships/slide" Target="/ppt/slides/slide4.xml" Id="R050262d1721d4aaa" /><Relationship Type="http://schemas.openxmlformats.org/officeDocument/2006/relationships/notesMaster" Target="/ppt/notesMasters/notesMaster1.xml" Id="R15c2a8ae2d7b401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8bd11582e34a17" /><Relationship Type="http://schemas.openxmlformats.org/officeDocument/2006/relationships/notesMaster" Target="/ppt/notesMasters/notesMaster1.xml" Id="R380237fdd1024d9d"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ee774725ad4545" /><Relationship Type="http://schemas.openxmlformats.org/officeDocument/2006/relationships/notesMaster" Target="/ppt/notesMasters/notesMaster1.xml" Id="R6d728222e960420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496def6c4949de" /><Relationship Type="http://schemas.openxmlformats.org/officeDocument/2006/relationships/notesMaster" Target="/ppt/notesMasters/notesMaster1.xml" Id="R9c15a3b2d61243d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7e02b2f0874c52" /><Relationship Type="http://schemas.openxmlformats.org/officeDocument/2006/relationships/notesMaster" Target="/ppt/notesMasters/notesMaster1.xml" Id="R3f3d9e506cd147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b4a725b4ad4fce" /><Relationship Type="http://schemas.openxmlformats.org/officeDocument/2006/relationships/notesMaster" Target="/ppt/notesMasters/notesMaster1.xml" Id="R6720990f3afb44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9602d947d8246b3" /><Relationship Type="http://schemas.openxmlformats.org/officeDocument/2006/relationships/notesMaster" Target="/ppt/notesMasters/notesMaster1.xml" Id="R4f59476397834e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4297fa9fd3c44c2" /><Relationship Type="http://schemas.openxmlformats.org/officeDocument/2006/relationships/notesMaster" Target="/ppt/notesMasters/notesMaster1.xml" Id="Rf0d92be80e544de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efa15f10404484c" /><Relationship Type="http://schemas.openxmlformats.org/officeDocument/2006/relationships/notesMaster" Target="/ppt/notesMasters/notesMaster1.xml" Id="Rec615505658b400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cd148f2c03641c7" /><Relationship Type="http://schemas.openxmlformats.org/officeDocument/2006/relationships/notesMaster" Target="/ppt/notesMasters/notesMaster1.xml" Id="R626a239c0fed483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7e44ae616948bc" /><Relationship Type="http://schemas.openxmlformats.org/officeDocument/2006/relationships/notesMaster" Target="/ppt/notesMasters/notesMaster1.xml" Id="R4f175a52310e46a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f25e56e6c6b4330" /><Relationship Type="http://schemas.openxmlformats.org/officeDocument/2006/relationships/notesMaster" Target="/ppt/notesMasters/notesMaster1.xml" Id="Rde37416b2b5242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4112a1f30c4c66" /><Relationship Type="http://schemas.openxmlformats.org/officeDocument/2006/relationships/notesMaster" Target="/ppt/notesMasters/notesMaster1.xml" Id="R43582e5f2a76421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09aaeda04624bab" /><Relationship Type="http://schemas.openxmlformats.org/officeDocument/2006/relationships/notesMaster" Target="/ppt/notesMasters/notesMaster1.xml" Id="R3d9983958919446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432ad508c5c4382" /><Relationship Type="http://schemas.openxmlformats.org/officeDocument/2006/relationships/notesMaster" Target="/ppt/notesMasters/notesMaster1.xml" Id="R9350b8fe587f4bd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25e034a2689491d" /><Relationship Type="http://schemas.openxmlformats.org/officeDocument/2006/relationships/notesMaster" Target="/ppt/notesMasters/notesMaster1.xml" Id="Re337a5a491e748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d936fa2ba44450e" /><Relationship Type="http://schemas.openxmlformats.org/officeDocument/2006/relationships/notesMaster" Target="/ppt/notesMasters/notesMaster1.xml" Id="R04e744f5403c48f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665c3ea3c74bbb" /><Relationship Type="http://schemas.openxmlformats.org/officeDocument/2006/relationships/notesMaster" Target="/ppt/notesMasters/notesMaster1.xml" Id="R6fa3ca26fa9a46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Supported: What does mitigation target? Greenhouse-gas emissions or their removal.</a:t>
            </a:r>
          </a:p>
          <a:p xmlns:a="http://schemas.openxmlformats.org/drawingml/2006/main">
            <a:r>
              <a:t>What does adaptation target? Risks from actual or expected climate impacts.</a:t>
            </a:r>
          </a:p>
          <a:p xmlns:a="http://schemas.openxmlformats.org/drawingml/2006/main">
            <a:r>
              <a:t>Is fossil-fuel burning a cause or a response in card A? It is part of the cause described.</a:t>
            </a:r>
          </a:p>
          <a:p xmlns:a="http://schemas.openxmlformats.org/drawingml/2006/main">
            <a:r>
              <a:t>Which option concerns flood protection? The authored adaptation option.</a:t>
            </a:r>
          </a:p>
          <a:p xmlns:a="http://schemas.openxmlformats.org/drawingml/2006/main">
            <a:r>
              <a:t>Standard: How do cause and impact differ? A cause contributes to change; an impact is an effect of it.</a:t>
            </a:r>
          </a:p>
          <a:p xmlns:a="http://schemas.openxmlformats.org/drawingml/2006/main">
            <a:r>
              <a:t>What intended benefit does mitigation offer? Reducing a source of greenhouse-gas emissions.</a:t>
            </a:r>
          </a:p>
          <a:p xmlns:a="http://schemas.openxmlformats.org/drawingml/2006/main">
            <a:r>
              <a:t>What limitation applies to the flood option? It does not itself reduce fossil-fuel emissions and needs local assessment.</a:t>
            </a:r>
          </a:p>
          <a:p xmlns:a="http://schemas.openxmlformats.org/drawingml/2006/main">
            <a:r>
              <a:t>Can a general NASA source establish our school’s flood risk? No. Checked local evidence is required.</a:t>
            </a:r>
          </a:p>
          <a:p xmlns:a="http://schemas.openxmlformats.org/drawingml/2006/main">
            <a:r>
              <a:t>Stretch: Why might a community use both response types? They address causes and impacts rather than the same single problem.</a:t>
            </a:r>
          </a:p>
          <a:p xmlns:a="http://schemas.openxmlformats.org/drawingml/2006/main">
            <a:r>
              <a:t>Why is a promised saving not a measured saving? It is an expectation until comparable measurements support it.</a:t>
            </a:r>
          </a:p>
          <a:p xmlns:a="http://schemas.openxmlformats.org/drawingml/2006/main">
            <a:r>
              <a:t>What evidence could change a response choice? Local risk, feasibility, costs or checked energy data could change it.</a:t>
            </a:r>
          </a:p>
          <a:p xmlns:a="http://schemas.openxmlformats.org/drawingml/2006/main">
            <a:r>
              <a:t>How can people disagree without rejecting the evidence? They may weigh costs, access and timescales differently while using accurate evidence.</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Supported: What does mitigation target? Greenhouse-gas emissions or their removal.</a:t>
            </a:r>
          </a:p>
          <a:p xmlns:a="http://schemas.openxmlformats.org/drawingml/2006/main">
            <a:r>
              <a:t>What does adaptation target? Risks from actual or expected climate impacts.</a:t>
            </a:r>
          </a:p>
          <a:p xmlns:a="http://schemas.openxmlformats.org/drawingml/2006/main">
            <a:r>
              <a:t>Is fossil-fuel burning a cause or a response in card A? It is part of the cause described.</a:t>
            </a:r>
          </a:p>
          <a:p xmlns:a="http://schemas.openxmlformats.org/drawingml/2006/main">
            <a:r>
              <a:t>Which option concerns flood protection? The authored adaptation option.</a:t>
            </a:r>
          </a:p>
          <a:p xmlns:a="http://schemas.openxmlformats.org/drawingml/2006/main">
            <a:r>
              <a:t>Standard: How do cause and impact differ? A cause contributes to change; an impact is an effect of it.</a:t>
            </a:r>
          </a:p>
          <a:p xmlns:a="http://schemas.openxmlformats.org/drawingml/2006/main">
            <a:r>
              <a:t>What intended benefit does mitigation offer? Reducing a source of greenhouse-gas emissions.</a:t>
            </a:r>
          </a:p>
          <a:p xmlns:a="http://schemas.openxmlformats.org/drawingml/2006/main">
            <a:r>
              <a:t>What limitation applies to the flood option? It does not itself reduce fossil-fuel emissions and needs local assessment.</a:t>
            </a:r>
          </a:p>
          <a:p xmlns:a="http://schemas.openxmlformats.org/drawingml/2006/main">
            <a:r>
              <a:t>Can a general NASA source establish our school’s flood risk? No. Checked local evidence is required.</a:t>
            </a:r>
          </a:p>
          <a:p xmlns:a="http://schemas.openxmlformats.org/drawingml/2006/main">
            <a:r>
              <a:t>Stretch: Why might a community use both response types? They address causes and impacts rather than the same single problem.</a:t>
            </a:r>
          </a:p>
          <a:p xmlns:a="http://schemas.openxmlformats.org/drawingml/2006/main">
            <a:r>
              <a:t>Why is a promised saving not a measured saving? It is an expectation until comparable measurements support it.</a:t>
            </a:r>
          </a:p>
          <a:p xmlns:a="http://schemas.openxmlformats.org/drawingml/2006/main">
            <a:r>
              <a:t>What evidence could change a response choice? Local risk, feasibility, costs or checked energy data could change it.</a:t>
            </a:r>
          </a:p>
          <a:p xmlns:a="http://schemas.openxmlformats.org/drawingml/2006/main">
            <a:r>
              <a:t>How can people disagree without rejecting the evidence? They may weigh costs, access and timescales differently while using accurate evidence.</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Question: Does a flood-defence proposal address a cause or an impact?</a:t>
            </a:r>
          </a:p>
          <a:p xmlns:a="http://schemas.openxmlformats.org/drawingml/2006/main">
            <a:r>
              <a:t>Evidence: NASA identifies flood defences as an adaptation example.</a:t>
            </a:r>
          </a:p>
          <a:p xmlns:a="http://schemas.openxmlformats.org/drawingml/2006/main">
            <a:r>
              <a:t>Explain: The proposal aims to reduce exposure to an impact; it is adaptation.</a:t>
            </a:r>
          </a:p>
          <a:p xmlns:a="http://schemas.openxmlformats.org/drawingml/2006/main">
            <a:r>
              <a:t>Check: It does not itself reduce fossil-fuel emissions. A real design needs local assessment.</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Question: Does a flood-defence proposal address a cause or an impact?</a:t>
            </a:r>
          </a:p>
          <a:p xmlns:a="http://schemas.openxmlformats.org/drawingml/2006/main">
            <a:r>
              <a:t>Evidence: NASA identifies flood defences as an adaptation example.</a:t>
            </a:r>
          </a:p>
          <a:p xmlns:a="http://schemas.openxmlformats.org/drawingml/2006/main">
            <a:r>
              <a:t>Explain: The proposal aims to reduce exposure to an impact; it is adaptation.</a:t>
            </a:r>
          </a:p>
          <a:p xmlns:a="http://schemas.openxmlformats.org/drawingml/2006/main">
            <a:r>
              <a:t>Check: It does not itself reduce fossil-fuel emissions. A real design needs local assessment.</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Question: Does a flood-defence proposal address a cause or an impact?</a:t>
            </a:r>
          </a:p>
          <a:p xmlns:a="http://schemas.openxmlformats.org/drawingml/2006/main">
            <a:r>
              <a:t>Evidence: NASA identifies flood defences as an adaptation example.</a:t>
            </a:r>
          </a:p>
          <a:p xmlns:a="http://schemas.openxmlformats.org/drawingml/2006/main">
            <a:r>
              <a:t>Explain: The proposal aims to reduce exposure to an impact; it is adaptation.</a:t>
            </a:r>
          </a:p>
          <a:p xmlns:a="http://schemas.openxmlformats.org/drawingml/2006/main">
            <a:r>
              <a:t>Check: It does not itself reduce fossil-fuel emissions. A real design needs local assessment.</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Question: Does a flood-defence proposal address a cause or an impact?</a:t>
            </a:r>
          </a:p>
          <a:p xmlns:a="http://schemas.openxmlformats.org/drawingml/2006/main">
            <a:r>
              <a:t>Evidence: NASA identifies flood defences as an adaptation example.</a:t>
            </a:r>
          </a:p>
          <a:p xmlns:a="http://schemas.openxmlformats.org/drawingml/2006/main">
            <a:r>
              <a:t>Explain: The proposal aims to reduce exposure to an impact; it is adaptation.</a:t>
            </a:r>
          </a:p>
          <a:p xmlns:a="http://schemas.openxmlformats.org/drawingml/2006/main">
            <a:r>
              <a:t>Check: It does not itself reduce fossil-fuel emissions. A real design needs local assessment.</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Use highlighted evidence and the frame. An adult may read or scribe your own words.</a:t>
            </a:r>
          </a:p>
          <a:p xmlns:a="http://schemas.openxmlformats.org/drawingml/2006/main">
            <a:r>
              <a:t>Further challenge: Explain a second detail if ready.</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Use the cards and organiser. Choose your own evidence and explanation.</a:t>
            </a:r>
          </a:p>
          <a:p xmlns:a="http://schemas.openxmlformats.org/drawingml/2006/main">
            <a:r>
              <a:t>Further challenge: Compare your reasoning with one alternative.</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Use the source limits and test a different priority or assumption.</a:t>
            </a:r>
          </a:p>
          <a:p xmlns:a="http://schemas.openxmlformats.org/drawingml/2006/main">
            <a:r>
              <a:t>Further challenge: Propose a further evidence check and explain its value.</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{"code":"A","title":"Cause impact response","text":"NASA links fossil-fuel burning to added CO2. Its response page describes sea-level rise as a climate impact and flood defences as an adaptation example. Keep cause, impact and response in separate parts of the decision grid.","source":"NASA Causes; NASA Mitigation and Adaptation","limit":"A general example does not establish the risk at our school."}</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{"code":"B","title":"Mitigation option","text":"Mitigation reduces greenhouse-gas emissions or increases their removal. AUTHORED OPTION: an adult reviews avoidable fossil-fuel energy use in a community building. Intended benefit: reduce a source of emissions. Check actual energy use before claiming a saving.","source":"NASA Mitigation and Adaptation; authored application","limit":"Reducing emissions does not instantly remove existing climate impacts. Costs and feasibility need local evidence."}</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{"code":"C","title":"Adaptation option","text":"Adaptation adjusts to actual or expected climate impacts. AUTHORED OPTION: a community assesses flood protection. Intended benefit: reduce exposure to a stated impact. Use a checked local risk assessment before choosing a design.","source":"NASA Mitigation and Adaptation; authored application","limit":"A flood defence is not, by itself, a reduction in fossil-fuel emissions. Do not promise protection everywhere."}</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{"code":"D","title":"The decision test","text":"Use a response grid: stated problem, response type, expected benefit, limitation and evidence needed. Different choices can be justified with different priorities. Our options are authored scenarios, not approved works or instructions to pupils.","source":"Authored evaluation framework, 21 September 2026","limit":"The classroom cards cannot establish a real building budget, energy saving or flood risk."}</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LAUNCH_SU1_W02</a:t>
            </a:r>
          </a:p>
          <a:p xmlns:a="http://schemas.openxmlformats.org/drawingml/2006/main">
            <a:r>
              <a:t>Learning goal: Evaluate responses to climate change.</a:t>
            </a:r>
          </a:p>
          <a:p xmlns:a="http://schemas.openxmlformats.org/drawingml/2006/main">
            <a:r>
              <a:t>Evidence: F: evaluation,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authored options rather than assuming local flood risk or an energy saving. Compare both benefit and limitation for mitigation and adaptation.</a:t>
            </a:r>
          </a:p>
          <a:p xmlns:a="http://schemas.openxmlformats.org/drawingml/2006/main">
            <a:r>
              <a:t>Start here: a cause contributes to change, an impact is an effect, and a response is an action. Cards A to C supply the climate examples.</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cause contributes to change; an impact is an effect of it. The proposal aims to reduce exposure to an impact; it is adaptation.</a:t>
            </a:r>
          </a:p>
          <a:p xmlns:a="http://schemas.openxmlformats.org/drawingml/2006/main">
            <a:r>
              <a:t>Sources: supplied Humanities Scheme of Work, LAUNCH Summer 1, week 2. Evidence and factual claim record: ../../../Sources_and_checks.html#w02</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368b38359144b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1edeecfe6f42a0" /><Relationship Type="http://schemas.openxmlformats.org/officeDocument/2006/relationships/slideLayout" Target="/ppt/slideLayouts/slideLayout1.xml" Id="R325494c937874ba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5494c937874ba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49dc4ac529c4e16" /><Relationship Type="http://schemas.openxmlformats.org/officeDocument/2006/relationships/notesSlide" Target="/ppt/notesSlides/notesSlide1.xml" Id="R871dd09de371478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7c6434afaa04454" /><Relationship Type="http://schemas.openxmlformats.org/officeDocument/2006/relationships/notesSlide" Target="/ppt/notesSlides/notesSlide2.xml" Id="R73afc8ae55794c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9f69968ba7c434d" /><Relationship Type="http://schemas.openxmlformats.org/officeDocument/2006/relationships/notesSlide" Target="/ppt/notesSlides/notesSlide3.xml" Id="R090c42c04fd64c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cf5d5739516474d" /><Relationship Type="http://schemas.openxmlformats.org/officeDocument/2006/relationships/notesSlide" Target="/ppt/notesSlides/notesSlide4.xml" Id="R1e436809bfe846f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d3598e4a04a4a1f" /><Relationship Type="http://schemas.openxmlformats.org/officeDocument/2006/relationships/notesSlide" Target="/ppt/notesSlides/notesSlide5.xml" Id="Rcacb58229c324b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ce62e89bec643ce" /><Relationship Type="http://schemas.openxmlformats.org/officeDocument/2006/relationships/notesSlide" Target="/ppt/notesSlides/notesSlide6.xml" Id="R260a4693e809472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3d1b4da7b46429d" /><Relationship Type="http://schemas.openxmlformats.org/officeDocument/2006/relationships/notesSlide" Target="/ppt/notesSlides/notesSlide7.xml" Id="R82f949d8008945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8e0f01df5014c6c" /><Relationship Type="http://schemas.openxmlformats.org/officeDocument/2006/relationships/notesSlide" Target="/ppt/notesSlides/notesSlide8.xml" Id="R8f0bc136b57a48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4a6a7ebad924c2a" /><Relationship Type="http://schemas.openxmlformats.org/officeDocument/2006/relationships/notesSlide" Target="/ppt/notesSlides/notesSlide9.xml" Id="R25c93b0e230b498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aa71c93d0ef43d1" /><Relationship Type="http://schemas.openxmlformats.org/officeDocument/2006/relationships/notesSlide" Target="/ppt/notesSlides/notesSlide10.xml" Id="R85ab34eead7945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a777545a1394501" /><Relationship Type="http://schemas.openxmlformats.org/officeDocument/2006/relationships/notesSlide" Target="/ppt/notesSlides/notesSlide11.xml" Id="Raeb972267e5745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ac4c2e343724791" /><Relationship Type="http://schemas.openxmlformats.org/officeDocument/2006/relationships/notesSlide" Target="/ppt/notesSlides/notesSlide12.xml" Id="R18a9820de14d42c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f63ebb543b94426" /><Relationship Type="http://schemas.openxmlformats.org/officeDocument/2006/relationships/notesSlide" Target="/ppt/notesSlides/notesSlide13.xml" Id="R1a88364b231b46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34871c16d8c41ba" /><Relationship Type="http://schemas.openxmlformats.org/officeDocument/2006/relationships/notesSlide" Target="/ppt/notesSlides/notesSlide14.xml" Id="R90d3a921674945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4078de40d9240c9" /><Relationship Type="http://schemas.openxmlformats.org/officeDocument/2006/relationships/notesSlide" Target="/ppt/notesSlides/notesSlide15.xml" Id="R7e313901c3344f5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a246be6607649fb" /><Relationship Type="http://schemas.openxmlformats.org/officeDocument/2006/relationships/notesSlide" Target="/ppt/notesSlides/notesSlide16.xml" Id="R416c20c48d67428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21944a4a7984b42" /><Relationship Type="http://schemas.openxmlformats.org/officeDocument/2006/relationships/notesSlide" Target="/ppt/notesSlides/notesSlide17.xml" Id="R8d0e0af659ae4d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0a06022b9aa432c" /><Relationship Type="http://schemas.openxmlformats.org/officeDocument/2006/relationships/notesSlide" Target="/ppt/notesSlides/notesSlide18.xml" Id="Rc1e1a3798f0a4d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aa97586aa664ff7" /><Relationship Type="http://schemas.openxmlformats.org/officeDocument/2006/relationships/notesSlide" Target="/ppt/notesSlides/notesSlide19.xml" Id="R59070eae9433402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2d53d83ee6e417c" /><Relationship Type="http://schemas.openxmlformats.org/officeDocument/2006/relationships/notesSlide" Target="/ppt/notesSlides/notesSlide20.xml" Id="R19846bffb01f495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e24cbf3e1c149c0" /><Relationship Type="http://schemas.openxmlformats.org/officeDocument/2006/relationships/image" Target="/ppt/media/image.png" Id="R641cf4ab3cad4dfa" /><Relationship Type="http://schemas.openxmlformats.org/officeDocument/2006/relationships/notesSlide" Target="/ppt/notesSlides/notesSlide21.xml" Id="Rf4e8ea141d434149"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A517704-1D77-44D8-A9AD-264E18CBA3F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Judging climate responses</a:t>
            </a:r>
          </a:p>
        </p:txBody>
      </p:sp>
      <p:sp>
        <p:nvSpPr>
          <p:cNvPr id="2" name="">
            <a:extLst xmlns:a="http://schemas.openxmlformats.org/drawingml/2006/main">
              <a:ext uri="{FF2B5EF4-FFF2-40B4-BE49-F238E27FC236}">
                <a16:creationId xmlns:a16="http://schemas.microsoft.com/office/drawing/2014/main" id="{61400121-E8AC-41BC-979D-CAB6A1B9067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a:t>
            </a:r>
          </a:p>
        </p:txBody>
      </p:sp>
      <p:sp>
        <p:nvSpPr>
          <p:cNvPr id="3" name="">
            <a:extLst xmlns:a="http://schemas.openxmlformats.org/drawingml/2006/main">
              <a:ext uri="{FF2B5EF4-FFF2-40B4-BE49-F238E27FC236}">
                <a16:creationId xmlns:a16="http://schemas.microsoft.com/office/drawing/2014/main" id="{394EF4F3-D705-44EC-ABB8-78855AE6ABCB}"/>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Evaluate responses to climate change.</a:t>
            </a:r>
          </a:p>
        </p:txBody>
      </p:sp>
      <p:sp>
        <p:nvSpPr>
          <p:cNvPr id="4" name="">
            <a:extLst xmlns:a="http://schemas.openxmlformats.org/drawingml/2006/main">
              <a:ext uri="{FF2B5EF4-FFF2-40B4-BE49-F238E27FC236}">
                <a16:creationId xmlns:a16="http://schemas.microsoft.com/office/drawing/2014/main" id="{9D16F11A-18E8-459C-8800-A87BA43AF7D3}"/>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LAUNCH / Humanities / Summer 1 / Week 2</a:t>
            </a:r>
          </a:p>
        </p:txBody>
      </p:sp>
      <p:sp>
        <p:nvSpPr>
          <p:cNvPr id="5" name="">
            <a:extLst xmlns:a="http://schemas.openxmlformats.org/drawingml/2006/main">
              <a:ext uri="{FF2B5EF4-FFF2-40B4-BE49-F238E27FC236}">
                <a16:creationId xmlns:a16="http://schemas.microsoft.com/office/drawing/2014/main" id="{6F4F1B73-1BDE-476E-9F48-0AE645FC635D}"/>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1772314211"/>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AD68003-8BA4-4DE7-ACE8-DF2BD260469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83F56A5B-FF27-4167-AA87-B79E0380964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2</a:t>
            </a:r>
          </a:p>
        </p:txBody>
      </p:sp>
      <p:sp>
        <p:nvSpPr>
          <p:cNvPr id="3" name="">
            <a:extLst xmlns:a="http://schemas.openxmlformats.org/drawingml/2006/main">
              <a:ext uri="{FF2B5EF4-FFF2-40B4-BE49-F238E27FC236}">
                <a16:creationId xmlns:a16="http://schemas.microsoft.com/office/drawing/2014/main" id="{65A1D93C-D23F-47A7-A9C4-6CDED2963CE3}"/>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How do cause and impact differ?</a:t>
            </a:r>
          </a:p>
        </p:txBody>
      </p:sp>
      <p:sp>
        <p:nvSpPr>
          <p:cNvPr id="4" name="">
            <a:extLst xmlns:a="http://schemas.openxmlformats.org/drawingml/2006/main">
              <a:ext uri="{FF2B5EF4-FFF2-40B4-BE49-F238E27FC236}">
                <a16:creationId xmlns:a16="http://schemas.microsoft.com/office/drawing/2014/main" id="{AF9A3A93-9AB8-4EC1-95B0-4198D8728EEC}"/>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What intended benefit does mitigation offer?</a:t>
            </a:r>
          </a:p>
        </p:txBody>
      </p:sp>
    </p:spTree>
    <p:extLst>
      <p:ext uri="{BB962C8B-B14F-4D97-AF65-F5344CB8AC3E}">
        <p14:creationId xmlns:p14="http://schemas.microsoft.com/office/powerpoint/2010/main" val="1185538532"/>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C69283B-1072-4838-B3D6-68BA15884E8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6065BD6F-31DA-41A2-8D11-01F561AB41E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3</a:t>
            </a:r>
          </a:p>
        </p:txBody>
      </p:sp>
      <p:sp>
        <p:nvSpPr>
          <p:cNvPr id="3" name="">
            <a:extLst xmlns:a="http://schemas.openxmlformats.org/drawingml/2006/main">
              <a:ext uri="{FF2B5EF4-FFF2-40B4-BE49-F238E27FC236}">
                <a16:creationId xmlns:a16="http://schemas.microsoft.com/office/drawing/2014/main" id="{BFFEE0E4-7FFF-48EA-94A2-57B0F6491588}"/>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What limitation applies to the flood option?</a:t>
            </a:r>
          </a:p>
        </p:txBody>
      </p:sp>
      <p:sp>
        <p:nvSpPr>
          <p:cNvPr id="4" name="">
            <a:extLst xmlns:a="http://schemas.openxmlformats.org/drawingml/2006/main">
              <a:ext uri="{FF2B5EF4-FFF2-40B4-BE49-F238E27FC236}">
                <a16:creationId xmlns:a16="http://schemas.microsoft.com/office/drawing/2014/main" id="{A076395F-F9CB-47F2-9CB2-2C0677929614}"/>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Can a general NASA source establish our school’s flood risk?</a:t>
            </a:r>
          </a:p>
        </p:txBody>
      </p:sp>
    </p:spTree>
    <p:extLst>
      <p:ext uri="{BB962C8B-B14F-4D97-AF65-F5344CB8AC3E}">
        <p14:creationId xmlns:p14="http://schemas.microsoft.com/office/powerpoint/2010/main" val="415476591"/>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EA700E9-AE60-4503-ABFA-BEB01BFA6C5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129BC2F6-4E42-4057-95D3-3F61AA74375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4</a:t>
            </a:r>
          </a:p>
        </p:txBody>
      </p:sp>
      <p:sp>
        <p:nvSpPr>
          <p:cNvPr id="3" name="">
            <a:extLst xmlns:a="http://schemas.openxmlformats.org/drawingml/2006/main">
              <a:ext uri="{FF2B5EF4-FFF2-40B4-BE49-F238E27FC236}">
                <a16:creationId xmlns:a16="http://schemas.microsoft.com/office/drawing/2014/main" id="{0220B4D4-E6CD-4AD4-A3FC-1913129E652D}"/>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mitigation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Reducing greenhouse-gas emissions or increasing their removal</a:t>
            </a:r>
          </a:p>
        </p:txBody>
      </p:sp>
      <p:sp>
        <p:nvSpPr>
          <p:cNvPr id="4" name="">
            <a:extLst xmlns:a="http://schemas.openxmlformats.org/drawingml/2006/main">
              <a:ext uri="{FF2B5EF4-FFF2-40B4-BE49-F238E27FC236}">
                <a16:creationId xmlns:a16="http://schemas.microsoft.com/office/drawing/2014/main" id="{720D0BD4-6E58-4EA9-BA4C-268214F9EDB5}"/>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adaptation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Adjusting to actual or expected climate impacts</a:t>
            </a:r>
          </a:p>
        </p:txBody>
      </p:sp>
      <p:sp>
        <p:nvSpPr>
          <p:cNvPr id="5" name="">
            <a:extLst xmlns:a="http://schemas.openxmlformats.org/drawingml/2006/main">
              <a:ext uri="{FF2B5EF4-FFF2-40B4-BE49-F238E27FC236}">
                <a16:creationId xmlns:a16="http://schemas.microsoft.com/office/drawing/2014/main" id="{C7E1DE10-779C-4173-861A-C21CB8936657}"/>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impact</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An effect of a change</a:t>
            </a:r>
          </a:p>
        </p:txBody>
      </p:sp>
      <p:sp>
        <p:nvSpPr>
          <p:cNvPr id="6" name="">
            <a:extLst xmlns:a="http://schemas.openxmlformats.org/drawingml/2006/main">
              <a:ext uri="{FF2B5EF4-FFF2-40B4-BE49-F238E27FC236}">
                <a16:creationId xmlns:a16="http://schemas.microsoft.com/office/drawing/2014/main" id="{D0CB8A71-B93F-4F99-A153-B5838D62D376}"/>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evaluation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judgement using evidence and limits</a:t>
            </a:r>
          </a:p>
        </p:txBody>
      </p:sp>
    </p:spTree>
    <p:extLst>
      <p:ext uri="{BB962C8B-B14F-4D97-AF65-F5344CB8AC3E}">
        <p14:creationId xmlns:p14="http://schemas.microsoft.com/office/powerpoint/2010/main" val="159622575"/>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CC7BFF4-9955-41F3-89A4-0DE0F6A7DD6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9392FECB-ABF8-4292-BE59-AB7BFC7D8A4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5</a:t>
            </a:r>
          </a:p>
        </p:txBody>
      </p:sp>
      <p:sp>
        <p:nvSpPr>
          <p:cNvPr id="3" name="">
            <a:extLst xmlns:a="http://schemas.openxmlformats.org/drawingml/2006/main">
              <a:ext uri="{FF2B5EF4-FFF2-40B4-BE49-F238E27FC236}">
                <a16:creationId xmlns:a16="http://schemas.microsoft.com/office/drawing/2014/main" id="{9EADC9FE-68D2-444C-AD37-E32E49B20598}"/>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57F97DE0-91F4-4DA0-8EC2-CBD50BAD0B51}"/>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BCB515D5-51A5-4DEE-B6C2-E2336C89D1FA}"/>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a cause contributes to change, an impact is an effect, and a response is an action. Cards A to C supply the climate examples.</a:t>
            </a:r>
          </a:p>
        </p:txBody>
      </p:sp>
    </p:spTree>
    <p:extLst>
      <p:ext uri="{BB962C8B-B14F-4D97-AF65-F5344CB8AC3E}">
        <p14:creationId xmlns:p14="http://schemas.microsoft.com/office/powerpoint/2010/main" val="144173363"/>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838C13B8-6FC9-4FC2-9966-94A6411CACE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9E979048-0C4F-48FF-9B90-06FB7BF2570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6</a:t>
            </a:r>
          </a:p>
        </p:txBody>
      </p:sp>
      <p:sp>
        <p:nvSpPr>
          <p:cNvPr id="3" name="">
            <a:extLst xmlns:a="http://schemas.openxmlformats.org/drawingml/2006/main">
              <a:ext uri="{FF2B5EF4-FFF2-40B4-BE49-F238E27FC236}">
                <a16:creationId xmlns:a16="http://schemas.microsoft.com/office/drawing/2014/main" id="{8497705F-9A9F-4E13-9C65-EEA954CE58D8}"/>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Does a flood-defence proposal address a cause or an impact?</a:t>
            </a:r>
          </a:p>
        </p:txBody>
      </p:sp>
    </p:spTree>
    <p:extLst>
      <p:ext uri="{BB962C8B-B14F-4D97-AF65-F5344CB8AC3E}">
        <p14:creationId xmlns:p14="http://schemas.microsoft.com/office/powerpoint/2010/main" val="887274347"/>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10D0C73F-B2BD-4BA1-A093-431969A6EA8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B28FB6DF-5C41-4A8A-B38F-74F588AEB1C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7</a:t>
            </a:r>
          </a:p>
        </p:txBody>
      </p:sp>
      <p:sp>
        <p:nvSpPr>
          <p:cNvPr id="3" name="">
            <a:extLst xmlns:a="http://schemas.openxmlformats.org/drawingml/2006/main">
              <a:ext uri="{FF2B5EF4-FFF2-40B4-BE49-F238E27FC236}">
                <a16:creationId xmlns:a16="http://schemas.microsoft.com/office/drawing/2014/main" id="{C7FC2F15-69D7-4EE0-BD00-7B8A5BD56CFF}"/>
              </a:ext>
            </a:extLst>
          </p:cNvPr>
          <p:cNvSpPr>
            <a:spLocks xmlns:a="http://schemas.openxmlformats.org/drawingml/2006/main" noGrp="1"/>
          </p:cNvSpPr>
          <p:nvPr/>
        </p:nvSpPr>
        <p:spPr>
          <a:xfrm xmlns:a="http://schemas.openxmlformats.org/drawingml/2006/main">
            <a:off x="552450" y="1428750"/>
            <a:ext cx="110871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NASA identifies flood defences as an adaptation example.</a:t>
            </a:r>
          </a:p>
        </p:txBody>
      </p:sp>
    </p:spTree>
    <p:extLst>
      <p:ext uri="{BB962C8B-B14F-4D97-AF65-F5344CB8AC3E}">
        <p14:creationId xmlns:p14="http://schemas.microsoft.com/office/powerpoint/2010/main" val="1371478234"/>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7E755E6-B262-4B90-A023-29D35332E35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4998AD3C-6544-4EB4-9098-DE2D3DBD0A2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8</a:t>
            </a:r>
          </a:p>
        </p:txBody>
      </p:sp>
      <p:sp>
        <p:nvSpPr>
          <p:cNvPr id="3" name="">
            <a:extLst xmlns:a="http://schemas.openxmlformats.org/drawingml/2006/main">
              <a:ext uri="{FF2B5EF4-FFF2-40B4-BE49-F238E27FC236}">
                <a16:creationId xmlns:a16="http://schemas.microsoft.com/office/drawing/2014/main" id="{A3B7DB09-6B2A-4B64-BA68-AC116116EA96}"/>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The proposal aims to reduce exposure to an impact; it is adaptation.</a:t>
            </a:r>
          </a:p>
        </p:txBody>
      </p:sp>
    </p:spTree>
    <p:extLst>
      <p:ext uri="{BB962C8B-B14F-4D97-AF65-F5344CB8AC3E}">
        <p14:creationId xmlns:p14="http://schemas.microsoft.com/office/powerpoint/2010/main" val="1403417453"/>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A3C32156-638B-4E96-AA9B-C3D37F4C76F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0FE67CAE-6B99-4A8C-8BE3-32E63F3928B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9</a:t>
            </a:r>
          </a:p>
        </p:txBody>
      </p:sp>
      <p:sp>
        <p:nvSpPr>
          <p:cNvPr id="3" name="">
            <a:extLst xmlns:a="http://schemas.openxmlformats.org/drawingml/2006/main">
              <a:ext uri="{FF2B5EF4-FFF2-40B4-BE49-F238E27FC236}">
                <a16:creationId xmlns:a16="http://schemas.microsoft.com/office/drawing/2014/main" id="{9DD4DA53-1EAB-4774-BC06-583453E56B16}"/>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It does not itself reduce fossil-fuel emissions. A real design needs local assessment.</a:t>
            </a:r>
          </a:p>
        </p:txBody>
      </p:sp>
    </p:spTree>
    <p:extLst>
      <p:ext uri="{BB962C8B-B14F-4D97-AF65-F5344CB8AC3E}">
        <p14:creationId xmlns:p14="http://schemas.microsoft.com/office/powerpoint/2010/main" val="1302198686"/>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B1919F8-27F9-4E1F-9308-C35A2BF7A8D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F5281CAF-0DFC-4B23-A67C-C2FE25A4604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10</a:t>
            </a:r>
          </a:p>
        </p:txBody>
      </p:sp>
      <p:sp>
        <p:nvSpPr>
          <p:cNvPr id="3" name="">
            <a:extLst xmlns:a="http://schemas.openxmlformats.org/drawingml/2006/main">
              <a:ext uri="{FF2B5EF4-FFF2-40B4-BE49-F238E27FC236}">
                <a16:creationId xmlns:a16="http://schemas.microsoft.com/office/drawing/2014/main" id="{29F2A781-844F-4E37-808B-0BB498040B70}"/>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Place cause, impact and response in the decision grid using card A. Work through the three decision cards and explain each match.</a:t>
            </a:r>
          </a:p>
        </p:txBody>
      </p:sp>
      <p:sp>
        <p:nvSpPr>
          <p:cNvPr id="4" name="">
            <a:extLst xmlns:a="http://schemas.openxmlformats.org/drawingml/2006/main">
              <a:ext uri="{FF2B5EF4-FFF2-40B4-BE49-F238E27FC236}">
                <a16:creationId xmlns:a16="http://schemas.microsoft.com/office/drawing/2014/main" id="{F4E436F5-BCF5-4514-8C55-C4618C64F181}"/>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Compare mitigation and adaptation: benefit, limitation and needed evidence. Agree a provisional choice for an authored scenario and justify it.</a:t>
            </a:r>
          </a:p>
        </p:txBody>
      </p:sp>
      <p:sp>
        <p:nvSpPr>
          <p:cNvPr id="5" name="">
            <a:extLst xmlns:a="http://schemas.openxmlformats.org/drawingml/2006/main">
              <a:ext uri="{FF2B5EF4-FFF2-40B4-BE49-F238E27FC236}">
                <a16:creationId xmlns:a16="http://schemas.microsoft.com/office/drawing/2014/main" id="{96678946-B934-48D9-A1E9-CCB40A7BDDD8}"/>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1501910158"/>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DD1AB40-D758-4FDB-BECD-A10758CD59B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DA407818-4DDD-4796-B3A2-DE7269BA6D1E}"/>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11</a:t>
            </a:r>
          </a:p>
        </p:txBody>
      </p:sp>
      <p:sp>
        <p:nvSpPr>
          <p:cNvPr id="3" name="">
            <a:extLst xmlns:a="http://schemas.openxmlformats.org/drawingml/2006/main">
              <a:ext uri="{FF2B5EF4-FFF2-40B4-BE49-F238E27FC236}">
                <a16:creationId xmlns:a16="http://schemas.microsoft.com/office/drawing/2014/main" id="{1BE784D5-F6CC-41B2-8F3A-B3BA332AA46C}"/>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Reduce a source of greenhouse gases</a:t>
            </a:r>
          </a:p>
        </p:txBody>
      </p:sp>
      <p:sp>
        <p:nvSpPr>
          <p:cNvPr id="4" name="">
            <a:extLst xmlns:a="http://schemas.openxmlformats.org/drawingml/2006/main">
              <a:ext uri="{FF2B5EF4-FFF2-40B4-BE49-F238E27FC236}">
                <a16:creationId xmlns:a16="http://schemas.microsoft.com/office/drawing/2014/main" id="{AFA344F7-8BDD-475E-92FE-E5A19B020BA7}"/>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Reduce exposure to a climate impact</a:t>
            </a:r>
          </a:p>
        </p:txBody>
      </p:sp>
      <p:sp>
        <p:nvSpPr>
          <p:cNvPr id="5" name="">
            <a:extLst xmlns:a="http://schemas.openxmlformats.org/drawingml/2006/main">
              <a:ext uri="{FF2B5EF4-FFF2-40B4-BE49-F238E27FC236}">
                <a16:creationId xmlns:a16="http://schemas.microsoft.com/office/drawing/2014/main" id="{61607F31-F0DF-4CC4-85A9-DEF02C8563BF}"/>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Address causes and existing impacts</a:t>
            </a:r>
          </a:p>
        </p:txBody>
      </p:sp>
    </p:spTree>
    <p:extLst>
      <p:ext uri="{BB962C8B-B14F-4D97-AF65-F5344CB8AC3E}">
        <p14:creationId xmlns:p14="http://schemas.microsoft.com/office/powerpoint/2010/main" val="806284615"/>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25003FA-CD92-4468-B5B8-9CB1F18C2E4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16158162-12C8-4BB7-8D63-17DF9368D92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12</a:t>
            </a:r>
          </a:p>
        </p:txBody>
      </p:sp>
      <p:sp>
        <p:nvSpPr>
          <p:cNvPr id="3" name="">
            <a:extLst xmlns:a="http://schemas.openxmlformats.org/drawingml/2006/main">
              <a:ext uri="{FF2B5EF4-FFF2-40B4-BE49-F238E27FC236}">
                <a16:creationId xmlns:a16="http://schemas.microsoft.com/office/drawing/2014/main" id="{57D48D56-920B-4CB3-9BCC-F3C1B6EF658F}"/>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cause, impact and response labels with card A.</a:t>
            </a:r>
          </a:p>
        </p:txBody>
      </p:sp>
      <p:sp>
        <p:nvSpPr>
          <p:cNvPr id="4" name="">
            <a:extLst xmlns:a="http://schemas.openxmlformats.org/drawingml/2006/main">
              <a:ext uri="{FF2B5EF4-FFF2-40B4-BE49-F238E27FC236}">
                <a16:creationId xmlns:a16="http://schemas.microsoft.com/office/drawing/2014/main" id="{B2CFBCEE-91B2-42B5-9AA3-07ED525F6550}"/>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Complete one mitigation/adaptation row using highlighted benefit and limit details.</a:t>
            </a:r>
          </a:p>
        </p:txBody>
      </p:sp>
      <p:sp>
        <p:nvSpPr>
          <p:cNvPr id="5" name="">
            <a:extLst xmlns:a="http://schemas.openxmlformats.org/drawingml/2006/main">
              <a:ext uri="{FF2B5EF4-FFF2-40B4-BE49-F238E27FC236}">
                <a16:creationId xmlns:a16="http://schemas.microsoft.com/office/drawing/2014/main" id="{49BE5456-1170-4818-8582-F22521DFE0D1}"/>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choose a response for the stated problem and give a reason.</a:t>
            </a:r>
          </a:p>
        </p:txBody>
      </p:sp>
    </p:spTree>
    <p:extLst>
      <p:ext uri="{BB962C8B-B14F-4D97-AF65-F5344CB8AC3E}">
        <p14:creationId xmlns:p14="http://schemas.microsoft.com/office/powerpoint/2010/main" val="1885603890"/>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EC37BB8-0768-4FF1-A91A-7E88D2F7AD5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8DE99975-F930-4559-AE04-75BE3DF8DF8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13</a:t>
            </a:r>
          </a:p>
        </p:txBody>
      </p:sp>
      <p:sp>
        <p:nvSpPr>
          <p:cNvPr id="3" name="">
            <a:extLst xmlns:a="http://schemas.openxmlformats.org/drawingml/2006/main">
              <a:ext uri="{FF2B5EF4-FFF2-40B4-BE49-F238E27FC236}">
                <a16:creationId xmlns:a16="http://schemas.microsoft.com/office/drawing/2014/main" id="{275010EC-B489-43C9-84C3-825A01690ED0}"/>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Complete the grid for both mitigation and adaptation options.</a:t>
            </a:r>
          </a:p>
        </p:txBody>
      </p:sp>
      <p:sp>
        <p:nvSpPr>
          <p:cNvPr id="4" name="">
            <a:extLst xmlns:a="http://schemas.openxmlformats.org/drawingml/2006/main">
              <a:ext uri="{FF2B5EF4-FFF2-40B4-BE49-F238E27FC236}">
                <a16:creationId xmlns:a16="http://schemas.microsoft.com/office/drawing/2014/main" id="{A03BD125-EDC0-44E9-8C85-6F50ABA6C24E}"/>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a cited detail to identify a benefit and a limitation of each.</a:t>
            </a:r>
          </a:p>
        </p:txBody>
      </p:sp>
      <p:sp>
        <p:nvSpPr>
          <p:cNvPr id="5" name="">
            <a:extLst xmlns:a="http://schemas.openxmlformats.org/drawingml/2006/main">
              <a:ext uri="{FF2B5EF4-FFF2-40B4-BE49-F238E27FC236}">
                <a16:creationId xmlns:a16="http://schemas.microsoft.com/office/drawing/2014/main" id="{8C065A32-E1B1-4D90-9B6F-84741A244A24}"/>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choose one for a stated problem and explain what needs checking locally.</a:t>
            </a:r>
          </a:p>
        </p:txBody>
      </p:sp>
    </p:spTree>
    <p:extLst>
      <p:ext uri="{BB962C8B-B14F-4D97-AF65-F5344CB8AC3E}">
        <p14:creationId xmlns:p14="http://schemas.microsoft.com/office/powerpoint/2010/main" val="75857801"/>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50E09C2-513C-408D-8459-B53575560DC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580AFA2F-30AD-48F7-93C9-5DC6C8D51DF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14</a:t>
            </a:r>
          </a:p>
        </p:txBody>
      </p:sp>
      <p:sp>
        <p:nvSpPr>
          <p:cNvPr id="3" name="">
            <a:extLst xmlns:a="http://schemas.openxmlformats.org/drawingml/2006/main">
              <a:ext uri="{FF2B5EF4-FFF2-40B4-BE49-F238E27FC236}">
                <a16:creationId xmlns:a16="http://schemas.microsoft.com/office/drawing/2014/main" id="{DFCB89B6-2887-40D8-8CEA-F03B01EA9CB2}"/>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Compare each response against the same problem, timescale and evidence needs.</a:t>
            </a:r>
          </a:p>
        </p:txBody>
      </p:sp>
      <p:sp>
        <p:nvSpPr>
          <p:cNvPr id="4" name="">
            <a:extLst xmlns:a="http://schemas.openxmlformats.org/drawingml/2006/main">
              <a:ext uri="{FF2B5EF4-FFF2-40B4-BE49-F238E27FC236}">
                <a16:creationId xmlns:a16="http://schemas.microsoft.com/office/drawing/2014/main" id="{C5C8593B-9800-4797-8E99-200E62A2DED4}"/>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why mitigation and adaptation can complement one another.</a:t>
            </a:r>
          </a:p>
        </p:txBody>
      </p:sp>
      <p:sp>
        <p:nvSpPr>
          <p:cNvPr id="5" name="">
            <a:extLst xmlns:a="http://schemas.openxmlformats.org/drawingml/2006/main">
              <a:ext uri="{FF2B5EF4-FFF2-40B4-BE49-F238E27FC236}">
                <a16:creationId xmlns:a16="http://schemas.microsoft.com/office/drawing/2014/main" id="{3205E394-C3A3-405A-B4DF-1CAA0538E897}"/>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Challenge one unsupported promise in an option discussion.</a:t>
            </a:r>
          </a:p>
        </p:txBody>
      </p:sp>
      <p:sp>
        <p:nvSpPr>
          <p:cNvPr id="6" name="">
            <a:extLst xmlns:a="http://schemas.openxmlformats.org/drawingml/2006/main">
              <a:ext uri="{FF2B5EF4-FFF2-40B4-BE49-F238E27FC236}">
                <a16:creationId xmlns:a16="http://schemas.microsoft.com/office/drawing/2014/main" id="{153B0E6E-8841-4F90-A2D7-546F01E52F3E}"/>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justify a choice and a condition that could change it.</a:t>
            </a:r>
          </a:p>
        </p:txBody>
      </p:sp>
    </p:spTree>
    <p:extLst>
      <p:ext uri="{BB962C8B-B14F-4D97-AF65-F5344CB8AC3E}">
        <p14:creationId xmlns:p14="http://schemas.microsoft.com/office/powerpoint/2010/main" val="1783222076"/>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D83351D-EB56-4C64-85CA-90681100FD5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B6565D07-15C9-4826-9B9C-3C3CC2B9692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15</a:t>
            </a:r>
          </a:p>
        </p:txBody>
      </p:sp>
      <p:sp>
        <p:nvSpPr>
          <p:cNvPr id="3" name="">
            <a:extLst xmlns:a="http://schemas.openxmlformats.org/drawingml/2006/main">
              <a:ext uri="{FF2B5EF4-FFF2-40B4-BE49-F238E27FC236}">
                <a16:creationId xmlns:a16="http://schemas.microsoft.com/office/drawing/2014/main" id="{ACDCC0CA-0AAF-4F99-979E-55AE9D441567}"/>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evaluation, targeted questioning and two exit questions.</a:t>
            </a:r>
          </a:p>
        </p:txBody>
      </p:sp>
      <p:sp>
        <p:nvSpPr>
          <p:cNvPr id="4" name="">
            <a:extLst xmlns:a="http://schemas.openxmlformats.org/drawingml/2006/main">
              <a:ext uri="{FF2B5EF4-FFF2-40B4-BE49-F238E27FC236}">
                <a16:creationId xmlns:a16="http://schemas.microsoft.com/office/drawing/2014/main" id="{281103C6-83D4-4A12-B332-8AFF47FF772B}"/>
              </a:ext>
            </a:extLst>
          </p:cNvPr>
          <p:cNvSpPr>
            <a:spLocks xmlns:a="http://schemas.openxmlformats.org/drawingml/2006/main" noGrp="1"/>
          </p:cNvSpPr>
          <p:nvPr/>
        </p:nvSpPr>
        <p:spPr>
          <a:xfrm xmlns:a="http://schemas.openxmlformats.org/drawingml/2006/main">
            <a:off x="552450" y="25336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281FABD8-F7B4-4037-9D08-8B1AAB7DF7FC}"/>
              </a:ext>
            </a:extLst>
          </p:cNvPr>
          <p:cNvSpPr>
            <a:spLocks xmlns:a="http://schemas.openxmlformats.org/drawingml/2006/main" noGrp="1"/>
          </p:cNvSpPr>
          <p:nvPr/>
        </p:nvSpPr>
        <p:spPr>
          <a:xfrm xmlns:a="http://schemas.openxmlformats.org/drawingml/2006/main">
            <a:off x="552450" y="32385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678398484"/>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5A352E8-DB7A-4C47-A59B-7613E7672B0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696620DB-EBF4-4143-99CB-62BF763AC0C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16</a:t>
            </a:r>
          </a:p>
        </p:txBody>
      </p:sp>
      <p:sp>
        <p:nvSpPr>
          <p:cNvPr id="3" name="">
            <a:extLst xmlns:a="http://schemas.openxmlformats.org/drawingml/2006/main">
              <a:ext uri="{FF2B5EF4-FFF2-40B4-BE49-F238E27FC236}">
                <a16:creationId xmlns:a16="http://schemas.microsoft.com/office/drawing/2014/main" id="{355A6134-C87D-4720-ACFB-7EA56953A742}"/>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Justify one response using evidence.</a:t>
            </a:r>
          </a:p>
        </p:txBody>
      </p:sp>
      <p:sp>
        <p:nvSpPr>
          <p:cNvPr id="4" name="">
            <a:extLst xmlns:a="http://schemas.openxmlformats.org/drawingml/2006/main">
              <a:ext uri="{FF2B5EF4-FFF2-40B4-BE49-F238E27FC236}">
                <a16:creationId xmlns:a16="http://schemas.microsoft.com/office/drawing/2014/main" id="{4152B4EA-2531-4D1D-96C7-1BE4EF4AAB87}"/>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What local evidence is still needed?</a:t>
            </a:r>
          </a:p>
        </p:txBody>
      </p:sp>
      <p:sp>
        <p:nvSpPr>
          <p:cNvPr id="5" name="">
            <a:extLst xmlns:a="http://schemas.openxmlformats.org/drawingml/2006/main">
              <a:ext uri="{FF2B5EF4-FFF2-40B4-BE49-F238E27FC236}">
                <a16:creationId xmlns:a16="http://schemas.microsoft.com/office/drawing/2014/main" id="{BB717FBB-9799-4404-A566-A38620773B26}"/>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1352065981"/>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03E9BD8-B389-44CA-9352-AC3351C087D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A Cause impact response</a:t>
            </a:r>
          </a:p>
        </p:txBody>
      </p:sp>
      <p:sp>
        <p:nvSpPr>
          <p:cNvPr id="2" name="">
            <a:extLst xmlns:a="http://schemas.openxmlformats.org/drawingml/2006/main">
              <a:ext uri="{FF2B5EF4-FFF2-40B4-BE49-F238E27FC236}">
                <a16:creationId xmlns:a16="http://schemas.microsoft.com/office/drawing/2014/main" id="{842B20BF-BA50-4626-B884-2E26136433E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17</a:t>
            </a:r>
          </a:p>
        </p:txBody>
      </p:sp>
      <p:sp>
        <p:nvSpPr>
          <p:cNvPr id="3" name="">
            <a:extLst xmlns:a="http://schemas.openxmlformats.org/drawingml/2006/main">
              <a:ext uri="{FF2B5EF4-FFF2-40B4-BE49-F238E27FC236}">
                <a16:creationId xmlns:a16="http://schemas.microsoft.com/office/drawing/2014/main" id="{757F1BB0-A619-4FA2-B84B-E742A5F64423}"/>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NASA links fossil-fuel burning to added CO2. Its response page describes sea-level rise as a climate impact and flood defences as an adaptation example. Keep cause, impact and response in separate parts of the decision grid.</a:t>
            </a:r>
          </a:p>
        </p:txBody>
      </p:sp>
      <p:sp>
        <p:nvSpPr>
          <p:cNvPr id="4" name="">
            <a:extLst xmlns:a="http://schemas.openxmlformats.org/drawingml/2006/main">
              <a:ext uri="{FF2B5EF4-FFF2-40B4-BE49-F238E27FC236}">
                <a16:creationId xmlns:a16="http://schemas.microsoft.com/office/drawing/2014/main" id="{02184F69-5948-47F8-8B6F-DC75F18B085A}"/>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NASA Causes; NASA Mitigation and Adaptation</a:t>
            </a:r>
          </a:p>
        </p:txBody>
      </p:sp>
      <p:sp>
        <p:nvSpPr>
          <p:cNvPr id="5" name="">
            <a:extLst xmlns:a="http://schemas.openxmlformats.org/drawingml/2006/main">
              <a:ext uri="{FF2B5EF4-FFF2-40B4-BE49-F238E27FC236}">
                <a16:creationId xmlns:a16="http://schemas.microsoft.com/office/drawing/2014/main" id="{B8BBA71C-2407-4093-9940-1AEFD33BD451}"/>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general example does not establish the risk at our school.</a:t>
            </a:r>
          </a:p>
        </p:txBody>
      </p:sp>
    </p:spTree>
    <p:extLst>
      <p:ext uri="{BB962C8B-B14F-4D97-AF65-F5344CB8AC3E}">
        <p14:creationId xmlns:p14="http://schemas.microsoft.com/office/powerpoint/2010/main" val="81486176"/>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5358ADB-0E71-4029-A6AB-7A36B5CDA83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B Mitigation option</a:t>
            </a:r>
          </a:p>
        </p:txBody>
      </p:sp>
      <p:sp>
        <p:nvSpPr>
          <p:cNvPr id="2" name="">
            <a:extLst xmlns:a="http://schemas.openxmlformats.org/drawingml/2006/main">
              <a:ext uri="{FF2B5EF4-FFF2-40B4-BE49-F238E27FC236}">
                <a16:creationId xmlns:a16="http://schemas.microsoft.com/office/drawing/2014/main" id="{0D533F2A-11E5-4F5C-A2CC-45177925952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18</a:t>
            </a:r>
          </a:p>
        </p:txBody>
      </p:sp>
      <p:sp>
        <p:nvSpPr>
          <p:cNvPr id="3" name="">
            <a:extLst xmlns:a="http://schemas.openxmlformats.org/drawingml/2006/main">
              <a:ext uri="{FF2B5EF4-FFF2-40B4-BE49-F238E27FC236}">
                <a16:creationId xmlns:a16="http://schemas.microsoft.com/office/drawing/2014/main" id="{4828A037-B9B4-4E12-8798-03E1EFB098CF}"/>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Mitigation reduces greenhouse-gas emissions or increases their removal. AUTHORED OPTION: an adult reviews avoidable fossil-fuel energy use in a community building. Intended benefit: reduce a source of emissions. Check actual energy use before claiming a saving.</a:t>
            </a:r>
          </a:p>
        </p:txBody>
      </p:sp>
      <p:sp>
        <p:nvSpPr>
          <p:cNvPr id="4" name="">
            <a:extLst xmlns:a="http://schemas.openxmlformats.org/drawingml/2006/main">
              <a:ext uri="{FF2B5EF4-FFF2-40B4-BE49-F238E27FC236}">
                <a16:creationId xmlns:a16="http://schemas.microsoft.com/office/drawing/2014/main" id="{3DB9A58D-073D-45AD-AFF1-1CDF0C0F1C64}"/>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NASA Mitigation and Adaptation; authored application</a:t>
            </a:r>
          </a:p>
        </p:txBody>
      </p:sp>
      <p:sp>
        <p:nvSpPr>
          <p:cNvPr id="5" name="">
            <a:extLst xmlns:a="http://schemas.openxmlformats.org/drawingml/2006/main">
              <a:ext uri="{FF2B5EF4-FFF2-40B4-BE49-F238E27FC236}">
                <a16:creationId xmlns:a16="http://schemas.microsoft.com/office/drawing/2014/main" id="{B7C68720-FAB4-4B45-920D-A0C7009A2D8B}"/>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Reducing emissions does not instantly remove existing climate impacts. Costs and feasibility need local evidence.</a:t>
            </a:r>
          </a:p>
        </p:txBody>
      </p:sp>
    </p:spTree>
    <p:extLst>
      <p:ext uri="{BB962C8B-B14F-4D97-AF65-F5344CB8AC3E}">
        <p14:creationId xmlns:p14="http://schemas.microsoft.com/office/powerpoint/2010/main" val="2020501847"/>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6A55E60-FB40-4ED0-AACA-CCC53D059CB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C Adaptation option</a:t>
            </a:r>
          </a:p>
        </p:txBody>
      </p:sp>
      <p:sp>
        <p:nvSpPr>
          <p:cNvPr id="2" name="">
            <a:extLst xmlns:a="http://schemas.openxmlformats.org/drawingml/2006/main">
              <a:ext uri="{FF2B5EF4-FFF2-40B4-BE49-F238E27FC236}">
                <a16:creationId xmlns:a16="http://schemas.microsoft.com/office/drawing/2014/main" id="{281837B4-0D7E-40BF-A751-73979D66010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19</a:t>
            </a:r>
          </a:p>
        </p:txBody>
      </p:sp>
      <p:sp>
        <p:nvSpPr>
          <p:cNvPr id="3" name="">
            <a:extLst xmlns:a="http://schemas.openxmlformats.org/drawingml/2006/main">
              <a:ext uri="{FF2B5EF4-FFF2-40B4-BE49-F238E27FC236}">
                <a16:creationId xmlns:a16="http://schemas.microsoft.com/office/drawing/2014/main" id="{93F1007C-AD52-4252-B94A-8CF01B1FF0A9}"/>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Adaptation adjusts to actual or expected climate impacts. AUTHORED OPTION: a community assesses flood protection. Intended benefit: reduce exposure to a stated impact. Use a checked local risk assessment before choosing a design.</a:t>
            </a:r>
          </a:p>
        </p:txBody>
      </p:sp>
      <p:sp>
        <p:nvSpPr>
          <p:cNvPr id="4" name="">
            <a:extLst xmlns:a="http://schemas.openxmlformats.org/drawingml/2006/main">
              <a:ext uri="{FF2B5EF4-FFF2-40B4-BE49-F238E27FC236}">
                <a16:creationId xmlns:a16="http://schemas.microsoft.com/office/drawing/2014/main" id="{549F17F6-265E-4DA5-B29E-EC8FA09C8053}"/>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NASA Mitigation and Adaptation; authored application</a:t>
            </a:r>
          </a:p>
        </p:txBody>
      </p:sp>
      <p:sp>
        <p:nvSpPr>
          <p:cNvPr id="5" name="">
            <a:extLst xmlns:a="http://schemas.openxmlformats.org/drawingml/2006/main">
              <a:ext uri="{FF2B5EF4-FFF2-40B4-BE49-F238E27FC236}">
                <a16:creationId xmlns:a16="http://schemas.microsoft.com/office/drawing/2014/main" id="{740AED64-4F90-4383-8C97-38003C129466}"/>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flood defence is not, by itself, a reduction in fossil-fuel emissions. Do not promise protection everywhere.</a:t>
            </a:r>
          </a:p>
        </p:txBody>
      </p:sp>
    </p:spTree>
    <p:extLst>
      <p:ext uri="{BB962C8B-B14F-4D97-AF65-F5344CB8AC3E}">
        <p14:creationId xmlns:p14="http://schemas.microsoft.com/office/powerpoint/2010/main" val="1177495924"/>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EBD3EF4-F07D-4D83-A70C-BA2FDB8D6F8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D The decision test</a:t>
            </a:r>
          </a:p>
        </p:txBody>
      </p:sp>
      <p:sp>
        <p:nvSpPr>
          <p:cNvPr id="2" name="">
            <a:extLst xmlns:a="http://schemas.openxmlformats.org/drawingml/2006/main">
              <a:ext uri="{FF2B5EF4-FFF2-40B4-BE49-F238E27FC236}">
                <a16:creationId xmlns:a16="http://schemas.microsoft.com/office/drawing/2014/main" id="{F98D5341-0EF8-4CB1-A5B6-85EEB21AB0B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20</a:t>
            </a:r>
          </a:p>
        </p:txBody>
      </p:sp>
      <p:sp>
        <p:nvSpPr>
          <p:cNvPr id="3" name="">
            <a:extLst xmlns:a="http://schemas.openxmlformats.org/drawingml/2006/main">
              <a:ext uri="{FF2B5EF4-FFF2-40B4-BE49-F238E27FC236}">
                <a16:creationId xmlns:a16="http://schemas.microsoft.com/office/drawing/2014/main" id="{50040400-9A95-42F8-A6D9-63FA26A46945}"/>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a response grid: stated problem, response type, expected benefit, limitation and evidence needed. Different choices can be justified with different priorities. Our options are authored scenarios, not approved works or instructions to pupils.</a:t>
            </a:r>
          </a:p>
        </p:txBody>
      </p:sp>
      <p:sp>
        <p:nvSpPr>
          <p:cNvPr id="4" name="">
            <a:extLst xmlns:a="http://schemas.openxmlformats.org/drawingml/2006/main">
              <a:ext uri="{FF2B5EF4-FFF2-40B4-BE49-F238E27FC236}">
                <a16:creationId xmlns:a16="http://schemas.microsoft.com/office/drawing/2014/main" id="{48537F3E-AB7E-4961-9583-9084D2B41184}"/>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evaluation framework, 21 September 2026</a:t>
            </a:r>
          </a:p>
        </p:txBody>
      </p:sp>
      <p:sp>
        <p:nvSpPr>
          <p:cNvPr id="5" name="">
            <a:extLst xmlns:a="http://schemas.openxmlformats.org/drawingml/2006/main">
              <a:ext uri="{FF2B5EF4-FFF2-40B4-BE49-F238E27FC236}">
                <a16:creationId xmlns:a16="http://schemas.microsoft.com/office/drawing/2014/main" id="{E2E5A19B-E427-4924-8F1B-0336BD3C596A}"/>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The classroom cards cannot establish a real building budget, energy saving or flood risk.</a:t>
            </a:r>
          </a:p>
        </p:txBody>
      </p:sp>
    </p:spTree>
    <p:extLst>
      <p:ext uri="{BB962C8B-B14F-4D97-AF65-F5344CB8AC3E}">
        <p14:creationId xmlns:p14="http://schemas.microsoft.com/office/powerpoint/2010/main" val="2016977804"/>
      </p:ext>
    </p:extLst>
  </p:cSld>
</p:sld>
</file>

<file path=ppt/slides/slide2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514453DE-8BC2-4CD6-A940-0A12469DF84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Visual resource</a:t>
            </a:r>
          </a:p>
        </p:txBody>
      </p:sp>
      <p:sp>
        <p:nvSpPr>
          <p:cNvPr id="2" name="">
            <a:extLst xmlns:a="http://schemas.openxmlformats.org/drawingml/2006/main">
              <a:ext uri="{FF2B5EF4-FFF2-40B4-BE49-F238E27FC236}">
                <a16:creationId xmlns:a16="http://schemas.microsoft.com/office/drawing/2014/main" id="{D4219F71-8D7A-4C13-A6D0-A20E509BAA6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W2                                      21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41cf4ab3cad4dfa"/>
          <a:stretch xmlns:a="http://schemas.openxmlformats.org/drawingml/2006/main"/>
        </p:blipFill>
        <p:spPr>
          <a:xfrm xmlns:a="http://schemas.openxmlformats.org/drawingml/2006/main">
            <a:off x="1238250" y="1918335"/>
            <a:ext cx="9715500" cy="3497580"/>
          </a:xfrm>
          <a:prstGeom xmlns:a="http://schemas.openxmlformats.org/drawingml/2006/main" prst="rect">
            <a:avLst/>
          </a:prstGeom>
        </p:spPr>
      </p:pic>
    </p:spTree>
    <p:extLst>
      <p:ext uri="{BB962C8B-B14F-4D97-AF65-F5344CB8AC3E}">
        <p14:creationId xmlns:p14="http://schemas.microsoft.com/office/powerpoint/2010/main" val="101229184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2026-09-21T17:49:52.7900000Z</dcterms:created>
  <dcterms:modified xsi:type="dcterms:W3CDTF">2026-09-21T17:49:52.7900000Z</dcterms:modified>
</coreProperties>
</file>