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5594c6c333447f0" /><Relationship Type="http://schemas.openxmlformats.org/officeDocument/2006/relationships/extended-properties" Target="/docProps/app.xml" Id="Rce8742fdf1394c8a" /><Relationship Type="http://schemas.openxmlformats.org/officeDocument/2006/relationships/officeDocument" Target="/ppt/presentation.xml" Id="Rf6c591c723a34cc4" /></Relationships>
</file>

<file path=ppt/presentation.xml><?xml version="1.0" encoding="utf-8"?>
<p:presentation xmlns:p="http://schemas.openxmlformats.org/presentationml/2006/main">
  <p:sldMasterIdLst>
    <p:sldMasterId xmlns:r="http://schemas.openxmlformats.org/officeDocument/2006/relationships" id="2147483648" r:id="Rbcd9a9ed18fe4a9a"/>
  </p:sldMasterIdLst>
  <p:notesMasterIdLst>
    <p:notesMasterId xmlns:r="http://schemas.openxmlformats.org/officeDocument/2006/relationships" r:id="Rc4141c4f87ab41f5"/>
  </p:notesMasterIdLst>
  <p:sldIdLst>
    <p:sldId xmlns:r="http://schemas.openxmlformats.org/officeDocument/2006/relationships" id="256" r:id="R189a9174c7b544e8"/>
    <p:sldId xmlns:r="http://schemas.openxmlformats.org/officeDocument/2006/relationships" id="257" r:id="R197dfed513f9413a"/>
    <p:sldId xmlns:r="http://schemas.openxmlformats.org/officeDocument/2006/relationships" id="258" r:id="R05af24e7e63545b4"/>
    <p:sldId xmlns:r="http://schemas.openxmlformats.org/officeDocument/2006/relationships" id="259" r:id="R54cfc9df911c4f17"/>
    <p:sldId xmlns:r="http://schemas.openxmlformats.org/officeDocument/2006/relationships" id="260" r:id="Rfe16fb8891e84360"/>
    <p:sldId xmlns:r="http://schemas.openxmlformats.org/officeDocument/2006/relationships" id="261" r:id="R50d3f03340e24c64"/>
    <p:sldId xmlns:r="http://schemas.openxmlformats.org/officeDocument/2006/relationships" id="262" r:id="R7d9db1e1ab61497d"/>
    <p:sldId xmlns:r="http://schemas.openxmlformats.org/officeDocument/2006/relationships" id="263" r:id="Rd4427d5eafbd42f9"/>
    <p:sldId xmlns:r="http://schemas.openxmlformats.org/officeDocument/2006/relationships" id="264" r:id="R5644e769505848d6"/>
    <p:sldId xmlns:r="http://schemas.openxmlformats.org/officeDocument/2006/relationships" id="265" r:id="R88eacb6cffb44ffb"/>
    <p:sldId xmlns:r="http://schemas.openxmlformats.org/officeDocument/2006/relationships" id="266" r:id="R2b59600729bb4ce1"/>
    <p:sldId xmlns:r="http://schemas.openxmlformats.org/officeDocument/2006/relationships" id="267" r:id="R54160510c2f74451"/>
    <p:sldId xmlns:r="http://schemas.openxmlformats.org/officeDocument/2006/relationships" id="268" r:id="R4fca5486e9224309"/>
    <p:sldId xmlns:r="http://schemas.openxmlformats.org/officeDocument/2006/relationships" id="269" r:id="R1311f9985ca44d62"/>
    <p:sldId xmlns:r="http://schemas.openxmlformats.org/officeDocument/2006/relationships" id="270" r:id="R3469c67c893e49dd"/>
    <p:sldId xmlns:r="http://schemas.openxmlformats.org/officeDocument/2006/relationships" id="271" r:id="Rd183ee4b10144a22"/>
    <p:sldId xmlns:r="http://schemas.openxmlformats.org/officeDocument/2006/relationships" id="272" r:id="R0919c90aca6e4e46"/>
    <p:sldId xmlns:r="http://schemas.openxmlformats.org/officeDocument/2006/relationships" id="273" r:id="R40126e491f504af5"/>
    <p:sldId xmlns:r="http://schemas.openxmlformats.org/officeDocument/2006/relationships" id="274" r:id="R1aa9932236eb4d9b"/>
    <p:sldId xmlns:r="http://schemas.openxmlformats.org/officeDocument/2006/relationships" id="275" r:id="Rf00df4ea923249d6"/>
    <p:sldId xmlns:r="http://schemas.openxmlformats.org/officeDocument/2006/relationships" id="276" r:id="R89326296fc5449ef"/>
    <p:sldId xmlns:r="http://schemas.openxmlformats.org/officeDocument/2006/relationships" id="277" r:id="R692f66323559461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2012e326f544243" /><Relationship Type="http://schemas.openxmlformats.org/officeDocument/2006/relationships/slideMaster" Target="/ppt/slideMasters/slideMaster1.xml" Id="Rbcd9a9ed18fe4a9a" /><Relationship Type="http://schemas.openxmlformats.org/officeDocument/2006/relationships/notesMaster" Target="/ppt/notesMasters/notesMaster1.xml" Id="Rc4141c4f87ab41f5" /><Relationship Type="http://schemas.openxmlformats.org/officeDocument/2006/relationships/presProps" Target="/ppt/presProps.xml" Id="Re78598ce0e0448e0" /><Relationship Type="http://schemas.openxmlformats.org/officeDocument/2006/relationships/tableStyles" Target="/ppt/tableStyles.xml" Id="R49669a1632c048b2" /><Relationship Type="http://schemas.openxmlformats.org/officeDocument/2006/relationships/slide" Target="/ppt/slides/slide1.xml" Id="R189a9174c7b544e8" /><Relationship Type="http://schemas.openxmlformats.org/officeDocument/2006/relationships/slide" Target="/ppt/slides/slide2.xml" Id="R197dfed513f9413a" /><Relationship Type="http://schemas.openxmlformats.org/officeDocument/2006/relationships/slide" Target="/ppt/slides/slide3.xml" Id="R05af24e7e63545b4" /><Relationship Type="http://schemas.openxmlformats.org/officeDocument/2006/relationships/slide" Target="/ppt/slides/slide4.xml" Id="R54cfc9df911c4f17" /><Relationship Type="http://schemas.openxmlformats.org/officeDocument/2006/relationships/slide" Target="/ppt/slides/slide5.xml" Id="Rfe16fb8891e84360" /><Relationship Type="http://schemas.openxmlformats.org/officeDocument/2006/relationships/slide" Target="/ppt/slides/slide6.xml" Id="R50d3f03340e24c64" /><Relationship Type="http://schemas.openxmlformats.org/officeDocument/2006/relationships/slide" Target="/ppt/slides/slide7.xml" Id="R7d9db1e1ab61497d" /><Relationship Type="http://schemas.openxmlformats.org/officeDocument/2006/relationships/slide" Target="/ppt/slides/slide8.xml" Id="Rd4427d5eafbd42f9" /><Relationship Type="http://schemas.openxmlformats.org/officeDocument/2006/relationships/slide" Target="/ppt/slides/slide9.xml" Id="R5644e769505848d6" /><Relationship Type="http://schemas.openxmlformats.org/officeDocument/2006/relationships/slide" Target="/ppt/slides/slide10.xml" Id="R88eacb6cffb44ffb" /><Relationship Type="http://schemas.openxmlformats.org/officeDocument/2006/relationships/slide" Target="/ppt/slides/slide11.xml" Id="R2b59600729bb4ce1" /><Relationship Type="http://schemas.openxmlformats.org/officeDocument/2006/relationships/slide" Target="/ppt/slides/slide12.xml" Id="R54160510c2f74451" /><Relationship Type="http://schemas.openxmlformats.org/officeDocument/2006/relationships/slide" Target="/ppt/slides/slide13.xml" Id="R4fca5486e9224309" /><Relationship Type="http://schemas.openxmlformats.org/officeDocument/2006/relationships/slide" Target="/ppt/slides/slide14.xml" Id="R1311f9985ca44d62" /><Relationship Type="http://schemas.openxmlformats.org/officeDocument/2006/relationships/slide" Target="/ppt/slides/slide15.xml" Id="R3469c67c893e49dd" /><Relationship Type="http://schemas.openxmlformats.org/officeDocument/2006/relationships/slide" Target="/ppt/slides/slide16.xml" Id="Rd183ee4b10144a22" /><Relationship Type="http://schemas.openxmlformats.org/officeDocument/2006/relationships/slide" Target="/ppt/slides/slide17.xml" Id="R0919c90aca6e4e46" /><Relationship Type="http://schemas.openxmlformats.org/officeDocument/2006/relationships/slide" Target="/ppt/slides/slide18.xml" Id="R40126e491f504af5" /><Relationship Type="http://schemas.openxmlformats.org/officeDocument/2006/relationships/slide" Target="/ppt/slides/slide19.xml" Id="R1aa9932236eb4d9b" /><Relationship Type="http://schemas.openxmlformats.org/officeDocument/2006/relationships/slide" Target="/ppt/slides/slide20.xml" Id="Rf00df4ea923249d6" /><Relationship Type="http://schemas.openxmlformats.org/officeDocument/2006/relationships/slide" Target="/ppt/slides/slide21.xml" Id="R89326296fc5449ef" /><Relationship Type="http://schemas.openxmlformats.org/officeDocument/2006/relationships/slide" Target="/ppt/slides/slide22.xml" Id="R692f66323559461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f23a658b8874bd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6bc8d29151143ca" /><Relationship Type="http://schemas.openxmlformats.org/officeDocument/2006/relationships/notesMaster" Target="/ppt/notesMasters/notesMaster1.xml" Id="Rcceb99b8012340d2" /></Relationships>
</file>

<file path=ppt/notesSlides/_rels/notesSlide2.xml.rels>&#65279;<?xml version="1.0" encoding="utf-8"?><Relationships xmlns="http://schemas.openxmlformats.org/package/2006/relationships"><Relationship Type="http://schemas.openxmlformats.org/officeDocument/2006/relationships/slide" Target="/ppt/slides/slide2.xml" Id="Rec1422e28a684e1b" /><Relationship Type="http://schemas.openxmlformats.org/officeDocument/2006/relationships/notesMaster" Target="/ppt/notesMasters/notesMaster1.xml" Id="R2f106fc418404a7f" /></Relationships>
</file>

<file path=ppt/notesSlides/_rels/notesSlide3.xml.rels>&#65279;<?xml version="1.0" encoding="utf-8"?><Relationships xmlns="http://schemas.openxmlformats.org/package/2006/relationships"><Relationship Type="http://schemas.openxmlformats.org/officeDocument/2006/relationships/slide" Target="/ppt/slides/slide3.xml" Id="R0d06dccbcfa14456" /><Relationship Type="http://schemas.openxmlformats.org/officeDocument/2006/relationships/notesMaster" Target="/ppt/notesMasters/notesMaster1.xml" Id="Rabadde93ff8b4a6d" /></Relationships>
</file>

<file path=ppt/notesSlides/_rels/notesSlide4.xml.rels>&#65279;<?xml version="1.0" encoding="utf-8"?><Relationships xmlns="http://schemas.openxmlformats.org/package/2006/relationships"><Relationship Type="http://schemas.openxmlformats.org/officeDocument/2006/relationships/slide" Target="/ppt/slides/slide4.xml" Id="R1502a207b1a6484e" /><Relationship Type="http://schemas.openxmlformats.org/officeDocument/2006/relationships/notesMaster" Target="/ppt/notesMasters/notesMaster1.xml" Id="R01ff41c70dfb4fd4" /></Relationships>
</file>

<file path=ppt/notesSlides/_rels/notesSlide5.xml.rels>&#65279;<?xml version="1.0" encoding="utf-8"?><Relationships xmlns="http://schemas.openxmlformats.org/package/2006/relationships"><Relationship Type="http://schemas.openxmlformats.org/officeDocument/2006/relationships/slide" Target="/ppt/slides/slide5.xml" Id="R3e52e610b9024452" /><Relationship Type="http://schemas.openxmlformats.org/officeDocument/2006/relationships/notesMaster" Target="/ppt/notesMasters/notesMaster1.xml" Id="R9bcf532ee905438b" /></Relationships>
</file>

<file path=ppt/notesSlides/_rels/notesSlide6.xml.rels>&#65279;<?xml version="1.0" encoding="utf-8"?><Relationships xmlns="http://schemas.openxmlformats.org/package/2006/relationships"><Relationship Type="http://schemas.openxmlformats.org/officeDocument/2006/relationships/slide" Target="/ppt/slides/slide6.xml" Id="R8b396e8e6cc64754" /><Relationship Type="http://schemas.openxmlformats.org/officeDocument/2006/relationships/notesMaster" Target="/ppt/notesMasters/notesMaster1.xml" Id="R620bdcd9a84048a4" /></Relationships>
</file>

<file path=ppt/notesSlides/_rels/notesSlide7.xml.rels>&#65279;<?xml version="1.0" encoding="utf-8"?><Relationships xmlns="http://schemas.openxmlformats.org/package/2006/relationships"><Relationship Type="http://schemas.openxmlformats.org/officeDocument/2006/relationships/slide" Target="/ppt/slides/slide7.xml" Id="Rf28928202d60487f" /><Relationship Type="http://schemas.openxmlformats.org/officeDocument/2006/relationships/notesMaster" Target="/ppt/notesMasters/notesMaster1.xml" Id="Rd8e4044ef2664a61" /></Relationships>
</file>

<file path=ppt/notesSlides/_rels/notesSlide8.xml.rels>&#65279;<?xml version="1.0" encoding="utf-8"?><Relationships xmlns="http://schemas.openxmlformats.org/package/2006/relationships"><Relationship Type="http://schemas.openxmlformats.org/officeDocument/2006/relationships/slide" Target="/ppt/slides/slide8.xml" Id="R0e21156a94f1496f" /><Relationship Type="http://schemas.openxmlformats.org/officeDocument/2006/relationships/notesMaster" Target="/ppt/notesMasters/notesMaster1.xml" Id="R39c5737820ea46c9" /></Relationships>
</file>

<file path=ppt/notesSlides/_rels/notesSlide9.xml.rels>&#65279;<?xml version="1.0" encoding="utf-8"?><Relationships xmlns="http://schemas.openxmlformats.org/package/2006/relationships"><Relationship Type="http://schemas.openxmlformats.org/officeDocument/2006/relationships/slide" Target="/ppt/slides/slide9.xml" Id="Rafcbb3cc85524eaf" /><Relationship Type="http://schemas.openxmlformats.org/officeDocument/2006/relationships/notesMaster" Target="/ppt/notesMasters/notesMaster1.xml" Id="R85e86e815ff748c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9674aa6ed934d7f" /><Relationship Type="http://schemas.openxmlformats.org/officeDocument/2006/relationships/notesMaster" Target="/ppt/notesMasters/notesMaster1.xml" Id="R6ed55ada8d3148c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16075e46d0584405" /><Relationship Type="http://schemas.openxmlformats.org/officeDocument/2006/relationships/notesMaster" Target="/ppt/notesMasters/notesMaster1.xml" Id="R5d131657604f4b00"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66072a1d8e274535" /><Relationship Type="http://schemas.openxmlformats.org/officeDocument/2006/relationships/notesMaster" Target="/ppt/notesMasters/notesMaster1.xml" Id="Rff17f5324d214fa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0dce523b60b2493d" /><Relationship Type="http://schemas.openxmlformats.org/officeDocument/2006/relationships/notesMaster" Target="/ppt/notesMasters/notesMaster1.xml" Id="R41456b20568e4439"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77e77ebd4504c6a" /><Relationship Type="http://schemas.openxmlformats.org/officeDocument/2006/relationships/notesMaster" Target="/ppt/notesMasters/notesMaster1.xml" Id="R08d9101031b84fc2"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e36f62fa4ca4980" /><Relationship Type="http://schemas.openxmlformats.org/officeDocument/2006/relationships/notesMaster" Target="/ppt/notesMasters/notesMaster1.xml" Id="R847780e58d9f4ed0"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cab47661a5f489e" /><Relationship Type="http://schemas.openxmlformats.org/officeDocument/2006/relationships/notesMaster" Target="/ppt/notesMasters/notesMaster1.xml" Id="Rf615d219d3794fe0"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50f1886823e748fe" /><Relationship Type="http://schemas.openxmlformats.org/officeDocument/2006/relationships/notesMaster" Target="/ppt/notesMasters/notesMaster1.xml" Id="R1ac0c3039c45455a"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05137cae6cf54ef4" /><Relationship Type="http://schemas.openxmlformats.org/officeDocument/2006/relationships/notesMaster" Target="/ppt/notesMasters/notesMaster1.xml" Id="R0bea6a4a66ff4926"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fc99ea45b8824643" /><Relationship Type="http://schemas.openxmlformats.org/officeDocument/2006/relationships/notesMaster" Target="/ppt/notesMasters/notesMaster1.xml" Id="R7f51708c21c947a5"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467089da910f4fbe" /><Relationship Type="http://schemas.openxmlformats.org/officeDocument/2006/relationships/notesMaster" Target="/ppt/notesMasters/notesMaster1.xml" Id="R8878c29b518045d6"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ef157568cc2d4b98" /><Relationship Type="http://schemas.openxmlformats.org/officeDocument/2006/relationships/notesMaster" Target="/ppt/notesMasters/notesMaster1.xml" Id="R80d7370aa4b640b5"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a2f027785ef94d1b" /><Relationship Type="http://schemas.openxmlformats.org/officeDocument/2006/relationships/notesMaster" Target="/ppt/notesMasters/notesMaster1.xml" Id="R4368bd64e0b54a2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LAUNCH_SU1_W01</a:t>
            </a:r>
          </a:p>
          <a:p xmlns:a="http://schemas.openxmlformats.org/drawingml/2006/main">
            <a:r>
              <a:t>Learning goal: Explain resource use and climate change using online data.</a:t>
            </a:r>
          </a:p>
          <a:p xmlns:a="http://schemas.openxmlformats.org/drawingml/2006/main">
            <a:r>
              <a:t>Evidence: F: source annotation, evidence selection and questioning.</a:t>
            </a:r>
          </a:p>
          <a:p xmlns:a="http://schemas.openxmlformats.org/drawingml/2006/main">
            <a:r>
              <a:t>Prepare the cards, organiser and one task route. Model the four steps before independent work. Use the supplied source record and distinguish real evidence from authored scenarios. The teacher supplies the school’s copy of No One Is Too Small by Greta Thunberg; no extract or quotation is included. Use the six NOAA rows and dry-air ppm units. Explain that the final selected year is the latest complete year in the downloaded file, 2025. Do not infer global temperature from one observatory.</a:t>
            </a:r>
          </a:p>
          <a:p xmlns:a="http://schemas.openxmlformats.org/drawingml/2006/main">
            <a:r>
              <a:t>Start here: provenance means who made a source, when and why. Read cards A and D for units and values; no earlier lesson is needed.</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Who made the source, when and why. These selected values rise. NASA links fossil-fuel burning to added CO2 and warming.</a:t>
            </a:r>
          </a:p>
          <a:p xmlns:a="http://schemas.openxmlformats.org/drawingml/2006/main">
            <a:r>
              <a:t>Sources: supplied Humanities Scheme of Work, LAUNCH Summer 1, week 1. Evidence and factual claim record: ../../../Sources_and_checks.html#w01</a:t>
            </a:r>
          </a:p>
          <a:p xmlns:a="http://schemas.openxmlformats.org/drawingml/2006/main">
            <a:r>
              <a:t>Exact unit scheme and access text: ../../../Sources_and_checks.html#sow</a:t>
            </a:r>
          </a:p>
          <a:p xmlns:a="http://schemas.openxmlformats.org/drawingml/2006/main">
            <a:r>
              <a:t>Authored scenarios and limits: ../../../Sources_and_checks.html#authored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LAUNCH_SU1_W01</a:t>
            </a:r>
          </a:p>
          <a:p xmlns:a="http://schemas.openxmlformats.org/drawingml/2006/main">
            <a:r>
              <a:t>Learning goal: Explain resource use and climate change using online data.</a:t>
            </a:r>
          </a:p>
          <a:p xmlns:a="http://schemas.openxmlformats.org/drawingml/2006/main">
            <a:r>
              <a:t>Evidence: F: source annotation, evidence selection and questioning.</a:t>
            </a:r>
          </a:p>
          <a:p xmlns:a="http://schemas.openxmlformats.org/drawingml/2006/main">
            <a:r>
              <a:t>Supported: Who produced card A? NOAA Global Monitoring Laboratory.</a:t>
            </a:r>
          </a:p>
          <a:p xmlns:a="http://schemas.openxmlformats.org/drawingml/2006/main">
            <a:r>
              <a:t>Which unit is printed for CO2? ppm, parts per million, in dry air.</a:t>
            </a:r>
          </a:p>
          <a:p xmlns:a="http://schemas.openxmlformats.org/drawingml/2006/main">
            <a:r>
              <a:t>Which selected year has the highest value? 2025 has 427.35 ppm.</a:t>
            </a:r>
          </a:p>
          <a:p xmlns:a="http://schemas.openxmlformats.org/drawingml/2006/main">
            <a:r>
              <a:t>Can this table give the air temperature? No. It measures CO2 concentration, not temperature.</a:t>
            </a:r>
          </a:p>
          <a:p xmlns:a="http://schemas.openxmlformats.org/drawingml/2006/main">
            <a:r>
              <a:t>Standard: What does provenance ask us to check? Who made the source, when and why.</a:t>
            </a:r>
          </a:p>
          <a:p xmlns:a="http://schemas.openxmlformats.org/drawingml/2006/main">
            <a:r>
              <a:t>Name the first and last selected values. 1980 is 338.76 ppm and 2025 is 427.35 ppm.</a:t>
            </a:r>
          </a:p>
          <a:p xmlns:a="http://schemas.openxmlformats.org/drawingml/2006/main">
            <a:r>
              <a:t>How does NASA link fossil fuels to CO2? Burning fossil fuels releases CO2.</a:t>
            </a:r>
          </a:p>
          <a:p xmlns:a="http://schemas.openxmlformats.org/drawingml/2006/main">
            <a:r>
              <a:t>Why is card C weaker for a factual claim? It is an authored example of an unattributed claim with no supporting method or evidence.</a:t>
            </a:r>
          </a:p>
          <a:p xmlns:a="http://schemas.openxmlformats.org/drawingml/2006/main">
            <a:r>
              <a:t>Stretch: Why does a clear source date matter? It distinguishes when data were measured from when the file was released or read.</a:t>
            </a:r>
          </a:p>
          <a:p xmlns:a="http://schemas.openxmlformats.org/drawingml/2006/main">
            <a:r>
              <a:t>Does a rise between selected rows describe every intervening year? No. Unselected years must be checked separately.</a:t>
            </a:r>
          </a:p>
          <a:p xmlns:a="http://schemas.openxmlformats.org/drawingml/2006/main">
            <a:r>
              <a:t>Can one observatory equal a global average? No. A global average requires wider observations.</a:t>
            </a:r>
          </a:p>
          <a:p xmlns:a="http://schemas.openxmlformats.org/drawingml/2006/main">
            <a:r>
              <a:t>What extra evidence would test a temperature claim? A suitable temperature record with its own provenance and coverage.</a:t>
            </a:r>
          </a:p>
          <a:p xmlns:a="http://schemas.openxmlformats.org/drawingml/2006/main">
            <a:r>
              <a:t>Start here: provenance means who made a source, when and why. Read cards A and D for units and values; no earlier lesson is needed.</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Who made the source, when and why. These selected values rise. NASA links fossil-fuel burning to added CO2 and warming.</a:t>
            </a:r>
          </a:p>
          <a:p xmlns:a="http://schemas.openxmlformats.org/drawingml/2006/main">
            <a:r>
              <a:t>Sources: supplied Humanities Scheme of Work, LAUNCH Summer 1, week 1. Evidence and factual claim record: ../../../Sources_and_checks.html#w01</a:t>
            </a:r>
          </a:p>
          <a:p xmlns:a="http://schemas.openxmlformats.org/drawingml/2006/main">
            <a:r>
              <a:t>Exact unit scheme and access text: ../../../Sources_and_checks.html#sow</a:t>
            </a:r>
          </a:p>
          <a:p xmlns:a="http://schemas.openxmlformats.org/drawingml/2006/main">
            <a:r>
              <a:t>Authored scenarios and limits: ../../../Sources_and_checks.html#authored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LAUNCH_SU1_W01</a:t>
            </a:r>
          </a:p>
          <a:p xmlns:a="http://schemas.openxmlformats.org/drawingml/2006/main">
            <a:r>
              <a:t>Learning goal: Explain resource use and climate change using online data.</a:t>
            </a:r>
          </a:p>
          <a:p xmlns:a="http://schemas.openxmlformats.org/drawingml/2006/main">
            <a:r>
              <a:t>Evidence: F: source annotation, evidence selection and questioning.</a:t>
            </a:r>
          </a:p>
          <a:p xmlns:a="http://schemas.openxmlformats.org/drawingml/2006/main">
            <a:r>
              <a:t>Supported: Who produced card A? NOAA Global Monitoring Laboratory.</a:t>
            </a:r>
          </a:p>
          <a:p xmlns:a="http://schemas.openxmlformats.org/drawingml/2006/main">
            <a:r>
              <a:t>Which unit is printed for CO2? ppm, parts per million, in dry air.</a:t>
            </a:r>
          </a:p>
          <a:p xmlns:a="http://schemas.openxmlformats.org/drawingml/2006/main">
            <a:r>
              <a:t>Which selected year has the highest value? 2025 has 427.35 ppm.</a:t>
            </a:r>
          </a:p>
          <a:p xmlns:a="http://schemas.openxmlformats.org/drawingml/2006/main">
            <a:r>
              <a:t>Can this table give the air temperature? No. It measures CO2 concentration, not temperature.</a:t>
            </a:r>
          </a:p>
          <a:p xmlns:a="http://schemas.openxmlformats.org/drawingml/2006/main">
            <a:r>
              <a:t>Standard: What does provenance ask us to check? Who made the source, when and why.</a:t>
            </a:r>
          </a:p>
          <a:p xmlns:a="http://schemas.openxmlformats.org/drawingml/2006/main">
            <a:r>
              <a:t>Name the first and last selected values. 1980 is 338.76 ppm and 2025 is 427.35 ppm.</a:t>
            </a:r>
          </a:p>
          <a:p xmlns:a="http://schemas.openxmlformats.org/drawingml/2006/main">
            <a:r>
              <a:t>How does NASA link fossil fuels to CO2? Burning fossil fuels releases CO2.</a:t>
            </a:r>
          </a:p>
          <a:p xmlns:a="http://schemas.openxmlformats.org/drawingml/2006/main">
            <a:r>
              <a:t>Why is card C weaker for a factual claim? It is an authored example of an unattributed claim with no supporting method or evidence.</a:t>
            </a:r>
          </a:p>
          <a:p xmlns:a="http://schemas.openxmlformats.org/drawingml/2006/main">
            <a:r>
              <a:t>Stretch: Why does a clear source date matter? It distinguishes when data were measured from when the file was released or read.</a:t>
            </a:r>
          </a:p>
          <a:p xmlns:a="http://schemas.openxmlformats.org/drawingml/2006/main">
            <a:r>
              <a:t>Does a rise between selected rows describe every intervening year? No. Unselected years must be checked separately.</a:t>
            </a:r>
          </a:p>
          <a:p xmlns:a="http://schemas.openxmlformats.org/drawingml/2006/main">
            <a:r>
              <a:t>Can one observatory equal a global average? No. A global average requires wider observations.</a:t>
            </a:r>
          </a:p>
          <a:p xmlns:a="http://schemas.openxmlformats.org/drawingml/2006/main">
            <a:r>
              <a:t>What extra evidence would test a temperature claim? A suitable temperature record with its own provenance and coverage.</a:t>
            </a:r>
          </a:p>
          <a:p xmlns:a="http://schemas.openxmlformats.org/drawingml/2006/main">
            <a:r>
              <a:t>Start here: provenance means who made a source, when and why. Read cards A and D for units and values; no earlier lesson is needed.</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Who made the source, when and why. These selected values rise. NASA links fossil-fuel burning to added CO2 and warming.</a:t>
            </a:r>
          </a:p>
          <a:p xmlns:a="http://schemas.openxmlformats.org/drawingml/2006/main">
            <a:r>
              <a:t>Sources: supplied Humanities Scheme of Work, LAUNCH Summer 1, week 1. Evidence and factual claim record: ../../../Sources_and_checks.html#w01</a:t>
            </a:r>
          </a:p>
          <a:p xmlns:a="http://schemas.openxmlformats.org/drawingml/2006/main">
            <a:r>
              <a:t>Exact unit scheme and access text: ../../../Sources_and_checks.html#sow</a:t>
            </a:r>
          </a:p>
          <a:p xmlns:a="http://schemas.openxmlformats.org/drawingml/2006/main">
            <a:r>
              <a:t>Authored scenarios and limits: ../../../Sources_and_checks.html#authored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LAUNCH_SU1_W01</a:t>
            </a:r>
          </a:p>
          <a:p xmlns:a="http://schemas.openxmlformats.org/drawingml/2006/main">
            <a:r>
              <a:t>Learning goal: Explain resource use and climate change using online data.</a:t>
            </a:r>
          </a:p>
          <a:p xmlns:a="http://schemas.openxmlformats.org/drawingml/2006/main">
            <a:r>
              <a:t>Evidence: F: source annotation, evidence selection and questioning.</a:t>
            </a:r>
          </a:p>
          <a:p xmlns:a="http://schemas.openxmlformats.org/drawingml/2006/main">
            <a:r>
              <a:t>Prepare the cards, organiser and one task route. Model the four steps before independent work. Use the supplied source record and distinguish real evidence from authored scenarios. The teacher supplies the school’s copy of No One Is Too Small by Greta Thunberg; no extract or quotation is included. Use the six NOAA rows and dry-air ppm units. Explain that the final selected year is the latest complete year in the downloaded file, 2025. Do not infer global temperature from one observatory.</a:t>
            </a:r>
          </a:p>
          <a:p xmlns:a="http://schemas.openxmlformats.org/drawingml/2006/main">
            <a:r>
              <a:t>Start here: provenance means who made a source, when and why. Read cards A and D for units and values; no earlier lesson is needed.</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Who made the source, when and why. These selected values rise. NASA links fossil-fuel burning to added CO2 and warming.</a:t>
            </a:r>
          </a:p>
          <a:p xmlns:a="http://schemas.openxmlformats.org/drawingml/2006/main">
            <a:r>
              <a:t>Sources: supplied Humanities Scheme of Work, LAUNCH Summer 1, week 1. Evidence and factual claim record: ../../../Sources_and_checks.html#w01</a:t>
            </a:r>
          </a:p>
          <a:p xmlns:a="http://schemas.openxmlformats.org/drawingml/2006/main">
            <a:r>
              <a:t>Exact unit scheme and access text: ../../../Sources_and_checks.html#sow</a:t>
            </a:r>
          </a:p>
          <a:p xmlns:a="http://schemas.openxmlformats.org/drawingml/2006/main">
            <a:r>
              <a:t>Authored scenarios and limits: ../../../Sources_and_checks.html#authored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LAUNCH_SU1_W01</a:t>
            </a:r>
          </a:p>
          <a:p xmlns:a="http://schemas.openxmlformats.org/drawingml/2006/main">
            <a:r>
              <a:t>Learning goal: Explain resource use and climate change using online data.</a:t>
            </a:r>
          </a:p>
          <a:p xmlns:a="http://schemas.openxmlformats.org/drawingml/2006/main">
            <a:r>
              <a:t>Evidence: F: source annotation, evidence selection and questioning.</a:t>
            </a:r>
          </a:p>
          <a:p xmlns:a="http://schemas.openxmlformats.org/drawingml/2006/main">
            <a:r>
              <a:t>Prepare the cards, organiser and one task route. Model the four steps before independent work. Use the supplied source record and distinguish real evidence from authored scenarios. The teacher supplies the school’s copy of No One Is Too Small by Greta Thunberg; no extract or quotation is included. Use the six NOAA rows and dry-air ppm units. Explain that the final selected year is the latest complete year in the downloaded file, 2025. Do not infer global temperature from one observatory.</a:t>
            </a:r>
          </a:p>
          <a:p xmlns:a="http://schemas.openxmlformats.org/drawingml/2006/main">
            <a:r>
              <a:t>Start here: provenance means who made a source, when and why. Read cards A and D for units and values; no earlier lesson is needed.</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Who made the source, when and why. These selected values rise. NASA links fossil-fuel burning to added CO2 and warming.</a:t>
            </a:r>
          </a:p>
          <a:p xmlns:a="http://schemas.openxmlformats.org/drawingml/2006/main">
            <a:r>
              <a:t>Sources: supplied Humanities Scheme of Work, LAUNCH Summer 1, week 1. Evidence and factual claim record: ../../../Sources_and_checks.html#w01</a:t>
            </a:r>
          </a:p>
          <a:p xmlns:a="http://schemas.openxmlformats.org/drawingml/2006/main">
            <a:r>
              <a:t>Exact unit scheme and access text: ../../../Sources_and_checks.html#sow</a:t>
            </a:r>
          </a:p>
          <a:p xmlns:a="http://schemas.openxmlformats.org/drawingml/2006/main">
            <a:r>
              <a:t>Authored scenarios and limits: ../../../Sources_and_checks.html#authored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LAUNCH_SU1_W01</a:t>
            </a:r>
          </a:p>
          <a:p xmlns:a="http://schemas.openxmlformats.org/drawingml/2006/main">
            <a:r>
              <a:t>Learning goal: Explain resource use and climate change using online data.</a:t>
            </a:r>
          </a:p>
          <a:p xmlns:a="http://schemas.openxmlformats.org/drawingml/2006/main">
            <a:r>
              <a:t>Evidence: F: source annotation, evidence selection and questioning.</a:t>
            </a:r>
          </a:p>
          <a:p xmlns:a="http://schemas.openxmlformats.org/drawingml/2006/main">
            <a:r>
              <a:t>Question: What pattern can I describe in the selected NOAA record?</a:t>
            </a:r>
          </a:p>
          <a:p xmlns:a="http://schemas.openxmlformats.org/drawingml/2006/main">
            <a:r>
              <a:t>Evidence: The annual means are 338.76 ppm in 1980 and 427.35 ppm in 2025.</a:t>
            </a:r>
          </a:p>
          <a:p xmlns:a="http://schemas.openxmlformats.org/drawingml/2006/main">
            <a:r>
              <a:t>Explain: These selected values rise. NASA links fossil-fuel burning to added CO2 and warming.</a:t>
            </a:r>
          </a:p>
          <a:p xmlns:a="http://schemas.openxmlformats.org/drawingml/2006/main">
            <a:r>
              <a:t>Check: One observatory is not a global average. CO2 concentration is not temperature.</a:t>
            </a:r>
          </a:p>
          <a:p xmlns:a="http://schemas.openxmlformats.org/drawingml/2006/main">
            <a:r>
              <a:t>Start here: provenance means who made a source, when and why. Read cards A and D for units and values; no earlier lesson is needed.</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Who made the source, when and why. These selected values rise. NASA links fossil-fuel burning to added CO2 and warming.</a:t>
            </a:r>
          </a:p>
          <a:p xmlns:a="http://schemas.openxmlformats.org/drawingml/2006/main">
            <a:r>
              <a:t>Sources: supplied Humanities Scheme of Work, LAUNCH Summer 1, week 1. Evidence and factual claim record: ../../../Sources_and_checks.html#w01</a:t>
            </a:r>
          </a:p>
          <a:p xmlns:a="http://schemas.openxmlformats.org/drawingml/2006/main">
            <a:r>
              <a:t>Exact unit scheme and access text: ../../../Sources_and_checks.html#sow</a:t>
            </a:r>
          </a:p>
          <a:p xmlns:a="http://schemas.openxmlformats.org/drawingml/2006/main">
            <a:r>
              <a:t>Authored scenarios and limits: ../../../Sources_and_checks.html#authored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LAUNCH_SU1_W01</a:t>
            </a:r>
          </a:p>
          <a:p xmlns:a="http://schemas.openxmlformats.org/drawingml/2006/main">
            <a:r>
              <a:t>Learning goal: Explain resource use and climate change using online data.</a:t>
            </a:r>
          </a:p>
          <a:p xmlns:a="http://schemas.openxmlformats.org/drawingml/2006/main">
            <a:r>
              <a:t>Evidence: F: source annotation, evidence selection and questioning.</a:t>
            </a:r>
          </a:p>
          <a:p xmlns:a="http://schemas.openxmlformats.org/drawingml/2006/main">
            <a:r>
              <a:t>Question: What pattern can I describe in the selected NOAA record?</a:t>
            </a:r>
          </a:p>
          <a:p xmlns:a="http://schemas.openxmlformats.org/drawingml/2006/main">
            <a:r>
              <a:t>Evidence: The annual means are 338.76 ppm in 1980 and 427.35 ppm in 2025.</a:t>
            </a:r>
          </a:p>
          <a:p xmlns:a="http://schemas.openxmlformats.org/drawingml/2006/main">
            <a:r>
              <a:t>Explain: These selected values rise. NASA links fossil-fuel burning to added CO2 and warming.</a:t>
            </a:r>
          </a:p>
          <a:p xmlns:a="http://schemas.openxmlformats.org/drawingml/2006/main">
            <a:r>
              <a:t>Check: One observatory is not a global average. CO2 concentration is not temperature.</a:t>
            </a:r>
          </a:p>
          <a:p xmlns:a="http://schemas.openxmlformats.org/drawingml/2006/main">
            <a:r>
              <a:t>Start here: provenance means who made a source, when and why. Read cards A and D for units and values; no earlier lesson is needed.</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Who made the source, when and why. These selected values rise. NASA links fossil-fuel burning to added CO2 and warming.</a:t>
            </a:r>
          </a:p>
          <a:p xmlns:a="http://schemas.openxmlformats.org/drawingml/2006/main">
            <a:r>
              <a:t>Sources: supplied Humanities Scheme of Work, LAUNCH Summer 1, week 1. Evidence and factual claim record: ../../../Sources_and_checks.html#w01</a:t>
            </a:r>
          </a:p>
          <a:p xmlns:a="http://schemas.openxmlformats.org/drawingml/2006/main">
            <a:r>
              <a:t>Exact unit scheme and access text: ../../../Sources_and_checks.html#sow</a:t>
            </a:r>
          </a:p>
          <a:p xmlns:a="http://schemas.openxmlformats.org/drawingml/2006/main">
            <a:r>
              <a:t>Authored scenarios and limits: ../../../Sources_and_checks.html#authored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LAUNCH_SU1_W01</a:t>
            </a:r>
          </a:p>
          <a:p xmlns:a="http://schemas.openxmlformats.org/drawingml/2006/main">
            <a:r>
              <a:t>Learning goal: Explain resource use and climate change using online data.</a:t>
            </a:r>
          </a:p>
          <a:p xmlns:a="http://schemas.openxmlformats.org/drawingml/2006/main">
            <a:r>
              <a:t>Evidence: F: source annotation, evidence selection and questioning.</a:t>
            </a:r>
          </a:p>
          <a:p xmlns:a="http://schemas.openxmlformats.org/drawingml/2006/main">
            <a:r>
              <a:t>Question: What pattern can I describe in the selected NOAA record?</a:t>
            </a:r>
          </a:p>
          <a:p xmlns:a="http://schemas.openxmlformats.org/drawingml/2006/main">
            <a:r>
              <a:t>Evidence: The annual means are 338.76 ppm in 1980 and 427.35 ppm in 2025.</a:t>
            </a:r>
          </a:p>
          <a:p xmlns:a="http://schemas.openxmlformats.org/drawingml/2006/main">
            <a:r>
              <a:t>Explain: These selected values rise. NASA links fossil-fuel burning to added CO2 and warming.</a:t>
            </a:r>
          </a:p>
          <a:p xmlns:a="http://schemas.openxmlformats.org/drawingml/2006/main">
            <a:r>
              <a:t>Check: One observatory is not a global average. CO2 concentration is not temperature.</a:t>
            </a:r>
          </a:p>
          <a:p xmlns:a="http://schemas.openxmlformats.org/drawingml/2006/main">
            <a:r>
              <a:t>Start here: provenance means who made a source, when and why. Read cards A and D for units and values; no earlier lesson is needed.</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Who made the source, when and why. These selected values rise. NASA links fossil-fuel burning to added CO2 and warming.</a:t>
            </a:r>
          </a:p>
          <a:p xmlns:a="http://schemas.openxmlformats.org/drawingml/2006/main">
            <a:r>
              <a:t>Sources: supplied Humanities Scheme of Work, LAUNCH Summer 1, week 1. Evidence and factual claim record: ../../../Sources_and_checks.html#w01</a:t>
            </a:r>
          </a:p>
          <a:p xmlns:a="http://schemas.openxmlformats.org/drawingml/2006/main">
            <a:r>
              <a:t>Exact unit scheme and access text: ../../../Sources_and_checks.html#sow</a:t>
            </a:r>
          </a:p>
          <a:p xmlns:a="http://schemas.openxmlformats.org/drawingml/2006/main">
            <a:r>
              <a:t>Authored scenarios and limits: ../../../Sources_and_checks.html#authored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LAUNCH_SU1_W01</a:t>
            </a:r>
          </a:p>
          <a:p xmlns:a="http://schemas.openxmlformats.org/drawingml/2006/main">
            <a:r>
              <a:t>Learning goal: Explain resource use and climate change using online data.</a:t>
            </a:r>
          </a:p>
          <a:p xmlns:a="http://schemas.openxmlformats.org/drawingml/2006/main">
            <a:r>
              <a:t>Evidence: F: source annotation, evidence selection and questioning.</a:t>
            </a:r>
          </a:p>
          <a:p xmlns:a="http://schemas.openxmlformats.org/drawingml/2006/main">
            <a:r>
              <a:t>Question: What pattern can I describe in the selected NOAA record?</a:t>
            </a:r>
          </a:p>
          <a:p xmlns:a="http://schemas.openxmlformats.org/drawingml/2006/main">
            <a:r>
              <a:t>Evidence: The annual means are 338.76 ppm in 1980 and 427.35 ppm in 2025.</a:t>
            </a:r>
          </a:p>
          <a:p xmlns:a="http://schemas.openxmlformats.org/drawingml/2006/main">
            <a:r>
              <a:t>Explain: These selected values rise. NASA links fossil-fuel burning to added CO2 and warming.</a:t>
            </a:r>
          </a:p>
          <a:p xmlns:a="http://schemas.openxmlformats.org/drawingml/2006/main">
            <a:r>
              <a:t>Check: One observatory is not a global average. CO2 concentration is not temperature.</a:t>
            </a:r>
          </a:p>
          <a:p xmlns:a="http://schemas.openxmlformats.org/drawingml/2006/main">
            <a:r>
              <a:t>Start here: provenance means who made a source, when and why. Read cards A and D for units and values; no earlier lesson is needed.</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Who made the source, when and why. These selected values rise. NASA links fossil-fuel burning to added CO2 and warming.</a:t>
            </a:r>
          </a:p>
          <a:p xmlns:a="http://schemas.openxmlformats.org/drawingml/2006/main">
            <a:r>
              <a:t>Sources: supplied Humanities Scheme of Work, LAUNCH Summer 1, week 1. Evidence and factual claim record: ../../../Sources_and_checks.html#w01</a:t>
            </a:r>
          </a:p>
          <a:p xmlns:a="http://schemas.openxmlformats.org/drawingml/2006/main">
            <a:r>
              <a:t>Exact unit scheme and access text: ../../../Sources_and_checks.html#sow</a:t>
            </a:r>
          </a:p>
          <a:p xmlns:a="http://schemas.openxmlformats.org/drawingml/2006/main">
            <a:r>
              <a:t>Authored scenarios and limits: ../../../Sources_and_checks.html#authored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LAUNCH_SU1_W01</a:t>
            </a:r>
          </a:p>
          <a:p xmlns:a="http://schemas.openxmlformats.org/drawingml/2006/main">
            <a:r>
              <a:t>Learning goal: Explain resource use and climate change using online data.</a:t>
            </a:r>
          </a:p>
          <a:p xmlns:a="http://schemas.openxmlformats.org/drawingml/2006/main">
            <a:r>
              <a:t>Evidence: F: source annotation, evidence selection and questioning.</a:t>
            </a:r>
          </a:p>
          <a:p xmlns:a="http://schemas.openxmlformats.org/drawingml/2006/main">
            <a:r>
              <a:t>Prepare the cards, organiser and one task route. Model the four steps before independent work. Use the supplied source record and distinguish real evidence from authored scenarios. The teacher supplies the school’s copy of No One Is Too Small by Greta Thunberg; no extract or quotation is included. Use the six NOAA rows and dry-air ppm units. Explain that the final selected year is the latest complete year in the downloaded file, 2025. Do not infer global temperature from one observatory.</a:t>
            </a:r>
          </a:p>
          <a:p xmlns:a="http://schemas.openxmlformats.org/drawingml/2006/main">
            <a:r>
              <a:t>Start here: provenance means who made a source, when and why. Read cards A and D for units and values; no earlier lesson is needed.</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Who made the source, when and why. These selected values rise. NASA links fossil-fuel burning to added CO2 and warming.</a:t>
            </a:r>
          </a:p>
          <a:p xmlns:a="http://schemas.openxmlformats.org/drawingml/2006/main">
            <a:r>
              <a:t>Sources: supplied Humanities Scheme of Work, LAUNCH Summer 1, week 1. Evidence and factual claim record: ../../../Sources_and_checks.html#w01</a:t>
            </a:r>
          </a:p>
          <a:p xmlns:a="http://schemas.openxmlformats.org/drawingml/2006/main">
            <a:r>
              <a:t>Exact unit scheme and access text: ../../../Sources_and_checks.html#sow</a:t>
            </a:r>
          </a:p>
          <a:p xmlns:a="http://schemas.openxmlformats.org/drawingml/2006/main">
            <a:r>
              <a:t>Authored scenarios and limits: ../../../Sources_and_checks.html#authored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LAUNCH_SU1_W01</a:t>
            </a:r>
          </a:p>
          <a:p xmlns:a="http://schemas.openxmlformats.org/drawingml/2006/main">
            <a:r>
              <a:t>Learning goal: Explain resource use and climate change using online data.</a:t>
            </a:r>
          </a:p>
          <a:p xmlns:a="http://schemas.openxmlformats.org/drawingml/2006/main">
            <a:r>
              <a:t>Evidence: F: source annotation, evidence selection and questioning.</a:t>
            </a:r>
          </a:p>
          <a:p xmlns:a="http://schemas.openxmlformats.org/drawingml/2006/main">
            <a:r>
              <a:t>Prepare the cards, organiser and one task route. Model the four steps before independent work. Use the supplied source record and distinguish real evidence from authored scenarios. The teacher supplies the school’s copy of No One Is Too Small by Greta Thunberg; no extract or quotation is included. Use the six NOAA rows and dry-air ppm units. Explain that the final selected year is the latest complete year in the downloaded file, 2025. Do not infer global temperature from one observatory.</a:t>
            </a:r>
          </a:p>
          <a:p xmlns:a="http://schemas.openxmlformats.org/drawingml/2006/main">
            <a:r>
              <a:t>Start here: provenance means who made a source, when and why. Read cards A and D for units and values; no earlier lesson is needed.</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Who made the source, when and why. These selected values rise. NASA links fossil-fuel burning to added CO2 and warming.</a:t>
            </a:r>
          </a:p>
          <a:p xmlns:a="http://schemas.openxmlformats.org/drawingml/2006/main">
            <a:r>
              <a:t>Sources: supplied Humanities Scheme of Work, LAUNCH Summer 1, week 1. Evidence and factual claim record: ../../../Sources_and_checks.html#w01</a:t>
            </a:r>
          </a:p>
          <a:p xmlns:a="http://schemas.openxmlformats.org/drawingml/2006/main">
            <a:r>
              <a:t>Exact unit scheme and access text: ../../../Sources_and_checks.html#sow</a:t>
            </a:r>
          </a:p>
          <a:p xmlns:a="http://schemas.openxmlformats.org/drawingml/2006/main">
            <a:r>
              <a:t>Authored scenarios and limits: ../../../Sources_and_checks.html#authored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LAUNCH_SU1_W01</a:t>
            </a:r>
          </a:p>
          <a:p xmlns:a="http://schemas.openxmlformats.org/drawingml/2006/main">
            <a:r>
              <a:t>Learning goal: Explain resource use and climate change using online data.</a:t>
            </a:r>
          </a:p>
          <a:p xmlns:a="http://schemas.openxmlformats.org/drawingml/2006/main">
            <a:r>
              <a:t>Evidence: F: source annotation, evidence selection and questioning.</a:t>
            </a:r>
          </a:p>
          <a:p xmlns:a="http://schemas.openxmlformats.org/drawingml/2006/main">
            <a:r>
              <a:t>Use highlighted evidence and the frame. An adult may read or scribe your own words.</a:t>
            </a:r>
          </a:p>
          <a:p xmlns:a="http://schemas.openxmlformats.org/drawingml/2006/main">
            <a:r>
              <a:t>Further challenge: Explain a second detail if ready.</a:t>
            </a:r>
          </a:p>
          <a:p xmlns:a="http://schemas.openxmlformats.org/drawingml/2006/main">
            <a:r>
              <a:t>Start here: provenance means who made a source, when and why. Read cards A and D for units and values; no earlier lesson is needed.</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Who made the source, when and why. These selected values rise. NASA links fossil-fuel burning to added CO2 and warming.</a:t>
            </a:r>
          </a:p>
          <a:p xmlns:a="http://schemas.openxmlformats.org/drawingml/2006/main">
            <a:r>
              <a:t>Sources: supplied Humanities Scheme of Work, LAUNCH Summer 1, week 1. Evidence and factual claim record: ../../../Sources_and_checks.html#w01</a:t>
            </a:r>
          </a:p>
          <a:p xmlns:a="http://schemas.openxmlformats.org/drawingml/2006/main">
            <a:r>
              <a:t>Exact unit scheme and access text: ../../../Sources_and_checks.html#sow</a:t>
            </a:r>
          </a:p>
          <a:p xmlns:a="http://schemas.openxmlformats.org/drawingml/2006/main">
            <a:r>
              <a:t>Authored scenarios and limits: ../../../Sources_and_checks.html#authored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LAUNCH_SU1_W01</a:t>
            </a:r>
          </a:p>
          <a:p xmlns:a="http://schemas.openxmlformats.org/drawingml/2006/main">
            <a:r>
              <a:t>Learning goal: Explain resource use and climate change using online data.</a:t>
            </a:r>
          </a:p>
          <a:p xmlns:a="http://schemas.openxmlformats.org/drawingml/2006/main">
            <a:r>
              <a:t>Evidence: F: source annotation, evidence selection and questioning.</a:t>
            </a:r>
          </a:p>
          <a:p xmlns:a="http://schemas.openxmlformats.org/drawingml/2006/main">
            <a:r>
              <a:t>Use the cards and organiser. Choose your own evidence and explanation.</a:t>
            </a:r>
          </a:p>
          <a:p xmlns:a="http://schemas.openxmlformats.org/drawingml/2006/main">
            <a:r>
              <a:t>Further challenge: Compare your reasoning with one alternative.</a:t>
            </a:r>
          </a:p>
          <a:p xmlns:a="http://schemas.openxmlformats.org/drawingml/2006/main">
            <a:r>
              <a:t>Start here: provenance means who made a source, when and why. Read cards A and D for units and values; no earlier lesson is needed.</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Who made the source, when and why. These selected values rise. NASA links fossil-fuel burning to added CO2 and warming.</a:t>
            </a:r>
          </a:p>
          <a:p xmlns:a="http://schemas.openxmlformats.org/drawingml/2006/main">
            <a:r>
              <a:t>Sources: supplied Humanities Scheme of Work, LAUNCH Summer 1, week 1. Evidence and factual claim record: ../../../Sources_and_checks.html#w01</a:t>
            </a:r>
          </a:p>
          <a:p xmlns:a="http://schemas.openxmlformats.org/drawingml/2006/main">
            <a:r>
              <a:t>Exact unit scheme and access text: ../../../Sources_and_checks.html#sow</a:t>
            </a:r>
          </a:p>
          <a:p xmlns:a="http://schemas.openxmlformats.org/drawingml/2006/main">
            <a:r>
              <a:t>Authored scenarios and limits: ../../../Sources_and_checks.html#authored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LAUNCH_SU1_W01</a:t>
            </a:r>
          </a:p>
          <a:p xmlns:a="http://schemas.openxmlformats.org/drawingml/2006/main">
            <a:r>
              <a:t>Learning goal: Explain resource use and climate change using online data.</a:t>
            </a:r>
          </a:p>
          <a:p xmlns:a="http://schemas.openxmlformats.org/drawingml/2006/main">
            <a:r>
              <a:t>Evidence: F: source annotation, evidence selection and questioning.</a:t>
            </a:r>
          </a:p>
          <a:p xmlns:a="http://schemas.openxmlformats.org/drawingml/2006/main">
            <a:r>
              <a:t>Use the source limits and test a different priority or assumption.</a:t>
            </a:r>
          </a:p>
          <a:p xmlns:a="http://schemas.openxmlformats.org/drawingml/2006/main">
            <a:r>
              <a:t>Further challenge: Propose a further evidence check and explain its value.</a:t>
            </a:r>
          </a:p>
          <a:p xmlns:a="http://schemas.openxmlformats.org/drawingml/2006/main">
            <a:r>
              <a:t>Start here: provenance means who made a source, when and why. Read cards A and D for units and values; no earlier lesson is needed.</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Who made the source, when and why. These selected values rise. NASA links fossil-fuel burning to added CO2 and warming.</a:t>
            </a:r>
          </a:p>
          <a:p xmlns:a="http://schemas.openxmlformats.org/drawingml/2006/main">
            <a:r>
              <a:t>Sources: supplied Humanities Scheme of Work, LAUNCH Summer 1, week 1. Evidence and factual claim record: ../../../Sources_and_checks.html#w01</a:t>
            </a:r>
          </a:p>
          <a:p xmlns:a="http://schemas.openxmlformats.org/drawingml/2006/main">
            <a:r>
              <a:t>Exact unit scheme and access text: ../../../Sources_and_checks.html#sow</a:t>
            </a:r>
          </a:p>
          <a:p xmlns:a="http://schemas.openxmlformats.org/drawingml/2006/main">
            <a:r>
              <a:t>Authored scenarios and limits: ../../../Sources_and_checks.html#authored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LAUNCH_SU1_W01</a:t>
            </a:r>
          </a:p>
          <a:p xmlns:a="http://schemas.openxmlformats.org/drawingml/2006/main">
            <a:r>
              <a:t>Learning goal: Explain resource use and climate change using online data.</a:t>
            </a:r>
          </a:p>
          <a:p xmlns:a="http://schemas.openxmlformats.org/drawingml/2006/main">
            <a:r>
              <a:t>Evidence: F: source annotation, evidence selection and questioning.</a:t>
            </a:r>
          </a:p>
          <a:p xmlns:a="http://schemas.openxmlformats.org/drawingml/2006/main">
            <a:r>
              <a:t>Prepare the cards, organiser and one task route. Model the four steps before independent work. Use the supplied source record and distinguish real evidence from authored scenarios. The teacher supplies the school’s copy of No One Is Too Small by Greta Thunberg; no extract or quotation is included. Use the six NOAA rows and dry-air ppm units. Explain that the final selected year is the latest complete year in the downloaded file, 2025. Do not infer global temperature from one observatory.</a:t>
            </a:r>
          </a:p>
          <a:p xmlns:a="http://schemas.openxmlformats.org/drawingml/2006/main">
            <a:r>
              <a:t>Start here: provenance means who made a source, when and why. Read cards A and D for units and values; no earlier lesson is needed.</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Who made the source, when and why. These selected values rise. NASA links fossil-fuel burning to added CO2 and warming.</a:t>
            </a:r>
          </a:p>
          <a:p xmlns:a="http://schemas.openxmlformats.org/drawingml/2006/main">
            <a:r>
              <a:t>Sources: supplied Humanities Scheme of Work, LAUNCH Summer 1, week 1. Evidence and factual claim record: ../../../Sources_and_checks.html#w01</a:t>
            </a:r>
          </a:p>
          <a:p xmlns:a="http://schemas.openxmlformats.org/drawingml/2006/main">
            <a:r>
              <a:t>Exact unit scheme and access text: ../../../Sources_and_checks.html#sow</a:t>
            </a:r>
          </a:p>
          <a:p xmlns:a="http://schemas.openxmlformats.org/drawingml/2006/main">
            <a:r>
              <a:t>Authored scenarios and limits: ../../../Sources_and_checks.html#authored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LAUNCH_SU1_W01</a:t>
            </a:r>
          </a:p>
          <a:p xmlns:a="http://schemas.openxmlformats.org/drawingml/2006/main">
            <a:r>
              <a:t>Learning goal: Explain resource use and climate change using online data.</a:t>
            </a:r>
          </a:p>
          <a:p xmlns:a="http://schemas.openxmlformats.org/drawingml/2006/main">
            <a:r>
              <a:t>Evidence: F: source annotation, evidence selection and questioning.</a:t>
            </a:r>
          </a:p>
          <a:p xmlns:a="http://schemas.openxmlformats.org/drawingml/2006/main">
            <a:r>
              <a:t>Prepare the cards, organiser and one task route. Model the four steps before independent work. Use the supplied source record and distinguish real evidence from authored scenarios. The teacher supplies the school’s copy of No One Is Too Small by Greta Thunberg; no extract or quotation is included. Use the six NOAA rows and dry-air ppm units. Explain that the final selected year is the latest complete year in the downloaded file, 2025. Do not infer global temperature from one observatory.</a:t>
            </a:r>
          </a:p>
          <a:p xmlns:a="http://schemas.openxmlformats.org/drawingml/2006/main">
            <a:r>
              <a:t>Start here: provenance means who made a source, when and why. Read cards A and D for units and values; no earlier lesson is needed.</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Who made the source, when and why. These selected values rise. NASA links fossil-fuel burning to added CO2 and warming.</a:t>
            </a:r>
          </a:p>
          <a:p xmlns:a="http://schemas.openxmlformats.org/drawingml/2006/main">
            <a:r>
              <a:t>Sources: supplied Humanities Scheme of Work, LAUNCH Summer 1, week 1. Evidence and factual claim record: ../../../Sources_and_checks.html#w01</a:t>
            </a:r>
          </a:p>
          <a:p xmlns:a="http://schemas.openxmlformats.org/drawingml/2006/main">
            <a:r>
              <a:t>Exact unit scheme and access text: ../../../Sources_and_checks.html#sow</a:t>
            </a:r>
          </a:p>
          <a:p xmlns:a="http://schemas.openxmlformats.org/drawingml/2006/main">
            <a:r>
              <a:t>Authored scenarios and limits: ../../../Sources_and_checks.html#authored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LAUNCH_SU1_W01</a:t>
            </a:r>
          </a:p>
          <a:p xmlns:a="http://schemas.openxmlformats.org/drawingml/2006/main">
            <a:r>
              <a:t>Learning goal: Explain resource use and climate change using online data.</a:t>
            </a:r>
          </a:p>
          <a:p xmlns:a="http://schemas.openxmlformats.org/drawingml/2006/main">
            <a:r>
              <a:t>Evidence: F: source annotation, evidence selection and questioning.</a:t>
            </a:r>
          </a:p>
          <a:p xmlns:a="http://schemas.openxmlformats.org/drawingml/2006/main">
            <a:r>
              <a:t>{"code":"A","title":"The measured record","text":"NOAA Global Monitoring Laboratory publishes the Mauna Loa annual mean CO2 series to monitor atmospheric change. File created 5 September 2026; accessed 21 September 2026. The selected values run from 338.76 ppm in 1980 to 427.35 ppm in 2025.","source":"NOAA GML annual mean CO2 file; 2026 release","limit":"One observatory record is not the global average. The selected years omit changes between them; values can be revised."}</a:t>
            </a:r>
          </a:p>
          <a:p xmlns:a="http://schemas.openxmlformats.org/drawingml/2006/main">
            <a:r>
              <a:t>Start here: provenance means who made a source, when and why. Read cards A and D for units and values; no earlier lesson is needed.</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Who made the source, when and why. These selected values rise. NASA links fossil-fuel burning to added CO2 and warming.</a:t>
            </a:r>
          </a:p>
          <a:p xmlns:a="http://schemas.openxmlformats.org/drawingml/2006/main">
            <a:r>
              <a:t>Sources: supplied Humanities Scheme of Work, LAUNCH Summer 1, week 1. Evidence and factual claim record: ../../../Sources_and_checks.html#w01</a:t>
            </a:r>
          </a:p>
          <a:p xmlns:a="http://schemas.openxmlformats.org/drawingml/2006/main">
            <a:r>
              <a:t>Exact unit scheme and access text: ../../../Sources_and_checks.html#sow</a:t>
            </a:r>
          </a:p>
          <a:p xmlns:a="http://schemas.openxmlformats.org/drawingml/2006/main">
            <a:r>
              <a:t>Authored scenarios and limits: ../../../Sources_and_checks.html#authored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LAUNCH_SU1_W01</a:t>
            </a:r>
          </a:p>
          <a:p xmlns:a="http://schemas.openxmlformats.org/drawingml/2006/main">
            <a:r>
              <a:t>Learning goal: Explain resource use and climate change using online data.</a:t>
            </a:r>
          </a:p>
          <a:p xmlns:a="http://schemas.openxmlformats.org/drawingml/2006/main">
            <a:r>
              <a:t>Evidence: F: source annotation, evidence selection and questioning.</a:t>
            </a:r>
          </a:p>
          <a:p xmlns:a="http://schemas.openxmlformats.org/drawingml/2006/main">
            <a:r>
              <a:t>{"code":"B","title":"Explaining the cause","text":"NASA explains that burning fossil fuels releases CO2 and that greenhouse gases slow heat loss to space. This connects resource use for energy with climate change. NASA made this public science explanation; page updated 13 July 2026, read 21 September 2026.","source":"NASA Causes; public explanation, updated 2026","limit":"This explanation supports a mechanism. The selected CO2 table is not a temperature record."}</a:t>
            </a:r>
          </a:p>
          <a:p xmlns:a="http://schemas.openxmlformats.org/drawingml/2006/main">
            <a:r>
              <a:t>Start here: provenance means who made a source, when and why. Read cards A and D for units and values; no earlier lesson is needed.</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Who made the source, when and why. These selected values rise. NASA links fossil-fuel burning to added CO2 and warming.</a:t>
            </a:r>
          </a:p>
          <a:p xmlns:a="http://schemas.openxmlformats.org/drawingml/2006/main">
            <a:r>
              <a:t>Sources: supplied Humanities Scheme of Work, LAUNCH Summer 1, week 1. Evidence and factual claim record: ../../../Sources_and_checks.html#w01</a:t>
            </a:r>
          </a:p>
          <a:p xmlns:a="http://schemas.openxmlformats.org/drawingml/2006/main">
            <a:r>
              <a:t>Exact unit scheme and access text: ../../../Sources_and_checks.html#sow</a:t>
            </a:r>
          </a:p>
          <a:p xmlns:a="http://schemas.openxmlformats.org/drawingml/2006/main">
            <a:r>
              <a:t>Authored scenarios and limits: ../../../Sources_and_checks.html#authored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LAUNCH_SU1_W01</a:t>
            </a:r>
          </a:p>
          <a:p xmlns:a="http://schemas.openxmlformats.org/drawingml/2006/main">
            <a:r>
              <a:t>Learning goal: Explain resource use and climate change using online data.</a:t>
            </a:r>
          </a:p>
          <a:p xmlns:a="http://schemas.openxmlformats.org/drawingml/2006/main">
            <a:r>
              <a:t>Evidence: F: source annotation, evidence selection and questioning.</a:t>
            </a:r>
          </a:p>
          <a:p xmlns:a="http://schemas.openxmlformats.org/drawingml/2006/main">
            <a:r>
              <a:t>{"code":"C","title":"A weaker claim","text":"AUTHORED EXAMPLE created for this lesson on 21 September 2026: an unattributed post says CO2 figures prove every place warmed by the same amount. Its imagined purpose is to persuade, but it supplies no author, measurement method or evidence.","source":"Authored source-critique example; not a real post","limit":"A confident claim is not a measurement. Do not use this invented post as evidence about climate."}</a:t>
            </a:r>
          </a:p>
          <a:p xmlns:a="http://schemas.openxmlformats.org/drawingml/2006/main">
            <a:r>
              <a:t>Start here: provenance means who made a source, when and why. Read cards A and D for units and values; no earlier lesson is needed.</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Who made the source, when and why. These selected values rise. NASA links fossil-fuel burning to added CO2 and warming.</a:t>
            </a:r>
          </a:p>
          <a:p xmlns:a="http://schemas.openxmlformats.org/drawingml/2006/main">
            <a:r>
              <a:t>Sources: supplied Humanities Scheme of Work, LAUNCH Summer 1, week 1. Evidence and factual claim record: ../../../Sources_and_checks.html#w01</a:t>
            </a:r>
          </a:p>
          <a:p xmlns:a="http://schemas.openxmlformats.org/drawingml/2006/main">
            <a:r>
              <a:t>Exact unit scheme and access text: ../../../Sources_and_checks.html#sow</a:t>
            </a:r>
          </a:p>
          <a:p xmlns:a="http://schemas.openxmlformats.org/drawingml/2006/main">
            <a:r>
              <a:t>Authored scenarios and limits: ../../../Sources_and_checks.html#authored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LAUNCH_SU1_W01</a:t>
            </a:r>
          </a:p>
          <a:p xmlns:a="http://schemas.openxmlformats.org/drawingml/2006/main">
            <a:r>
              <a:t>Learning goal: Explain resource use and climate change using online data.</a:t>
            </a:r>
          </a:p>
          <a:p xmlns:a="http://schemas.openxmlformats.org/drawingml/2006/main">
            <a:r>
              <a:t>Evidence: F: source annotation, evidence selection and questioning.</a:t>
            </a:r>
          </a:p>
          <a:p xmlns:a="http://schemas.openxmlformats.org/drawingml/2006/main">
            <a:r>
              <a:t>{"code":"D","title":"What the unit measures","text":"NOAA states that CO2 is expressed as a mole fraction in dry air, abbreviated ppm. Read ppm as parts per million. The producer is NOAA GML; the file dated 5 September 2026 makes monitoring data available for scientific and public use.","source":"NOAA GML file header; accessed 21 September 2026","limit":"Concentration is evidence about a cause of warming, not a reading of temperature. Keep those quantities separate."}</a:t>
            </a:r>
          </a:p>
          <a:p xmlns:a="http://schemas.openxmlformats.org/drawingml/2006/main">
            <a:r>
              <a:t>Start here: provenance means who made a source, when and why. Read cards A and D for units and values; no earlier lesson is needed.</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Who made the source, when and why. These selected values rise. NASA links fossil-fuel burning to added CO2 and warming.</a:t>
            </a:r>
          </a:p>
          <a:p xmlns:a="http://schemas.openxmlformats.org/drawingml/2006/main">
            <a:r>
              <a:t>Sources: supplied Humanities Scheme of Work, LAUNCH Summer 1, week 1. Evidence and factual claim record: ../../../Sources_and_checks.html#w01</a:t>
            </a:r>
          </a:p>
          <a:p xmlns:a="http://schemas.openxmlformats.org/drawingml/2006/main">
            <a:r>
              <a:t>Exact unit scheme and access text: ../../../Sources_and_checks.html#sow</a:t>
            </a:r>
          </a:p>
          <a:p xmlns:a="http://schemas.openxmlformats.org/drawingml/2006/main">
            <a:r>
              <a:t>Authored scenarios and limits: ../../../Sources_and_checks.html#authored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LAUNCH_SU1_W01</a:t>
            </a:r>
          </a:p>
          <a:p xmlns:a="http://schemas.openxmlformats.org/drawingml/2006/main">
            <a:r>
              <a:t>Learning goal: Explain resource use and climate change using online data.</a:t>
            </a:r>
          </a:p>
          <a:p xmlns:a="http://schemas.openxmlformats.org/drawingml/2006/main">
            <a:r>
              <a:t>Evidence: F: source annotation, evidence selection and questioning.</a:t>
            </a:r>
          </a:p>
          <a:p xmlns:a="http://schemas.openxmlformats.org/drawingml/2006/main">
            <a:r>
              <a:t>Prepare the cards, organiser and one task route. Model the four steps before independent work. Use the supplied source record and distinguish real evidence from authored scenarios. The teacher supplies the school’s copy of No One Is Too Small by Greta Thunberg; no extract or quotation is included. Use the six NOAA rows and dry-air ppm units. Explain that the final selected year is the latest complete year in the downloaded file, 2025. Do not infer global temperature from one observatory.</a:t>
            </a:r>
          </a:p>
          <a:p xmlns:a="http://schemas.openxmlformats.org/drawingml/2006/main">
            <a:r>
              <a:t>Start here: provenance means who made a source, when and why. Read cards A and D for units and values; no earlier lesson is needed.</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Who made the source, when and why. These selected values rise. NASA links fossil-fuel burning to added CO2 and warming.</a:t>
            </a:r>
          </a:p>
          <a:p xmlns:a="http://schemas.openxmlformats.org/drawingml/2006/main">
            <a:r>
              <a:t>Sources: supplied Humanities Scheme of Work, LAUNCH Summer 1, week 1. Evidence and factual claim record: ../../../Sources_and_checks.html#w01</a:t>
            </a:r>
          </a:p>
          <a:p xmlns:a="http://schemas.openxmlformats.org/drawingml/2006/main">
            <a:r>
              <a:t>Exact unit scheme and access text: ../../../Sources_and_checks.html#sow</a:t>
            </a:r>
          </a:p>
          <a:p xmlns:a="http://schemas.openxmlformats.org/drawingml/2006/main">
            <a:r>
              <a:t>Authored scenarios and limits: ../../../Sources_and_checks.html#authored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LAUNCH_SU1_W01</a:t>
            </a:r>
          </a:p>
          <a:p xmlns:a="http://schemas.openxmlformats.org/drawingml/2006/main">
            <a:r>
              <a:t>Learning goal: Explain resource use and climate change using online data.</a:t>
            </a:r>
          </a:p>
          <a:p xmlns:a="http://schemas.openxmlformats.org/drawingml/2006/main">
            <a:r>
              <a:t>Evidence: F: source annotation, evidence selection and questioning.</a:t>
            </a:r>
          </a:p>
          <a:p xmlns:a="http://schemas.openxmlformats.org/drawingml/2006/main">
            <a:r>
              <a:t>Prepare the cards, organiser and one task route. Model the four steps before independent work. Use the supplied source record and distinguish real evidence from authored scenarios. The teacher supplies the school’s copy of No One Is Too Small by Greta Thunberg; no extract or quotation is included. Use the six NOAA rows and dry-air ppm units. Explain that the final selected year is the latest complete year in the downloaded file, 2025. Do not infer global temperature from one observatory.</a:t>
            </a:r>
          </a:p>
          <a:p xmlns:a="http://schemas.openxmlformats.org/drawingml/2006/main">
            <a:r>
              <a:t>Start here: provenance means who made a source, when and why. Read cards A and D for units and values; no earlier lesson is needed.</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Who made the source, when and why. These selected values rise. NASA links fossil-fuel burning to added CO2 and warming.</a:t>
            </a:r>
          </a:p>
          <a:p xmlns:a="http://schemas.openxmlformats.org/drawingml/2006/main">
            <a:r>
              <a:t>Sources: supplied Humanities Scheme of Work, LAUNCH Summer 1, week 1. Evidence and factual claim record: ../../../Sources_and_checks.html#w01</a:t>
            </a:r>
          </a:p>
          <a:p xmlns:a="http://schemas.openxmlformats.org/drawingml/2006/main">
            <a:r>
              <a:t>Exact unit scheme and access text: ../../../Sources_and_checks.html#sow</a:t>
            </a:r>
          </a:p>
          <a:p xmlns:a="http://schemas.openxmlformats.org/drawingml/2006/main">
            <a:r>
              <a:t>Authored scenarios and limits: ../../../Sources_and_checks.html#authored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e46d9900f6947a9"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354cd783b894674" /><Relationship Type="http://schemas.openxmlformats.org/officeDocument/2006/relationships/slideLayout" Target="/ppt/slideLayouts/slideLayout1.xml" Id="R0d58a337ca3a4534"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d58a337ca3a453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4f99ae89ba034a7a" /><Relationship Type="http://schemas.openxmlformats.org/officeDocument/2006/relationships/notesSlide" Target="/ppt/notesSlides/notesSlide1.xml" Id="R97667c69d6bc4da4"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26d3efd203ad460e" /><Relationship Type="http://schemas.openxmlformats.org/officeDocument/2006/relationships/notesSlide" Target="/ppt/notesSlides/notesSlide2.xml" Id="R2fc1d51f0710416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83c5e5f9127548e9" /><Relationship Type="http://schemas.openxmlformats.org/officeDocument/2006/relationships/notesSlide" Target="/ppt/notesSlides/notesSlide3.xml" Id="R3c4398df487943d2"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032d402e65c74f8d" /><Relationship Type="http://schemas.openxmlformats.org/officeDocument/2006/relationships/notesSlide" Target="/ppt/notesSlides/notesSlide4.xml" Id="Rd94916c171a04316"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c8a5777941c04fc8" /><Relationship Type="http://schemas.openxmlformats.org/officeDocument/2006/relationships/notesSlide" Target="/ppt/notesSlides/notesSlide5.xml" Id="Rf2d33104cd244a99"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716f6809158648d9" /><Relationship Type="http://schemas.openxmlformats.org/officeDocument/2006/relationships/notesSlide" Target="/ppt/notesSlides/notesSlide6.xml" Id="R0d42ad304fb846ef"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edfd545d533644fb" /><Relationship Type="http://schemas.openxmlformats.org/officeDocument/2006/relationships/notesSlide" Target="/ppt/notesSlides/notesSlide7.xml" Id="Ra685bb524df7426b"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d68dd2f4d0924f23" /><Relationship Type="http://schemas.openxmlformats.org/officeDocument/2006/relationships/notesSlide" Target="/ppt/notesSlides/notesSlide8.xml" Id="R55e57e15fc714586"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84842cf61fdb431e" /><Relationship Type="http://schemas.openxmlformats.org/officeDocument/2006/relationships/notesSlide" Target="/ppt/notesSlides/notesSlide9.xml" Id="R4049ab8339e34a2b"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6170d3a2205b401b" /><Relationship Type="http://schemas.openxmlformats.org/officeDocument/2006/relationships/notesSlide" Target="/ppt/notesSlides/notesSlide10.xml" Id="R29232cb3ffa64635"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dd3f7438a9e24c1c" /><Relationship Type="http://schemas.openxmlformats.org/officeDocument/2006/relationships/notesSlide" Target="/ppt/notesSlides/notesSlide11.xml" Id="R5345ddd35eff458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cf03c6bc1170436c" /><Relationship Type="http://schemas.openxmlformats.org/officeDocument/2006/relationships/notesSlide" Target="/ppt/notesSlides/notesSlide12.xml" Id="R00555cf6f03e4863"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becfdc94d61643f1" /><Relationship Type="http://schemas.openxmlformats.org/officeDocument/2006/relationships/notesSlide" Target="/ppt/notesSlides/notesSlide13.xml" Id="R32aa6561b7fb4d5e"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fe5f4fc841bd4d54" /><Relationship Type="http://schemas.openxmlformats.org/officeDocument/2006/relationships/notesSlide" Target="/ppt/notesSlides/notesSlide14.xml" Id="Rd971c2791d9f404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923106a5def64002" /><Relationship Type="http://schemas.openxmlformats.org/officeDocument/2006/relationships/notesSlide" Target="/ppt/notesSlides/notesSlide15.xml" Id="Reecd50acc4ca4aee"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f511940dda00425a" /><Relationship Type="http://schemas.openxmlformats.org/officeDocument/2006/relationships/notesSlide" Target="/ppt/notesSlides/notesSlide16.xml" Id="Rf6fedf1c7edd48e9"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4d9a818cd5f74ecc" /><Relationship Type="http://schemas.openxmlformats.org/officeDocument/2006/relationships/notesSlide" Target="/ppt/notesSlides/notesSlide17.xml" Id="Re1656b094d0a4e1b"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0858c7ee13604b97" /><Relationship Type="http://schemas.openxmlformats.org/officeDocument/2006/relationships/notesSlide" Target="/ppt/notesSlides/notesSlide18.xml" Id="R556be80660044152"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d4a02b41e1b94551" /><Relationship Type="http://schemas.openxmlformats.org/officeDocument/2006/relationships/notesSlide" Target="/ppt/notesSlides/notesSlide19.xml" Id="R6754ed68c6b54717"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2c110ed339f6400e" /><Relationship Type="http://schemas.openxmlformats.org/officeDocument/2006/relationships/notesSlide" Target="/ppt/notesSlides/notesSlide20.xml" Id="R4509a297cf124768"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402d30f37b5a4cad" /><Relationship Type="http://schemas.openxmlformats.org/officeDocument/2006/relationships/image" Target="/ppt/media/image.png" Id="R55cd566a28ed4ce0" /><Relationship Type="http://schemas.openxmlformats.org/officeDocument/2006/relationships/notesSlide" Target="/ppt/notesSlides/notesSlide21.xml" Id="R3903b1d815df44e6"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1eee4a6ead6944e7" /><Relationship Type="http://schemas.openxmlformats.org/officeDocument/2006/relationships/notesSlide" Target="/ppt/notesSlides/notesSlide22.xml" Id="Rc5fbb07faef94844" /></Relationships>
</file>

<file path=ppt/slides/slide1.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35DBA979-1CB5-4911-8478-7B0B178257F8}"/>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Resource use and carbon dioxide</a:t>
            </a:r>
          </a:p>
        </p:txBody>
      </p:sp>
      <p:sp>
        <p:nvSpPr>
          <p:cNvPr id="2" name="">
            <a:extLst xmlns:a="http://schemas.openxmlformats.org/drawingml/2006/main">
              <a:ext uri="{FF2B5EF4-FFF2-40B4-BE49-F238E27FC236}">
                <a16:creationId xmlns:a16="http://schemas.microsoft.com/office/drawing/2014/main" id="{E6B0FBA0-BF20-4CD9-8C1C-F2B6E76F2BDE}"/>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W1                                      1</a:t>
            </a:r>
          </a:p>
        </p:txBody>
      </p:sp>
      <p:sp>
        <p:nvSpPr>
          <p:cNvPr id="3" name="">
            <a:extLst xmlns:a="http://schemas.openxmlformats.org/drawingml/2006/main">
              <a:ext uri="{FF2B5EF4-FFF2-40B4-BE49-F238E27FC236}">
                <a16:creationId xmlns:a16="http://schemas.microsoft.com/office/drawing/2014/main" id="{5B8C5598-0032-4C77-B3FA-8858A3FF6160}"/>
              </a:ext>
            </a:extLst>
          </p:cNvPr>
          <p:cNvSpPr>
            <a:spLocks xmlns:a="http://schemas.openxmlformats.org/drawingml/2006/main" noGrp="1"/>
          </p:cNvSpPr>
          <p:nvPr/>
        </p:nvSpPr>
        <p:spPr>
          <a:xfrm xmlns:a="http://schemas.openxmlformats.org/drawingml/2006/main">
            <a:off x="552450" y="14287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Explain resource use and climate change using online data.</a:t>
            </a:r>
          </a:p>
        </p:txBody>
      </p:sp>
      <p:sp>
        <p:nvSpPr>
          <p:cNvPr id="4" name="">
            <a:extLst xmlns:a="http://schemas.openxmlformats.org/drawingml/2006/main">
              <a:ext uri="{FF2B5EF4-FFF2-40B4-BE49-F238E27FC236}">
                <a16:creationId xmlns:a16="http://schemas.microsoft.com/office/drawing/2014/main" id="{31B09C23-4E0D-4F3B-AE11-0889D69C5701}"/>
              </a:ext>
            </a:extLst>
          </p:cNvPr>
          <p:cNvSpPr>
            <a:spLocks xmlns:a="http://schemas.openxmlformats.org/drawingml/2006/main" noGrp="1"/>
          </p:cNvSpPr>
          <p:nvPr/>
        </p:nvSpPr>
        <p:spPr>
          <a:xfrm xmlns:a="http://schemas.openxmlformats.org/drawingml/2006/main">
            <a:off x="552450" y="213360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LAUNCH / Humanities / Summer 1 / Week 1</a:t>
            </a:r>
          </a:p>
        </p:txBody>
      </p:sp>
      <p:sp>
        <p:nvSpPr>
          <p:cNvPr id="5" name="">
            <a:extLst xmlns:a="http://schemas.openxmlformats.org/drawingml/2006/main">
              <a:ext uri="{FF2B5EF4-FFF2-40B4-BE49-F238E27FC236}">
                <a16:creationId xmlns:a16="http://schemas.microsoft.com/office/drawing/2014/main" id="{5A489CCC-ED09-4115-BB65-13FCF0C2A1FF}"/>
              </a:ext>
            </a:extLst>
          </p:cNvPr>
          <p:cNvSpPr>
            <a:spLocks xmlns:a="http://schemas.openxmlformats.org/drawingml/2006/main" noGrp="1"/>
          </p:cNvSpPr>
          <p:nvPr/>
        </p:nvSpPr>
        <p:spPr>
          <a:xfrm xmlns:a="http://schemas.openxmlformats.org/drawingml/2006/main">
            <a:off x="552450" y="28384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Speak, point, draw, type or write.</a:t>
            </a:r>
          </a:p>
        </p:txBody>
      </p:sp>
    </p:spTree>
    <p:extLst>
      <p:ext uri="{BB962C8B-B14F-4D97-AF65-F5344CB8AC3E}">
        <p14:creationId xmlns:p14="http://schemas.microsoft.com/office/powerpoint/2010/main" val="482803781"/>
      </p:ext>
    </p:extLst>
  </p:cSld>
</p:sld>
</file>

<file path=ppt/slides/slide2.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D9690FCE-4BD6-4BE6-9239-263576B482ED}"/>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Arrival questions 1 and 2</a:t>
            </a:r>
          </a:p>
        </p:txBody>
      </p:sp>
      <p:sp>
        <p:nvSpPr>
          <p:cNvPr id="2" name="">
            <a:extLst xmlns:a="http://schemas.openxmlformats.org/drawingml/2006/main">
              <a:ext uri="{FF2B5EF4-FFF2-40B4-BE49-F238E27FC236}">
                <a16:creationId xmlns:a16="http://schemas.microsoft.com/office/drawing/2014/main" id="{094E5D3C-B752-45EA-BF76-9F0E9B487784}"/>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W1                                      2</a:t>
            </a:r>
          </a:p>
        </p:txBody>
      </p:sp>
      <p:sp>
        <p:nvSpPr>
          <p:cNvPr id="3" name="">
            <a:extLst xmlns:a="http://schemas.openxmlformats.org/drawingml/2006/main">
              <a:ext uri="{FF2B5EF4-FFF2-40B4-BE49-F238E27FC236}">
                <a16:creationId xmlns:a16="http://schemas.microsoft.com/office/drawing/2014/main" id="{65B888AE-6524-4703-B53D-94E756B33B5F}"/>
              </a:ext>
            </a:extLst>
          </p:cNvPr>
          <p:cNvSpPr>
            <a:spLocks xmlns:a="http://schemas.openxmlformats.org/drawingml/2006/main" noGrp="1"/>
          </p:cNvSpPr>
          <p:nvPr/>
        </p:nvSpPr>
        <p:spPr>
          <a:xfrm xmlns:a="http://schemas.openxmlformats.org/drawingml/2006/main">
            <a:off x="552450" y="14287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1. What does provenance ask us to check?</a:t>
            </a:r>
          </a:p>
        </p:txBody>
      </p:sp>
      <p:sp>
        <p:nvSpPr>
          <p:cNvPr id="4" name="">
            <a:extLst xmlns:a="http://schemas.openxmlformats.org/drawingml/2006/main">
              <a:ext uri="{FF2B5EF4-FFF2-40B4-BE49-F238E27FC236}">
                <a16:creationId xmlns:a16="http://schemas.microsoft.com/office/drawing/2014/main" id="{E696C6AD-7DDA-4A8E-A0D8-78E615A09613}"/>
              </a:ext>
            </a:extLst>
          </p:cNvPr>
          <p:cNvSpPr>
            <a:spLocks xmlns:a="http://schemas.openxmlformats.org/drawingml/2006/main" noGrp="1"/>
          </p:cNvSpPr>
          <p:nvPr/>
        </p:nvSpPr>
        <p:spPr>
          <a:xfrm xmlns:a="http://schemas.openxmlformats.org/drawingml/2006/main">
            <a:off x="552450" y="213360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2. Name the first and last selected values.</a:t>
            </a:r>
          </a:p>
        </p:txBody>
      </p:sp>
    </p:spTree>
    <p:extLst>
      <p:ext uri="{BB962C8B-B14F-4D97-AF65-F5344CB8AC3E}">
        <p14:creationId xmlns:p14="http://schemas.microsoft.com/office/powerpoint/2010/main" val="2098616296"/>
      </p:ext>
    </p:extLst>
  </p:cSld>
</p:sld>
</file>

<file path=ppt/slides/slide3.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577BFB17-B851-4464-8431-FBA4781211F0}"/>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Arrival questions 3 and 4</a:t>
            </a:r>
          </a:p>
        </p:txBody>
      </p:sp>
      <p:sp>
        <p:nvSpPr>
          <p:cNvPr id="2" name="">
            <a:extLst xmlns:a="http://schemas.openxmlformats.org/drawingml/2006/main">
              <a:ext uri="{FF2B5EF4-FFF2-40B4-BE49-F238E27FC236}">
                <a16:creationId xmlns:a16="http://schemas.microsoft.com/office/drawing/2014/main" id="{D34088CE-41EE-4A85-890D-3E61F1F901F5}"/>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W1                                      3</a:t>
            </a:r>
          </a:p>
        </p:txBody>
      </p:sp>
      <p:sp>
        <p:nvSpPr>
          <p:cNvPr id="3" name="">
            <a:extLst xmlns:a="http://schemas.openxmlformats.org/drawingml/2006/main">
              <a:ext uri="{FF2B5EF4-FFF2-40B4-BE49-F238E27FC236}">
                <a16:creationId xmlns:a16="http://schemas.microsoft.com/office/drawing/2014/main" id="{B58190F9-7A16-421A-B0FC-24C7C0A0DA40}"/>
              </a:ext>
            </a:extLst>
          </p:cNvPr>
          <p:cNvSpPr>
            <a:spLocks xmlns:a="http://schemas.openxmlformats.org/drawingml/2006/main" noGrp="1"/>
          </p:cNvSpPr>
          <p:nvPr/>
        </p:nvSpPr>
        <p:spPr>
          <a:xfrm xmlns:a="http://schemas.openxmlformats.org/drawingml/2006/main">
            <a:off x="552450" y="14287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3. How does NASA link fossil fuels to CO2?</a:t>
            </a:r>
          </a:p>
        </p:txBody>
      </p:sp>
      <p:sp>
        <p:nvSpPr>
          <p:cNvPr id="4" name="">
            <a:extLst xmlns:a="http://schemas.openxmlformats.org/drawingml/2006/main">
              <a:ext uri="{FF2B5EF4-FFF2-40B4-BE49-F238E27FC236}">
                <a16:creationId xmlns:a16="http://schemas.microsoft.com/office/drawing/2014/main" id="{DA51E3DA-13C5-4F95-A130-EBA458C56FFC}"/>
              </a:ext>
            </a:extLst>
          </p:cNvPr>
          <p:cNvSpPr>
            <a:spLocks xmlns:a="http://schemas.openxmlformats.org/drawingml/2006/main" noGrp="1"/>
          </p:cNvSpPr>
          <p:nvPr/>
        </p:nvSpPr>
        <p:spPr>
          <a:xfrm xmlns:a="http://schemas.openxmlformats.org/drawingml/2006/main">
            <a:off x="552450" y="2133600"/>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4. Why is card C weaker for a factual claim?</a:t>
            </a:r>
          </a:p>
        </p:txBody>
      </p:sp>
    </p:spTree>
    <p:extLst>
      <p:ext uri="{BB962C8B-B14F-4D97-AF65-F5344CB8AC3E}">
        <p14:creationId xmlns:p14="http://schemas.microsoft.com/office/powerpoint/2010/main" val="1326618972"/>
      </p:ext>
    </p:extLst>
  </p:cSld>
</p:sld>
</file>

<file path=ppt/slides/slide4.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96172BBA-75A0-481F-94CD-EA648906D5E0}"/>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Words for this lesson</a:t>
            </a:r>
          </a:p>
        </p:txBody>
      </p:sp>
      <p:sp>
        <p:nvSpPr>
          <p:cNvPr id="2" name="">
            <a:extLst xmlns:a="http://schemas.openxmlformats.org/drawingml/2006/main">
              <a:ext uri="{FF2B5EF4-FFF2-40B4-BE49-F238E27FC236}">
                <a16:creationId xmlns:a16="http://schemas.microsoft.com/office/drawing/2014/main" id="{2ABED813-2C58-47D6-92D0-E53265ED4001}"/>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W1                                      4</a:t>
            </a:r>
          </a:p>
        </p:txBody>
      </p:sp>
      <p:sp>
        <p:nvSpPr>
          <p:cNvPr id="3" name="">
            <a:extLst xmlns:a="http://schemas.openxmlformats.org/drawingml/2006/main">
              <a:ext uri="{FF2B5EF4-FFF2-40B4-BE49-F238E27FC236}">
                <a16:creationId xmlns:a16="http://schemas.microsoft.com/office/drawing/2014/main" id="{D1B7C655-879A-4931-ADDA-08180E3882A2}"/>
              </a:ext>
            </a:extLst>
          </p:cNvPr>
          <p:cNvSpPr>
            <a:spLocks xmlns:a="http://schemas.openxmlformats.org/drawingml/2006/main" noGrp="1"/>
          </p:cNvSpPr>
          <p:nvPr/>
        </p:nvSpPr>
        <p:spPr>
          <a:xfrm xmlns:a="http://schemas.openxmlformats.org/drawingml/2006/main">
            <a:off x="552450" y="1476375"/>
            <a:ext cx="523875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0">
                <a:solidFill>
                  <a:srgbClr val="172D3B"/>
                </a:solidFill>
                <a:latin typeface="Arial"/>
                <a:ea typeface="Arial"/>
                <a:cs typeface="Arial"/>
              </a:defRPr>
            </a:pPr>
            <a:r>
              <a:rPr sz="2175" b="0">
                <a:solidFill>
                  <a:srgbClr val="172D3B"/>
                </a:solidFill>
                <a:latin typeface="Arial"/>
                <a:ea typeface="Arial"/>
                <a:cs typeface="Arial"/>
              </a:rPr>
              <a:t>provenance</a:t>
            </a:r>
          </a:p>
          <a:p xmlns:a="http://schemas.openxmlformats.org/drawingml/2006/main">
            <a:pPr>
              <a:buNone/>
              <a:defRPr sz="2175" b="0">
                <a:solidFill>
                  <a:srgbClr val="172D3B"/>
                </a:solidFill>
                <a:latin typeface="Arial"/>
                <a:ea typeface="Arial"/>
                <a:cs typeface="Arial"/>
              </a:defRPr>
            </a:pPr>
            <a:r>
              <a:rPr sz="2175" b="0">
                <a:solidFill>
                  <a:srgbClr val="172D3B"/>
                </a:solidFill>
                <a:latin typeface="Arial"/>
                <a:ea typeface="Arial"/>
                <a:cs typeface="Arial"/>
              </a:rPr>
              <a:t>Who made a source, when and why</a:t>
            </a:r>
          </a:p>
        </p:txBody>
      </p:sp>
      <p:sp>
        <p:nvSpPr>
          <p:cNvPr id="4" name="">
            <a:extLst xmlns:a="http://schemas.openxmlformats.org/drawingml/2006/main">
              <a:ext uri="{FF2B5EF4-FFF2-40B4-BE49-F238E27FC236}">
                <a16:creationId xmlns:a16="http://schemas.microsoft.com/office/drawing/2014/main" id="{0AAD18E7-0388-4136-B7DD-8158BE850960}"/>
              </a:ext>
            </a:extLst>
          </p:cNvPr>
          <p:cNvSpPr>
            <a:spLocks xmlns:a="http://schemas.openxmlformats.org/drawingml/2006/main" noGrp="1"/>
          </p:cNvSpPr>
          <p:nvPr/>
        </p:nvSpPr>
        <p:spPr>
          <a:xfrm xmlns:a="http://schemas.openxmlformats.org/drawingml/2006/main">
            <a:off x="6305550" y="1476375"/>
            <a:ext cx="523875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0">
                <a:solidFill>
                  <a:srgbClr val="172D3B"/>
                </a:solidFill>
                <a:latin typeface="Arial"/>
                <a:ea typeface="Arial"/>
                <a:cs typeface="Arial"/>
              </a:defRPr>
            </a:pPr>
            <a:r>
              <a:rPr sz="2175" b="0">
                <a:solidFill>
                  <a:srgbClr val="172D3B"/>
                </a:solidFill>
                <a:latin typeface="Arial"/>
                <a:ea typeface="Arial"/>
                <a:cs typeface="Arial"/>
              </a:rPr>
              <a:t>concentration</a:t>
            </a:r>
          </a:p>
          <a:p xmlns:a="http://schemas.openxmlformats.org/drawingml/2006/main">
            <a:pPr>
              <a:buNone/>
              <a:defRPr sz="2175" b="0">
                <a:solidFill>
                  <a:srgbClr val="172D3B"/>
                </a:solidFill>
                <a:latin typeface="Arial"/>
                <a:ea typeface="Arial"/>
                <a:cs typeface="Arial"/>
              </a:defRPr>
            </a:pPr>
            <a:r>
              <a:rPr sz="2175" b="0">
                <a:solidFill>
                  <a:srgbClr val="172D3B"/>
                </a:solidFill>
                <a:latin typeface="Arial"/>
                <a:ea typeface="Arial"/>
                <a:cs typeface="Arial"/>
              </a:rPr>
              <a:t>Amount of a substance within a mixture</a:t>
            </a:r>
          </a:p>
        </p:txBody>
      </p:sp>
      <p:sp>
        <p:nvSpPr>
          <p:cNvPr id="5" name="">
            <a:extLst xmlns:a="http://schemas.openxmlformats.org/drawingml/2006/main">
              <a:ext uri="{FF2B5EF4-FFF2-40B4-BE49-F238E27FC236}">
                <a16:creationId xmlns:a16="http://schemas.microsoft.com/office/drawing/2014/main" id="{20B4D0F1-8B59-4A02-89B5-45DFEDCFB0C8}"/>
              </a:ext>
            </a:extLst>
          </p:cNvPr>
          <p:cNvSpPr>
            <a:spLocks xmlns:a="http://schemas.openxmlformats.org/drawingml/2006/main" noGrp="1"/>
          </p:cNvSpPr>
          <p:nvPr/>
        </p:nvSpPr>
        <p:spPr>
          <a:xfrm xmlns:a="http://schemas.openxmlformats.org/drawingml/2006/main">
            <a:off x="552450" y="3714750"/>
            <a:ext cx="523875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0">
                <a:solidFill>
                  <a:srgbClr val="172D3B"/>
                </a:solidFill>
                <a:latin typeface="Arial"/>
                <a:ea typeface="Arial"/>
                <a:cs typeface="Arial"/>
              </a:defRPr>
            </a:pPr>
            <a:r>
              <a:rPr sz="2175" b="0">
                <a:solidFill>
                  <a:srgbClr val="172D3B"/>
                </a:solidFill>
                <a:latin typeface="Arial"/>
                <a:ea typeface="Arial"/>
                <a:cs typeface="Arial"/>
              </a:rPr>
              <a:t>resource</a:t>
            </a:r>
          </a:p>
          <a:p xmlns:a="http://schemas.openxmlformats.org/drawingml/2006/main">
            <a:pPr>
              <a:buNone/>
              <a:defRPr sz="2175" b="0">
                <a:solidFill>
                  <a:srgbClr val="172D3B"/>
                </a:solidFill>
                <a:latin typeface="Arial"/>
                <a:ea typeface="Arial"/>
                <a:cs typeface="Arial"/>
              </a:defRPr>
            </a:pPr>
            <a:r>
              <a:rPr sz="2175" b="0">
                <a:solidFill>
                  <a:srgbClr val="172D3B"/>
                </a:solidFill>
                <a:latin typeface="Arial"/>
                <a:ea typeface="Arial"/>
                <a:cs typeface="Arial"/>
              </a:rPr>
              <a:t>Something people use to meet a need</a:t>
            </a:r>
          </a:p>
        </p:txBody>
      </p:sp>
      <p:sp>
        <p:nvSpPr>
          <p:cNvPr id="6" name="">
            <a:extLst xmlns:a="http://schemas.openxmlformats.org/drawingml/2006/main">
              <a:ext uri="{FF2B5EF4-FFF2-40B4-BE49-F238E27FC236}">
                <a16:creationId xmlns:a16="http://schemas.microsoft.com/office/drawing/2014/main" id="{D3F9C610-8DB2-4457-8D00-663D8EF47C7A}"/>
              </a:ext>
            </a:extLst>
          </p:cNvPr>
          <p:cNvSpPr>
            <a:spLocks xmlns:a="http://schemas.openxmlformats.org/drawingml/2006/main" noGrp="1"/>
          </p:cNvSpPr>
          <p:nvPr/>
        </p:nvSpPr>
        <p:spPr>
          <a:xfrm xmlns:a="http://schemas.openxmlformats.org/drawingml/2006/main">
            <a:off x="6305550" y="3714750"/>
            <a:ext cx="523875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0">
                <a:solidFill>
                  <a:srgbClr val="172D3B"/>
                </a:solidFill>
                <a:latin typeface="Arial"/>
                <a:ea typeface="Arial"/>
                <a:cs typeface="Arial"/>
              </a:defRPr>
            </a:pPr>
            <a:r>
              <a:rPr sz="2175" b="0">
                <a:solidFill>
                  <a:srgbClr val="172D3B"/>
                </a:solidFill>
                <a:latin typeface="Arial"/>
                <a:ea typeface="Arial"/>
                <a:cs typeface="Arial"/>
              </a:rPr>
              <a:t>limitation</a:t>
            </a:r>
          </a:p>
          <a:p xmlns:a="http://schemas.openxmlformats.org/drawingml/2006/main">
            <a:pPr>
              <a:buNone/>
              <a:defRPr sz="2175" b="0">
                <a:solidFill>
                  <a:srgbClr val="172D3B"/>
                </a:solidFill>
                <a:latin typeface="Arial"/>
                <a:ea typeface="Arial"/>
                <a:cs typeface="Arial"/>
              </a:defRPr>
            </a:pPr>
            <a:r>
              <a:rPr sz="2175" b="0">
                <a:solidFill>
                  <a:srgbClr val="172D3B"/>
                </a:solidFill>
                <a:latin typeface="Arial"/>
                <a:ea typeface="Arial"/>
                <a:cs typeface="Arial"/>
              </a:rPr>
              <a:t>A boundary on what evidence can establish</a:t>
            </a:r>
          </a:p>
        </p:txBody>
      </p:sp>
    </p:spTree>
    <p:extLst>
      <p:ext uri="{BB962C8B-B14F-4D97-AF65-F5344CB8AC3E}">
        <p14:creationId xmlns:p14="http://schemas.microsoft.com/office/powerpoint/2010/main" val="176663664"/>
      </p:ext>
    </p:extLst>
  </p:cSld>
</p:sld>
</file>

<file path=ppt/slides/slide5.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26CE87FB-3D60-4AB4-910E-C1AC4D86B645}"/>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Starter</a:t>
            </a:r>
          </a:p>
        </p:txBody>
      </p:sp>
      <p:sp>
        <p:nvSpPr>
          <p:cNvPr id="2" name="">
            <a:extLst xmlns:a="http://schemas.openxmlformats.org/drawingml/2006/main">
              <a:ext uri="{FF2B5EF4-FFF2-40B4-BE49-F238E27FC236}">
                <a16:creationId xmlns:a16="http://schemas.microsoft.com/office/drawing/2014/main" id="{107534D3-EC37-4217-A9EA-60D0511B0701}"/>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W1                                      5</a:t>
            </a:r>
          </a:p>
        </p:txBody>
      </p:sp>
      <p:sp>
        <p:nvSpPr>
          <p:cNvPr id="3" name="">
            <a:extLst xmlns:a="http://schemas.openxmlformats.org/drawingml/2006/main">
              <a:ext uri="{FF2B5EF4-FFF2-40B4-BE49-F238E27FC236}">
                <a16:creationId xmlns:a16="http://schemas.microsoft.com/office/drawing/2014/main" id="{9E2BA762-F6A5-4917-9B6A-E2059AFECF11}"/>
              </a:ext>
            </a:extLst>
          </p:cNvPr>
          <p:cNvSpPr>
            <a:spLocks xmlns:a="http://schemas.openxmlformats.org/drawingml/2006/main" noGrp="1"/>
          </p:cNvSpPr>
          <p:nvPr/>
        </p:nvSpPr>
        <p:spPr>
          <a:xfrm xmlns:a="http://schemas.openxmlformats.org/drawingml/2006/main">
            <a:off x="640080" y="1524000"/>
            <a:ext cx="1091184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Use the vocabulary activity and explain a word in context.</a:t>
            </a:r>
          </a:p>
        </p:txBody>
      </p:sp>
      <p:sp>
        <p:nvSpPr>
          <p:cNvPr id="4" name="">
            <a:extLst xmlns:a="http://schemas.openxmlformats.org/drawingml/2006/main">
              <a:ext uri="{FF2B5EF4-FFF2-40B4-BE49-F238E27FC236}">
                <a16:creationId xmlns:a16="http://schemas.microsoft.com/office/drawing/2014/main" id="{4E6B5E2D-8EA6-40E2-A213-C8D214FAB6E8}"/>
              </a:ext>
            </a:extLst>
          </p:cNvPr>
          <p:cNvSpPr>
            <a:spLocks xmlns:a="http://schemas.openxmlformats.org/drawingml/2006/main" noGrp="1"/>
          </p:cNvSpPr>
          <p:nvPr/>
        </p:nvSpPr>
        <p:spPr>
          <a:xfrm xmlns:a="http://schemas.openxmlformats.org/drawingml/2006/main">
            <a:off x="640080" y="3190875"/>
            <a:ext cx="1091184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Make a first choice. Explain what helped you decide.</a:t>
            </a:r>
          </a:p>
        </p:txBody>
      </p:sp>
      <p:sp>
        <p:nvSpPr>
          <p:cNvPr id="5" name="">
            <a:extLst xmlns:a="http://schemas.openxmlformats.org/drawingml/2006/main">
              <a:ext uri="{FF2B5EF4-FFF2-40B4-BE49-F238E27FC236}">
                <a16:creationId xmlns:a16="http://schemas.microsoft.com/office/drawing/2014/main" id="{5BF48B3B-70D2-4042-9487-3E2BC2BDE0BE}"/>
              </a:ext>
            </a:extLst>
          </p:cNvPr>
          <p:cNvSpPr>
            <a:spLocks xmlns:a="http://schemas.openxmlformats.org/drawingml/2006/main" noGrp="1"/>
          </p:cNvSpPr>
          <p:nvPr/>
        </p:nvSpPr>
        <p:spPr>
          <a:xfrm xmlns:a="http://schemas.openxmlformats.org/drawingml/2006/main">
            <a:off x="640080" y="4714875"/>
            <a:ext cx="1091184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Start here: provenance means who made a source, when and why. Read cards A and D for units and values; no earlier lesson is needed.</a:t>
            </a:r>
          </a:p>
        </p:txBody>
      </p:sp>
    </p:spTree>
    <p:extLst>
      <p:ext uri="{BB962C8B-B14F-4D97-AF65-F5344CB8AC3E}">
        <p14:creationId xmlns:p14="http://schemas.microsoft.com/office/powerpoint/2010/main" val="217513618"/>
      </p:ext>
    </p:extLst>
  </p:cSld>
</p:sld>
</file>

<file path=ppt/slides/slide6.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BC2054A2-26EE-4F3B-B4DB-4426235198C4}"/>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Model question</a:t>
            </a:r>
          </a:p>
        </p:txBody>
      </p:sp>
      <p:sp>
        <p:nvSpPr>
          <p:cNvPr id="2" name="">
            <a:extLst xmlns:a="http://schemas.openxmlformats.org/drawingml/2006/main">
              <a:ext uri="{FF2B5EF4-FFF2-40B4-BE49-F238E27FC236}">
                <a16:creationId xmlns:a16="http://schemas.microsoft.com/office/drawing/2014/main" id="{7C87F1A8-E0E8-406E-A4F3-976B449F1BF6}"/>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W1                                      6</a:t>
            </a:r>
          </a:p>
        </p:txBody>
      </p:sp>
      <p:sp>
        <p:nvSpPr>
          <p:cNvPr id="3" name="">
            <a:extLst xmlns:a="http://schemas.openxmlformats.org/drawingml/2006/main">
              <a:ext uri="{FF2B5EF4-FFF2-40B4-BE49-F238E27FC236}">
                <a16:creationId xmlns:a16="http://schemas.microsoft.com/office/drawing/2014/main" id="{6A6A5A0E-2BAA-4D57-B11E-0A267288A76F}"/>
              </a:ext>
            </a:extLst>
          </p:cNvPr>
          <p:cNvSpPr>
            <a:spLocks xmlns:a="http://schemas.openxmlformats.org/drawingml/2006/main" noGrp="1"/>
          </p:cNvSpPr>
          <p:nvPr/>
        </p:nvSpPr>
        <p:spPr>
          <a:xfrm xmlns:a="http://schemas.openxmlformats.org/drawingml/2006/main">
            <a:off x="552450" y="14287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Question: What pattern can I describe in the selected NOAA record?</a:t>
            </a:r>
          </a:p>
        </p:txBody>
      </p:sp>
    </p:spTree>
    <p:extLst>
      <p:ext uri="{BB962C8B-B14F-4D97-AF65-F5344CB8AC3E}">
        <p14:creationId xmlns:p14="http://schemas.microsoft.com/office/powerpoint/2010/main" val="1485687485"/>
      </p:ext>
    </p:extLst>
  </p:cSld>
</p:sld>
</file>

<file path=ppt/slides/slide7.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92CFD8B1-C04A-4FBE-9443-A1AE45DDC2AC}"/>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Model evidence</a:t>
            </a:r>
          </a:p>
        </p:txBody>
      </p:sp>
      <p:sp>
        <p:nvSpPr>
          <p:cNvPr id="2" name="">
            <a:extLst xmlns:a="http://schemas.openxmlformats.org/drawingml/2006/main">
              <a:ext uri="{FF2B5EF4-FFF2-40B4-BE49-F238E27FC236}">
                <a16:creationId xmlns:a16="http://schemas.microsoft.com/office/drawing/2014/main" id="{A2308BDB-1423-43C7-BCA6-5B88AD2C338C}"/>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W1                                      7</a:t>
            </a:r>
          </a:p>
        </p:txBody>
      </p:sp>
      <p:sp>
        <p:nvSpPr>
          <p:cNvPr id="3" name="">
            <a:extLst xmlns:a="http://schemas.openxmlformats.org/drawingml/2006/main">
              <a:ext uri="{FF2B5EF4-FFF2-40B4-BE49-F238E27FC236}">
                <a16:creationId xmlns:a16="http://schemas.microsoft.com/office/drawing/2014/main" id="{654B5E52-7BE7-40D8-83AF-AC89705CE476}"/>
              </a:ext>
            </a:extLst>
          </p:cNvPr>
          <p:cNvSpPr>
            <a:spLocks xmlns:a="http://schemas.openxmlformats.org/drawingml/2006/main" noGrp="1"/>
          </p:cNvSpPr>
          <p:nvPr/>
        </p:nvSpPr>
        <p:spPr>
          <a:xfrm xmlns:a="http://schemas.openxmlformats.org/drawingml/2006/main">
            <a:off x="552450" y="1428750"/>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Evidence: The annual means are 338.76 ppm in 1980 and 427.35 ppm in 2025.</a:t>
            </a:r>
          </a:p>
        </p:txBody>
      </p:sp>
    </p:spTree>
    <p:extLst>
      <p:ext uri="{BB962C8B-B14F-4D97-AF65-F5344CB8AC3E}">
        <p14:creationId xmlns:p14="http://schemas.microsoft.com/office/powerpoint/2010/main" val="1717539939"/>
      </p:ext>
    </p:extLst>
  </p:cSld>
</p:sld>
</file>

<file path=ppt/slides/slide8.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4D2AB15F-F4F0-46F1-808A-F6DC93158D4D}"/>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Model explanation</a:t>
            </a:r>
          </a:p>
        </p:txBody>
      </p:sp>
      <p:sp>
        <p:nvSpPr>
          <p:cNvPr id="2" name="">
            <a:extLst xmlns:a="http://schemas.openxmlformats.org/drawingml/2006/main">
              <a:ext uri="{FF2B5EF4-FFF2-40B4-BE49-F238E27FC236}">
                <a16:creationId xmlns:a16="http://schemas.microsoft.com/office/drawing/2014/main" id="{5398B89B-AA2D-44D6-BAAC-44F922C839AD}"/>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W1                                      8</a:t>
            </a:r>
          </a:p>
        </p:txBody>
      </p:sp>
      <p:sp>
        <p:nvSpPr>
          <p:cNvPr id="3" name="">
            <a:extLst xmlns:a="http://schemas.openxmlformats.org/drawingml/2006/main">
              <a:ext uri="{FF2B5EF4-FFF2-40B4-BE49-F238E27FC236}">
                <a16:creationId xmlns:a16="http://schemas.microsoft.com/office/drawing/2014/main" id="{B3DBE07B-7614-44D9-9414-D05A0EED8942}"/>
              </a:ext>
            </a:extLst>
          </p:cNvPr>
          <p:cNvSpPr>
            <a:spLocks xmlns:a="http://schemas.openxmlformats.org/drawingml/2006/main" noGrp="1"/>
          </p:cNvSpPr>
          <p:nvPr/>
        </p:nvSpPr>
        <p:spPr>
          <a:xfrm xmlns:a="http://schemas.openxmlformats.org/drawingml/2006/main">
            <a:off x="552450" y="14287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Explain: These selected values rise. NASA links fossil-fuel burning to added CO2 and warming.</a:t>
            </a:r>
          </a:p>
        </p:txBody>
      </p:sp>
    </p:spTree>
    <p:extLst>
      <p:ext uri="{BB962C8B-B14F-4D97-AF65-F5344CB8AC3E}">
        <p14:creationId xmlns:p14="http://schemas.microsoft.com/office/powerpoint/2010/main" val="239880289"/>
      </p:ext>
    </p:extLst>
  </p:cSld>
</p:sld>
</file>

<file path=ppt/slides/slide9.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2B19C3E2-05F5-48B1-A4A3-81B7AD2BDF24}"/>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Model check</a:t>
            </a:r>
          </a:p>
        </p:txBody>
      </p:sp>
      <p:sp>
        <p:nvSpPr>
          <p:cNvPr id="2" name="">
            <a:extLst xmlns:a="http://schemas.openxmlformats.org/drawingml/2006/main">
              <a:ext uri="{FF2B5EF4-FFF2-40B4-BE49-F238E27FC236}">
                <a16:creationId xmlns:a16="http://schemas.microsoft.com/office/drawing/2014/main" id="{854794DB-1F6D-4EA4-9D50-29C66285C502}"/>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W1                                      9</a:t>
            </a:r>
          </a:p>
        </p:txBody>
      </p:sp>
      <p:sp>
        <p:nvSpPr>
          <p:cNvPr id="3" name="">
            <a:extLst xmlns:a="http://schemas.openxmlformats.org/drawingml/2006/main">
              <a:ext uri="{FF2B5EF4-FFF2-40B4-BE49-F238E27FC236}">
                <a16:creationId xmlns:a16="http://schemas.microsoft.com/office/drawing/2014/main" id="{E98D7CDB-2910-4413-8AE5-A747DFB82C24}"/>
              </a:ext>
            </a:extLst>
          </p:cNvPr>
          <p:cNvSpPr>
            <a:spLocks xmlns:a="http://schemas.openxmlformats.org/drawingml/2006/main" noGrp="1"/>
          </p:cNvSpPr>
          <p:nvPr/>
        </p:nvSpPr>
        <p:spPr>
          <a:xfrm xmlns:a="http://schemas.openxmlformats.org/drawingml/2006/main">
            <a:off x="552450" y="1428750"/>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Check: One observatory is not a global average. CO2 concentration is not temperature.</a:t>
            </a:r>
          </a:p>
        </p:txBody>
      </p:sp>
    </p:spTree>
    <p:extLst>
      <p:ext uri="{BB962C8B-B14F-4D97-AF65-F5344CB8AC3E}">
        <p14:creationId xmlns:p14="http://schemas.microsoft.com/office/powerpoint/2010/main" val="1606099310"/>
      </p:ext>
    </p:extLst>
  </p:cSld>
</p:sld>
</file>

<file path=ppt/slides/slide10.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E2A54834-8C50-4EA5-911B-6B4C17F987DD}"/>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We do</a:t>
            </a:r>
          </a:p>
        </p:txBody>
      </p:sp>
      <p:sp>
        <p:nvSpPr>
          <p:cNvPr id="2" name="">
            <a:extLst xmlns:a="http://schemas.openxmlformats.org/drawingml/2006/main">
              <a:ext uri="{FF2B5EF4-FFF2-40B4-BE49-F238E27FC236}">
                <a16:creationId xmlns:a16="http://schemas.microsoft.com/office/drawing/2014/main" id="{279AD5D0-F3F8-4F66-A6DC-69E58382E211}"/>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W1                                      10</a:t>
            </a:r>
          </a:p>
        </p:txBody>
      </p:sp>
      <p:sp>
        <p:nvSpPr>
          <p:cNvPr id="3" name="">
            <a:extLst xmlns:a="http://schemas.openxmlformats.org/drawingml/2006/main">
              <a:ext uri="{FF2B5EF4-FFF2-40B4-BE49-F238E27FC236}">
                <a16:creationId xmlns:a16="http://schemas.microsoft.com/office/drawing/2014/main" id="{70C564E8-D2D0-4645-9B12-13B50175373A}"/>
              </a:ext>
            </a:extLst>
          </p:cNvPr>
          <p:cNvSpPr>
            <a:spLocks xmlns:a="http://schemas.openxmlformats.org/drawingml/2006/main" noGrp="1"/>
          </p:cNvSpPr>
          <p:nvPr/>
        </p:nvSpPr>
        <p:spPr>
          <a:xfrm xmlns:a="http://schemas.openxmlformats.org/drawingml/2006/main">
            <a:off x="640080" y="1524000"/>
            <a:ext cx="1091184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Read cards A to D. Check producer, date and purpose, then annotate the six NOAA rows and distinguish the authored weak source.</a:t>
            </a:r>
          </a:p>
        </p:txBody>
      </p:sp>
      <p:sp>
        <p:nvSpPr>
          <p:cNvPr id="4" name="">
            <a:extLst xmlns:a="http://schemas.openxmlformats.org/drawingml/2006/main">
              <a:ext uri="{FF2B5EF4-FFF2-40B4-BE49-F238E27FC236}">
                <a16:creationId xmlns:a16="http://schemas.microsoft.com/office/drawing/2014/main" id="{49A7DB6F-E1A6-46B2-9F32-0424072C5457}"/>
              </a:ext>
            </a:extLst>
          </p:cNvPr>
          <p:cNvSpPr>
            <a:spLocks xmlns:a="http://schemas.openxmlformats.org/drawingml/2006/main" noGrp="1"/>
          </p:cNvSpPr>
          <p:nvPr/>
        </p:nvSpPr>
        <p:spPr>
          <a:xfrm xmlns:a="http://schemas.openxmlformats.org/drawingml/2006/main">
            <a:off x="640080" y="3190875"/>
            <a:ext cx="1091184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Plot the checked table with year and ppm labels. Describe its pattern, connect fossil-fuel use with CO2 using NASA, and state a limit.</a:t>
            </a:r>
          </a:p>
        </p:txBody>
      </p:sp>
      <p:sp>
        <p:nvSpPr>
          <p:cNvPr id="5" name="">
            <a:extLst xmlns:a="http://schemas.openxmlformats.org/drawingml/2006/main">
              <a:ext uri="{FF2B5EF4-FFF2-40B4-BE49-F238E27FC236}">
                <a16:creationId xmlns:a16="http://schemas.microsoft.com/office/drawing/2014/main" id="{EC2C85C5-6D0E-4C2C-B791-A1820003D12F}"/>
              </a:ext>
            </a:extLst>
          </p:cNvPr>
          <p:cNvSpPr>
            <a:spLocks xmlns:a="http://schemas.openxmlformats.org/drawingml/2006/main" noGrp="1"/>
          </p:cNvSpPr>
          <p:nvPr/>
        </p:nvSpPr>
        <p:spPr>
          <a:xfrm xmlns:a="http://schemas.openxmlformats.org/drawingml/2006/main">
            <a:off x="640080" y="4714875"/>
            <a:ext cx="1091184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Suggest a choice. Check the evidence together. Swap roles when ready.</a:t>
            </a:r>
          </a:p>
        </p:txBody>
      </p:sp>
    </p:spTree>
    <p:extLst>
      <p:ext uri="{BB962C8B-B14F-4D97-AF65-F5344CB8AC3E}">
        <p14:creationId xmlns:p14="http://schemas.microsoft.com/office/powerpoint/2010/main" val="643358191"/>
      </p:ext>
    </p:extLst>
  </p:cSld>
</p:sld>
</file>

<file path=ppt/slides/slide11.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CCB4A08A-268F-4032-B0C1-97AFCEEE829D}"/>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Shared investigation record</a:t>
            </a:r>
          </a:p>
        </p:txBody>
      </p:sp>
      <p:sp>
        <p:nvSpPr>
          <p:cNvPr id="2" name="">
            <a:extLst xmlns:a="http://schemas.openxmlformats.org/drawingml/2006/main">
              <a:ext uri="{FF2B5EF4-FFF2-40B4-BE49-F238E27FC236}">
                <a16:creationId xmlns:a16="http://schemas.microsoft.com/office/drawing/2014/main" id="{646C70D9-D4FD-4F14-AE2F-2E6528FDAFAB}"/>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W1                                      11</a:t>
            </a:r>
          </a:p>
        </p:txBody>
      </p:sp>
      <p:sp>
        <p:nvSpPr>
          <p:cNvPr id="3" name="">
            <a:extLst xmlns:a="http://schemas.openxmlformats.org/drawingml/2006/main">
              <a:ext uri="{FF2B5EF4-FFF2-40B4-BE49-F238E27FC236}">
                <a16:creationId xmlns:a16="http://schemas.microsoft.com/office/drawing/2014/main" id="{D87A4EC6-A2BF-43BC-9144-305DB65DCD61}"/>
              </a:ext>
            </a:extLst>
          </p:cNvPr>
          <p:cNvSpPr>
            <a:spLocks xmlns:a="http://schemas.openxmlformats.org/drawingml/2006/main" noGrp="1"/>
          </p:cNvSpPr>
          <p:nvPr/>
        </p:nvSpPr>
        <p:spPr>
          <a:xfrm xmlns:a="http://schemas.openxmlformats.org/drawingml/2006/main">
            <a:off x="552450" y="14287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Producer date purpose and unit</a:t>
            </a:r>
          </a:p>
        </p:txBody>
      </p:sp>
      <p:sp>
        <p:nvSpPr>
          <p:cNvPr id="4" name="">
            <a:extLst xmlns:a="http://schemas.openxmlformats.org/drawingml/2006/main">
              <a:ext uri="{FF2B5EF4-FFF2-40B4-BE49-F238E27FC236}">
                <a16:creationId xmlns:a16="http://schemas.microsoft.com/office/drawing/2014/main" id="{8B21217D-DB91-4801-8AC1-9EB1DB06504C}"/>
              </a:ext>
            </a:extLst>
          </p:cNvPr>
          <p:cNvSpPr>
            <a:spLocks xmlns:a="http://schemas.openxmlformats.org/drawingml/2006/main" noGrp="1"/>
          </p:cNvSpPr>
          <p:nvPr/>
        </p:nvSpPr>
        <p:spPr>
          <a:xfrm xmlns:a="http://schemas.openxmlformats.org/drawingml/2006/main">
            <a:off x="552450" y="213360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Pattern with two checked values</a:t>
            </a:r>
          </a:p>
        </p:txBody>
      </p:sp>
      <p:sp>
        <p:nvSpPr>
          <p:cNvPr id="5" name="">
            <a:extLst xmlns:a="http://schemas.openxmlformats.org/drawingml/2006/main">
              <a:ext uri="{FF2B5EF4-FFF2-40B4-BE49-F238E27FC236}">
                <a16:creationId xmlns:a16="http://schemas.microsoft.com/office/drawing/2014/main" id="{DD881E13-7FD2-4CCF-B675-B1F09BDE8623}"/>
              </a:ext>
            </a:extLst>
          </p:cNvPr>
          <p:cNvSpPr>
            <a:spLocks xmlns:a="http://schemas.openxmlformats.org/drawingml/2006/main" noGrp="1"/>
          </p:cNvSpPr>
          <p:nvPr/>
        </p:nvSpPr>
        <p:spPr>
          <a:xfrm xmlns:a="http://schemas.openxmlformats.org/drawingml/2006/main">
            <a:off x="552450" y="28384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Resource-use explanation and source</a:t>
            </a:r>
          </a:p>
        </p:txBody>
      </p:sp>
      <p:sp>
        <p:nvSpPr>
          <p:cNvPr id="6" name="">
            <a:extLst xmlns:a="http://schemas.openxmlformats.org/drawingml/2006/main">
              <a:ext uri="{FF2B5EF4-FFF2-40B4-BE49-F238E27FC236}">
                <a16:creationId xmlns:a16="http://schemas.microsoft.com/office/drawing/2014/main" id="{47BA5577-A651-49E8-9056-6601D01D8370}"/>
              </a:ext>
            </a:extLst>
          </p:cNvPr>
          <p:cNvSpPr>
            <a:spLocks xmlns:a="http://schemas.openxmlformats.org/drawingml/2006/main" noGrp="1"/>
          </p:cNvSpPr>
          <p:nvPr/>
        </p:nvSpPr>
        <p:spPr>
          <a:xfrm xmlns:a="http://schemas.openxmlformats.org/drawingml/2006/main">
            <a:off x="552450" y="354330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Evidence limit and next check</a:t>
            </a:r>
          </a:p>
        </p:txBody>
      </p:sp>
    </p:spTree>
    <p:extLst>
      <p:ext uri="{BB962C8B-B14F-4D97-AF65-F5344CB8AC3E}">
        <p14:creationId xmlns:p14="http://schemas.microsoft.com/office/powerpoint/2010/main" val="581030070"/>
      </p:ext>
    </p:extLst>
  </p:cSld>
</p:sld>
</file>

<file path=ppt/slides/slide12.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4A1B96AB-807B-4568-8CFB-8A45D52037C1}"/>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Independent task supported</a:t>
            </a:r>
          </a:p>
        </p:txBody>
      </p:sp>
      <p:sp>
        <p:nvSpPr>
          <p:cNvPr id="2" name="">
            <a:extLst xmlns:a="http://schemas.openxmlformats.org/drawingml/2006/main">
              <a:ext uri="{FF2B5EF4-FFF2-40B4-BE49-F238E27FC236}">
                <a16:creationId xmlns:a16="http://schemas.microsoft.com/office/drawing/2014/main" id="{667DC1F4-35F0-418B-9A7A-71B092A51B16}"/>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W1                                      12</a:t>
            </a:r>
          </a:p>
        </p:txBody>
      </p:sp>
      <p:sp>
        <p:nvSpPr>
          <p:cNvPr id="3" name="">
            <a:extLst xmlns:a="http://schemas.openxmlformats.org/drawingml/2006/main">
              <a:ext uri="{FF2B5EF4-FFF2-40B4-BE49-F238E27FC236}">
                <a16:creationId xmlns:a16="http://schemas.microsoft.com/office/drawing/2014/main" id="{848E83D7-A422-49AB-B88D-A38315FBC470}"/>
              </a:ext>
            </a:extLst>
          </p:cNvPr>
          <p:cNvSpPr>
            <a:spLocks xmlns:a="http://schemas.openxmlformats.org/drawingml/2006/main" noGrp="1"/>
          </p:cNvSpPr>
          <p:nvPr/>
        </p:nvSpPr>
        <p:spPr>
          <a:xfrm xmlns:a="http://schemas.openxmlformats.org/drawingml/2006/main">
            <a:off x="640080" y="147637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Read the highlighted 1980 and 2025 rows and label the units with the word bank.</a:t>
            </a:r>
          </a:p>
        </p:txBody>
      </p:sp>
      <p:sp>
        <p:nvSpPr>
          <p:cNvPr id="4" name="">
            <a:extLst xmlns:a="http://schemas.openxmlformats.org/drawingml/2006/main">
              <a:ext uri="{FF2B5EF4-FFF2-40B4-BE49-F238E27FC236}">
                <a16:creationId xmlns:a16="http://schemas.microsoft.com/office/drawing/2014/main" id="{8DDB89D8-59C8-48C3-AB55-5BF7D818AD03}"/>
              </a:ext>
            </a:extLst>
          </p:cNvPr>
          <p:cNvSpPr>
            <a:spLocks xmlns:a="http://schemas.openxmlformats.org/drawingml/2006/main" noGrp="1"/>
          </p:cNvSpPr>
          <p:nvPr/>
        </p:nvSpPr>
        <p:spPr>
          <a:xfrm xmlns:a="http://schemas.openxmlformats.org/drawingml/2006/main">
            <a:off x="640080" y="260032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Check the plotted values with an adult reader, then annotate producer and date.</a:t>
            </a:r>
          </a:p>
        </p:txBody>
      </p:sp>
      <p:sp>
        <p:nvSpPr>
          <p:cNvPr id="5" name="">
            <a:extLst xmlns:a="http://schemas.openxmlformats.org/drawingml/2006/main">
              <a:ext uri="{FF2B5EF4-FFF2-40B4-BE49-F238E27FC236}">
                <a16:creationId xmlns:a16="http://schemas.microsoft.com/office/drawing/2014/main" id="{193B3020-3A43-4F5D-8553-2869FC7C3B7B}"/>
              </a:ext>
            </a:extLst>
          </p:cNvPr>
          <p:cNvSpPr>
            <a:spLocks xmlns:a="http://schemas.openxmlformats.org/drawingml/2006/main" noGrp="1"/>
          </p:cNvSpPr>
          <p:nvPr/>
        </p:nvSpPr>
        <p:spPr>
          <a:xfrm xmlns:a="http://schemas.openxmlformats.org/drawingml/2006/main">
            <a:off x="640080" y="372427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Independently explain one resource-use link using card B and one limit.</a:t>
            </a:r>
          </a:p>
        </p:txBody>
      </p:sp>
    </p:spTree>
    <p:extLst>
      <p:ext uri="{BB962C8B-B14F-4D97-AF65-F5344CB8AC3E}">
        <p14:creationId xmlns:p14="http://schemas.microsoft.com/office/powerpoint/2010/main" val="1177834117"/>
      </p:ext>
    </p:extLst>
  </p:cSld>
</p:sld>
</file>

<file path=ppt/slides/slide13.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9475DBAF-BDAF-4C35-B0EC-23FFC5C0C2AB}"/>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Independent task standard</a:t>
            </a:r>
          </a:p>
        </p:txBody>
      </p:sp>
      <p:sp>
        <p:nvSpPr>
          <p:cNvPr id="2" name="">
            <a:extLst xmlns:a="http://schemas.openxmlformats.org/drawingml/2006/main">
              <a:ext uri="{FF2B5EF4-FFF2-40B4-BE49-F238E27FC236}">
                <a16:creationId xmlns:a16="http://schemas.microsoft.com/office/drawing/2014/main" id="{82048B9A-F648-4F1B-A3C8-9B8E9B35F4AE}"/>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W1                                      13</a:t>
            </a:r>
          </a:p>
        </p:txBody>
      </p:sp>
      <p:sp>
        <p:nvSpPr>
          <p:cNvPr id="3" name="">
            <a:extLst xmlns:a="http://schemas.openxmlformats.org/drawingml/2006/main">
              <a:ext uri="{FF2B5EF4-FFF2-40B4-BE49-F238E27FC236}">
                <a16:creationId xmlns:a16="http://schemas.microsoft.com/office/drawing/2014/main" id="{5489238D-D07E-49FD-BA41-244A5626653F}"/>
              </a:ext>
            </a:extLst>
          </p:cNvPr>
          <p:cNvSpPr>
            <a:spLocks xmlns:a="http://schemas.openxmlformats.org/drawingml/2006/main" noGrp="1"/>
          </p:cNvSpPr>
          <p:nvPr/>
        </p:nvSpPr>
        <p:spPr>
          <a:xfrm xmlns:a="http://schemas.openxmlformats.org/drawingml/2006/main">
            <a:off x="640080" y="147637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Annotate producer, date, purpose and units for the NOAA table.</a:t>
            </a:r>
          </a:p>
        </p:txBody>
      </p:sp>
      <p:sp>
        <p:nvSpPr>
          <p:cNvPr id="4" name="">
            <a:extLst xmlns:a="http://schemas.openxmlformats.org/drawingml/2006/main">
              <a:ext uri="{FF2B5EF4-FFF2-40B4-BE49-F238E27FC236}">
                <a16:creationId xmlns:a16="http://schemas.microsoft.com/office/drawing/2014/main" id="{22ED0C36-8680-44D8-8DD2-10680B560934}"/>
              </a:ext>
            </a:extLst>
          </p:cNvPr>
          <p:cNvSpPr>
            <a:spLocks xmlns:a="http://schemas.openxmlformats.org/drawingml/2006/main" noGrp="1"/>
          </p:cNvSpPr>
          <p:nvPr/>
        </p:nvSpPr>
        <p:spPr>
          <a:xfrm xmlns:a="http://schemas.openxmlformats.org/drawingml/2006/main">
            <a:off x="640080" y="260032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Plot all six rows and describe a pattern with two values.</a:t>
            </a:r>
          </a:p>
        </p:txBody>
      </p:sp>
      <p:sp>
        <p:nvSpPr>
          <p:cNvPr id="5" name="">
            <a:extLst xmlns:a="http://schemas.openxmlformats.org/drawingml/2006/main">
              <a:ext uri="{FF2B5EF4-FFF2-40B4-BE49-F238E27FC236}">
                <a16:creationId xmlns:a16="http://schemas.microsoft.com/office/drawing/2014/main" id="{B2878B98-8479-40F4-94B6-29963470CD7B}"/>
              </a:ext>
            </a:extLst>
          </p:cNvPr>
          <p:cNvSpPr>
            <a:spLocks xmlns:a="http://schemas.openxmlformats.org/drawingml/2006/main" noGrp="1"/>
          </p:cNvSpPr>
          <p:nvPr/>
        </p:nvSpPr>
        <p:spPr>
          <a:xfrm xmlns:a="http://schemas.openxmlformats.org/drawingml/2006/main">
            <a:off x="640080" y="372427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Independently explain the resource-use link and compare the usefulness of cards A and C.</a:t>
            </a:r>
          </a:p>
        </p:txBody>
      </p:sp>
    </p:spTree>
    <p:extLst>
      <p:ext uri="{BB962C8B-B14F-4D97-AF65-F5344CB8AC3E}">
        <p14:creationId xmlns:p14="http://schemas.microsoft.com/office/powerpoint/2010/main" val="1121447243"/>
      </p:ext>
    </p:extLst>
  </p:cSld>
</p:sld>
</file>

<file path=ppt/slides/slide14.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2711FD1A-FD9C-477E-BF7B-9CAC1EEC0989}"/>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Independent task stretch</a:t>
            </a:r>
          </a:p>
        </p:txBody>
      </p:sp>
      <p:sp>
        <p:nvSpPr>
          <p:cNvPr id="2" name="">
            <a:extLst xmlns:a="http://schemas.openxmlformats.org/drawingml/2006/main">
              <a:ext uri="{FF2B5EF4-FFF2-40B4-BE49-F238E27FC236}">
                <a16:creationId xmlns:a16="http://schemas.microsoft.com/office/drawing/2014/main" id="{760B9A70-C234-4C8F-A37D-E43D14281519}"/>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W1                                      14</a:t>
            </a:r>
          </a:p>
        </p:txBody>
      </p:sp>
      <p:sp>
        <p:nvSpPr>
          <p:cNvPr id="3" name="">
            <a:extLst xmlns:a="http://schemas.openxmlformats.org/drawingml/2006/main">
              <a:ext uri="{FF2B5EF4-FFF2-40B4-BE49-F238E27FC236}">
                <a16:creationId xmlns:a16="http://schemas.microsoft.com/office/drawing/2014/main" id="{5B398EC9-2B1C-4F88-80FA-A849ECD04E66}"/>
              </a:ext>
            </a:extLst>
          </p:cNvPr>
          <p:cNvSpPr>
            <a:spLocks xmlns:a="http://schemas.openxmlformats.org/drawingml/2006/main" noGrp="1"/>
          </p:cNvSpPr>
          <p:nvPr/>
        </p:nvSpPr>
        <p:spPr>
          <a:xfrm xmlns:a="http://schemas.openxmlformats.org/drawingml/2006/main">
            <a:off x="640080" y="147637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Audit the selected years, provenance and the distinction between concentration and temperature.</a:t>
            </a:r>
          </a:p>
        </p:txBody>
      </p:sp>
      <p:sp>
        <p:nvSpPr>
          <p:cNvPr id="4" name="">
            <a:extLst xmlns:a="http://schemas.openxmlformats.org/drawingml/2006/main">
              <a:ext uri="{FF2B5EF4-FFF2-40B4-BE49-F238E27FC236}">
                <a16:creationId xmlns:a16="http://schemas.microsoft.com/office/drawing/2014/main" id="{15755711-958F-4609-9EAC-3ECD5F2550FF}"/>
              </a:ext>
            </a:extLst>
          </p:cNvPr>
          <p:cNvSpPr>
            <a:spLocks xmlns:a="http://schemas.openxmlformats.org/drawingml/2006/main" noGrp="1"/>
          </p:cNvSpPr>
          <p:nvPr/>
        </p:nvSpPr>
        <p:spPr>
          <a:xfrm xmlns:a="http://schemas.openxmlformats.org/drawingml/2006/main">
            <a:off x="640080" y="260032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Plot all six rows; explain what the missing intervening years could conceal.</a:t>
            </a:r>
          </a:p>
        </p:txBody>
      </p:sp>
      <p:sp>
        <p:nvSpPr>
          <p:cNvPr id="5" name="">
            <a:extLst xmlns:a="http://schemas.openxmlformats.org/drawingml/2006/main">
              <a:ext uri="{FF2B5EF4-FFF2-40B4-BE49-F238E27FC236}">
                <a16:creationId xmlns:a16="http://schemas.microsoft.com/office/drawing/2014/main" id="{69E776DA-1FCD-4711-97D7-3B00DA0FB0E4}"/>
              </a:ext>
            </a:extLst>
          </p:cNvPr>
          <p:cNvSpPr>
            <a:spLocks xmlns:a="http://schemas.openxmlformats.org/drawingml/2006/main" noGrp="1"/>
          </p:cNvSpPr>
          <p:nvPr/>
        </p:nvSpPr>
        <p:spPr>
          <a:xfrm xmlns:a="http://schemas.openxmlformats.org/drawingml/2006/main">
            <a:off x="640080" y="372427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Use NASA to explain the mechanism without claiming the table alone proves every impact.</a:t>
            </a:r>
          </a:p>
        </p:txBody>
      </p:sp>
      <p:sp>
        <p:nvSpPr>
          <p:cNvPr id="6" name="">
            <a:extLst xmlns:a="http://schemas.openxmlformats.org/drawingml/2006/main">
              <a:ext uri="{FF2B5EF4-FFF2-40B4-BE49-F238E27FC236}">
                <a16:creationId xmlns:a16="http://schemas.microsoft.com/office/drawing/2014/main" id="{F84039BE-F94D-4981-8B53-F2CF80D1C33F}"/>
              </a:ext>
            </a:extLst>
          </p:cNvPr>
          <p:cNvSpPr>
            <a:spLocks xmlns:a="http://schemas.openxmlformats.org/drawingml/2006/main" noGrp="1"/>
          </p:cNvSpPr>
          <p:nvPr/>
        </p:nvSpPr>
        <p:spPr>
          <a:xfrm xmlns:a="http://schemas.openxmlformats.org/drawingml/2006/main">
            <a:off x="640080" y="484822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Independently justify the stronger source and propose a further evidence check.</a:t>
            </a:r>
          </a:p>
        </p:txBody>
      </p:sp>
    </p:spTree>
    <p:extLst>
      <p:ext uri="{BB962C8B-B14F-4D97-AF65-F5344CB8AC3E}">
        <p14:creationId xmlns:p14="http://schemas.microsoft.com/office/powerpoint/2010/main" val="1290013327"/>
      </p:ext>
    </p:extLst>
  </p:cSld>
</p:sld>
</file>

<file path=ppt/slides/slide15.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9BEB9D31-01B0-4FE6-8933-7DA4ED472DF1}"/>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Review and improve</a:t>
            </a:r>
          </a:p>
        </p:txBody>
      </p:sp>
      <p:sp>
        <p:nvSpPr>
          <p:cNvPr id="2" name="">
            <a:extLst xmlns:a="http://schemas.openxmlformats.org/drawingml/2006/main">
              <a:ext uri="{FF2B5EF4-FFF2-40B4-BE49-F238E27FC236}">
                <a16:creationId xmlns:a16="http://schemas.microsoft.com/office/drawing/2014/main" id="{C2D735FD-7AF5-4A85-938B-525099EDDF37}"/>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W1                                      15</a:t>
            </a:r>
          </a:p>
        </p:txBody>
      </p:sp>
      <p:sp>
        <p:nvSpPr>
          <p:cNvPr id="3" name="">
            <a:extLst xmlns:a="http://schemas.openxmlformats.org/drawingml/2006/main">
              <a:ext uri="{FF2B5EF4-FFF2-40B4-BE49-F238E27FC236}">
                <a16:creationId xmlns:a16="http://schemas.microsoft.com/office/drawing/2014/main" id="{7458B17C-95C5-43AC-84C1-C26315A6F7EC}"/>
              </a:ext>
            </a:extLst>
          </p:cNvPr>
          <p:cNvSpPr>
            <a:spLocks xmlns:a="http://schemas.openxmlformats.org/drawingml/2006/main" noGrp="1"/>
          </p:cNvSpPr>
          <p:nvPr/>
        </p:nvSpPr>
        <p:spPr>
          <a:xfrm xmlns:a="http://schemas.openxmlformats.org/drawingml/2006/main">
            <a:off x="552450" y="1428750"/>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Check the required evidence: source annotation, evidence selection and questioning.</a:t>
            </a:r>
          </a:p>
        </p:txBody>
      </p:sp>
      <p:sp>
        <p:nvSpPr>
          <p:cNvPr id="4" name="">
            <a:extLst xmlns:a="http://schemas.openxmlformats.org/drawingml/2006/main">
              <a:ext uri="{FF2B5EF4-FFF2-40B4-BE49-F238E27FC236}">
                <a16:creationId xmlns:a16="http://schemas.microsoft.com/office/drawing/2014/main" id="{B0C75009-747A-4352-AAA3-D7B133430850}"/>
              </a:ext>
            </a:extLst>
          </p:cNvPr>
          <p:cNvSpPr>
            <a:spLocks xmlns:a="http://schemas.openxmlformats.org/drawingml/2006/main" noGrp="1"/>
          </p:cNvSpPr>
          <p:nvPr/>
        </p:nvSpPr>
        <p:spPr>
          <a:xfrm xmlns:a="http://schemas.openxmlformats.org/drawingml/2006/main">
            <a:off x="552450" y="25336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Point to one part that meets the goal.</a:t>
            </a:r>
          </a:p>
        </p:txBody>
      </p:sp>
      <p:sp>
        <p:nvSpPr>
          <p:cNvPr id="5" name="">
            <a:extLst xmlns:a="http://schemas.openxmlformats.org/drawingml/2006/main">
              <a:ext uri="{FF2B5EF4-FFF2-40B4-BE49-F238E27FC236}">
                <a16:creationId xmlns:a16="http://schemas.microsoft.com/office/drawing/2014/main" id="{D3E9C1EA-03C4-4769-A2CC-C3C97053DFE5}"/>
              </a:ext>
            </a:extLst>
          </p:cNvPr>
          <p:cNvSpPr>
            <a:spLocks xmlns:a="http://schemas.openxmlformats.org/drawingml/2006/main" noGrp="1"/>
          </p:cNvSpPr>
          <p:nvPr/>
        </p:nvSpPr>
        <p:spPr>
          <a:xfrm xmlns:a="http://schemas.openxmlformats.org/drawingml/2006/main">
            <a:off x="552450" y="323850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Improve one detail.</a:t>
            </a:r>
          </a:p>
        </p:txBody>
      </p:sp>
    </p:spTree>
    <p:extLst>
      <p:ext uri="{BB962C8B-B14F-4D97-AF65-F5344CB8AC3E}">
        <p14:creationId xmlns:p14="http://schemas.microsoft.com/office/powerpoint/2010/main" val="169827848"/>
      </p:ext>
    </p:extLst>
  </p:cSld>
</p:sld>
</file>

<file path=ppt/slides/slide16.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AD3C8C19-84C8-4C03-8CCD-0C7E99358408}"/>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Exit ticket</a:t>
            </a:r>
          </a:p>
        </p:txBody>
      </p:sp>
      <p:sp>
        <p:nvSpPr>
          <p:cNvPr id="2" name="">
            <a:extLst xmlns:a="http://schemas.openxmlformats.org/drawingml/2006/main">
              <a:ext uri="{FF2B5EF4-FFF2-40B4-BE49-F238E27FC236}">
                <a16:creationId xmlns:a16="http://schemas.microsoft.com/office/drawing/2014/main" id="{AB545A4E-E6D8-4930-B528-8D426E659DA3}"/>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W1                                      16</a:t>
            </a:r>
          </a:p>
        </p:txBody>
      </p:sp>
      <p:sp>
        <p:nvSpPr>
          <p:cNvPr id="3" name="">
            <a:extLst xmlns:a="http://schemas.openxmlformats.org/drawingml/2006/main">
              <a:ext uri="{FF2B5EF4-FFF2-40B4-BE49-F238E27FC236}">
                <a16:creationId xmlns:a16="http://schemas.microsoft.com/office/drawing/2014/main" id="{28597409-9244-4990-945B-3D333FEDCC1F}"/>
              </a:ext>
            </a:extLst>
          </p:cNvPr>
          <p:cNvSpPr>
            <a:spLocks xmlns:a="http://schemas.openxmlformats.org/drawingml/2006/main" noGrp="1"/>
          </p:cNvSpPr>
          <p:nvPr/>
        </p:nvSpPr>
        <p:spPr>
          <a:xfrm xmlns:a="http://schemas.openxmlformats.org/drawingml/2006/main">
            <a:off x="552450" y="14287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Explain the resource-use link with a source.</a:t>
            </a:r>
          </a:p>
        </p:txBody>
      </p:sp>
      <p:sp>
        <p:nvSpPr>
          <p:cNvPr id="4" name="">
            <a:extLst xmlns:a="http://schemas.openxmlformats.org/drawingml/2006/main">
              <a:ext uri="{FF2B5EF4-FFF2-40B4-BE49-F238E27FC236}">
                <a16:creationId xmlns:a16="http://schemas.microsoft.com/office/drawing/2014/main" id="{C0FBA902-3D87-4B92-8A66-C66F820DF44E}"/>
              </a:ext>
            </a:extLst>
          </p:cNvPr>
          <p:cNvSpPr>
            <a:spLocks xmlns:a="http://schemas.openxmlformats.org/drawingml/2006/main" noGrp="1"/>
          </p:cNvSpPr>
          <p:nvPr/>
        </p:nvSpPr>
        <p:spPr>
          <a:xfrm xmlns:a="http://schemas.openxmlformats.org/drawingml/2006/main">
            <a:off x="552450" y="213360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What can the selected table not establish?</a:t>
            </a:r>
          </a:p>
        </p:txBody>
      </p:sp>
      <p:sp>
        <p:nvSpPr>
          <p:cNvPr id="5" name="">
            <a:extLst xmlns:a="http://schemas.openxmlformats.org/drawingml/2006/main">
              <a:ext uri="{FF2B5EF4-FFF2-40B4-BE49-F238E27FC236}">
                <a16:creationId xmlns:a16="http://schemas.microsoft.com/office/drawing/2014/main" id="{C6009D1C-A35D-441E-AB0B-57978D498044}"/>
              </a:ext>
            </a:extLst>
          </p:cNvPr>
          <p:cNvSpPr>
            <a:spLocks xmlns:a="http://schemas.openxmlformats.org/drawingml/2006/main" noGrp="1"/>
          </p:cNvSpPr>
          <p:nvPr/>
        </p:nvSpPr>
        <p:spPr>
          <a:xfrm xmlns:a="http://schemas.openxmlformats.org/drawingml/2006/main">
            <a:off x="552450" y="28384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You can share your response privately.</a:t>
            </a:r>
          </a:p>
        </p:txBody>
      </p:sp>
    </p:spTree>
    <p:extLst>
      <p:ext uri="{BB962C8B-B14F-4D97-AF65-F5344CB8AC3E}">
        <p14:creationId xmlns:p14="http://schemas.microsoft.com/office/powerpoint/2010/main" val="1224752655"/>
      </p:ext>
    </p:extLst>
  </p:cSld>
</p:sld>
</file>

<file path=ppt/slides/slide17.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F8073D1E-66A5-4B35-AB93-EB0A1E0A50CC}"/>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Evidence A The measured record</a:t>
            </a:r>
          </a:p>
        </p:txBody>
      </p:sp>
      <p:sp>
        <p:nvSpPr>
          <p:cNvPr id="2" name="">
            <a:extLst xmlns:a="http://schemas.openxmlformats.org/drawingml/2006/main">
              <a:ext uri="{FF2B5EF4-FFF2-40B4-BE49-F238E27FC236}">
                <a16:creationId xmlns:a16="http://schemas.microsoft.com/office/drawing/2014/main" id="{163D6A37-A1FB-48DC-A643-B0668873D4F3}"/>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W1                                      17</a:t>
            </a:r>
          </a:p>
        </p:txBody>
      </p:sp>
      <p:sp>
        <p:nvSpPr>
          <p:cNvPr id="3" name="">
            <a:extLst xmlns:a="http://schemas.openxmlformats.org/drawingml/2006/main">
              <a:ext uri="{FF2B5EF4-FFF2-40B4-BE49-F238E27FC236}">
                <a16:creationId xmlns:a16="http://schemas.microsoft.com/office/drawing/2014/main" id="{1C74EADD-14E2-46EE-96B0-FE8218A08603}"/>
              </a:ext>
            </a:extLst>
          </p:cNvPr>
          <p:cNvSpPr>
            <a:spLocks xmlns:a="http://schemas.openxmlformats.org/drawingml/2006/main" noGrp="1"/>
          </p:cNvSpPr>
          <p:nvPr/>
        </p:nvSpPr>
        <p:spPr>
          <a:xfrm xmlns:a="http://schemas.openxmlformats.org/drawingml/2006/main">
            <a:off x="640080" y="1524000"/>
            <a:ext cx="10911840" cy="1666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NOAA Global Monitoring Laboratory publishes the Mauna Loa annual mean CO2 series to monitor atmospheric change. File created 5 September 2026; accessed 21 September 2026. The selected values run from 338.76 ppm in 1980 to 427.35 ppm in 2025.</a:t>
            </a:r>
          </a:p>
        </p:txBody>
      </p:sp>
      <p:sp>
        <p:nvSpPr>
          <p:cNvPr id="4" name="">
            <a:extLst xmlns:a="http://schemas.openxmlformats.org/drawingml/2006/main">
              <a:ext uri="{FF2B5EF4-FFF2-40B4-BE49-F238E27FC236}">
                <a16:creationId xmlns:a16="http://schemas.microsoft.com/office/drawing/2014/main" id="{75433052-6EC8-435E-8534-5FB73F03F5F7}"/>
              </a:ext>
            </a:extLst>
          </p:cNvPr>
          <p:cNvSpPr>
            <a:spLocks xmlns:a="http://schemas.openxmlformats.org/drawingml/2006/main" noGrp="1"/>
          </p:cNvSpPr>
          <p:nvPr/>
        </p:nvSpPr>
        <p:spPr>
          <a:xfrm xmlns:a="http://schemas.openxmlformats.org/drawingml/2006/main">
            <a:off x="640080" y="3429000"/>
            <a:ext cx="1091184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Source: NOAA GML annual mean CO2 file; 2026 release</a:t>
            </a:r>
          </a:p>
        </p:txBody>
      </p:sp>
      <p:sp>
        <p:nvSpPr>
          <p:cNvPr id="5" name="">
            <a:extLst xmlns:a="http://schemas.openxmlformats.org/drawingml/2006/main">
              <a:ext uri="{FF2B5EF4-FFF2-40B4-BE49-F238E27FC236}">
                <a16:creationId xmlns:a16="http://schemas.microsoft.com/office/drawing/2014/main" id="{995071D4-4298-4A3E-9068-E5C4CA6B3194}"/>
              </a:ext>
            </a:extLst>
          </p:cNvPr>
          <p:cNvSpPr>
            <a:spLocks xmlns:a="http://schemas.openxmlformats.org/drawingml/2006/main" noGrp="1"/>
          </p:cNvSpPr>
          <p:nvPr/>
        </p:nvSpPr>
        <p:spPr>
          <a:xfrm xmlns:a="http://schemas.openxmlformats.org/drawingml/2006/main">
            <a:off x="640080" y="4810125"/>
            <a:ext cx="1091184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Limit: One observatory record is not the global average. The selected years omit changes between them; values can be revised.</a:t>
            </a:r>
          </a:p>
        </p:txBody>
      </p:sp>
    </p:spTree>
    <p:extLst>
      <p:ext uri="{BB962C8B-B14F-4D97-AF65-F5344CB8AC3E}">
        <p14:creationId xmlns:p14="http://schemas.microsoft.com/office/powerpoint/2010/main" val="1195038302"/>
      </p:ext>
    </p:extLst>
  </p:cSld>
</p:sld>
</file>

<file path=ppt/slides/slide18.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2A173348-CA24-4C78-9F31-3960DD1DFD92}"/>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Evidence B Explaining the cause</a:t>
            </a:r>
          </a:p>
        </p:txBody>
      </p:sp>
      <p:sp>
        <p:nvSpPr>
          <p:cNvPr id="2" name="">
            <a:extLst xmlns:a="http://schemas.openxmlformats.org/drawingml/2006/main">
              <a:ext uri="{FF2B5EF4-FFF2-40B4-BE49-F238E27FC236}">
                <a16:creationId xmlns:a16="http://schemas.microsoft.com/office/drawing/2014/main" id="{051BCA3A-06AE-4FB7-90FE-49ABF1BDCCE8}"/>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W1                                      18</a:t>
            </a:r>
          </a:p>
        </p:txBody>
      </p:sp>
      <p:sp>
        <p:nvSpPr>
          <p:cNvPr id="3" name="">
            <a:extLst xmlns:a="http://schemas.openxmlformats.org/drawingml/2006/main">
              <a:ext uri="{FF2B5EF4-FFF2-40B4-BE49-F238E27FC236}">
                <a16:creationId xmlns:a16="http://schemas.microsoft.com/office/drawing/2014/main" id="{AEA29573-86DE-4BA5-96DB-7E5A31C64CEF}"/>
              </a:ext>
            </a:extLst>
          </p:cNvPr>
          <p:cNvSpPr>
            <a:spLocks xmlns:a="http://schemas.openxmlformats.org/drawingml/2006/main" noGrp="1"/>
          </p:cNvSpPr>
          <p:nvPr/>
        </p:nvSpPr>
        <p:spPr>
          <a:xfrm xmlns:a="http://schemas.openxmlformats.org/drawingml/2006/main">
            <a:off x="640080" y="1524000"/>
            <a:ext cx="10911840" cy="1666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NASA explains that burning fossil fuels releases CO2 and that greenhouse gases slow heat loss to space. This connects resource use for energy with climate change. NASA made this public science explanation; page updated 13 July 2026, read 21 September 2026.</a:t>
            </a:r>
          </a:p>
        </p:txBody>
      </p:sp>
      <p:sp>
        <p:nvSpPr>
          <p:cNvPr id="4" name="">
            <a:extLst xmlns:a="http://schemas.openxmlformats.org/drawingml/2006/main">
              <a:ext uri="{FF2B5EF4-FFF2-40B4-BE49-F238E27FC236}">
                <a16:creationId xmlns:a16="http://schemas.microsoft.com/office/drawing/2014/main" id="{05FCC889-CC77-481C-9786-A46992BAA06C}"/>
              </a:ext>
            </a:extLst>
          </p:cNvPr>
          <p:cNvSpPr>
            <a:spLocks xmlns:a="http://schemas.openxmlformats.org/drawingml/2006/main" noGrp="1"/>
          </p:cNvSpPr>
          <p:nvPr/>
        </p:nvSpPr>
        <p:spPr>
          <a:xfrm xmlns:a="http://schemas.openxmlformats.org/drawingml/2006/main">
            <a:off x="640080" y="3429000"/>
            <a:ext cx="1091184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Source: NASA Causes; public explanation, updated 2026</a:t>
            </a:r>
          </a:p>
        </p:txBody>
      </p:sp>
      <p:sp>
        <p:nvSpPr>
          <p:cNvPr id="5" name="">
            <a:extLst xmlns:a="http://schemas.openxmlformats.org/drawingml/2006/main">
              <a:ext uri="{FF2B5EF4-FFF2-40B4-BE49-F238E27FC236}">
                <a16:creationId xmlns:a16="http://schemas.microsoft.com/office/drawing/2014/main" id="{4097A364-BA13-4ADC-B771-65B31D007539}"/>
              </a:ext>
            </a:extLst>
          </p:cNvPr>
          <p:cNvSpPr>
            <a:spLocks xmlns:a="http://schemas.openxmlformats.org/drawingml/2006/main" noGrp="1"/>
          </p:cNvSpPr>
          <p:nvPr/>
        </p:nvSpPr>
        <p:spPr>
          <a:xfrm xmlns:a="http://schemas.openxmlformats.org/drawingml/2006/main">
            <a:off x="640080" y="4810125"/>
            <a:ext cx="1091184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Limit: This explanation supports a mechanism. The selected CO2 table is not a temperature record.</a:t>
            </a:r>
          </a:p>
        </p:txBody>
      </p:sp>
    </p:spTree>
    <p:extLst>
      <p:ext uri="{BB962C8B-B14F-4D97-AF65-F5344CB8AC3E}">
        <p14:creationId xmlns:p14="http://schemas.microsoft.com/office/powerpoint/2010/main" val="1481840556"/>
      </p:ext>
    </p:extLst>
  </p:cSld>
</p:sld>
</file>

<file path=ppt/slides/slide19.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0E5D7424-E036-4276-B469-5322309073F5}"/>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Evidence C A weaker claim</a:t>
            </a:r>
          </a:p>
        </p:txBody>
      </p:sp>
      <p:sp>
        <p:nvSpPr>
          <p:cNvPr id="2" name="">
            <a:extLst xmlns:a="http://schemas.openxmlformats.org/drawingml/2006/main">
              <a:ext uri="{FF2B5EF4-FFF2-40B4-BE49-F238E27FC236}">
                <a16:creationId xmlns:a16="http://schemas.microsoft.com/office/drawing/2014/main" id="{6F541744-669D-441F-AD95-2BBFBCD244D3}"/>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W1                                      19</a:t>
            </a:r>
          </a:p>
        </p:txBody>
      </p:sp>
      <p:sp>
        <p:nvSpPr>
          <p:cNvPr id="3" name="">
            <a:extLst xmlns:a="http://schemas.openxmlformats.org/drawingml/2006/main">
              <a:ext uri="{FF2B5EF4-FFF2-40B4-BE49-F238E27FC236}">
                <a16:creationId xmlns:a16="http://schemas.microsoft.com/office/drawing/2014/main" id="{294417D1-DFD9-4F6F-9B82-465891F0BA0E}"/>
              </a:ext>
            </a:extLst>
          </p:cNvPr>
          <p:cNvSpPr>
            <a:spLocks xmlns:a="http://schemas.openxmlformats.org/drawingml/2006/main" noGrp="1"/>
          </p:cNvSpPr>
          <p:nvPr/>
        </p:nvSpPr>
        <p:spPr>
          <a:xfrm xmlns:a="http://schemas.openxmlformats.org/drawingml/2006/main">
            <a:off x="640080" y="1524000"/>
            <a:ext cx="10911840" cy="1666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AUTHORED EXAMPLE created for this lesson on 21 September 2026: an unattributed post says CO2 figures prove every place warmed by the same amount. Its imagined purpose is to persuade, but it supplies no author, measurement method or evidence.</a:t>
            </a:r>
          </a:p>
        </p:txBody>
      </p:sp>
      <p:sp>
        <p:nvSpPr>
          <p:cNvPr id="4" name="">
            <a:extLst xmlns:a="http://schemas.openxmlformats.org/drawingml/2006/main">
              <a:ext uri="{FF2B5EF4-FFF2-40B4-BE49-F238E27FC236}">
                <a16:creationId xmlns:a16="http://schemas.microsoft.com/office/drawing/2014/main" id="{212E5733-1B05-4DB6-A1B3-7FD743A37087}"/>
              </a:ext>
            </a:extLst>
          </p:cNvPr>
          <p:cNvSpPr>
            <a:spLocks xmlns:a="http://schemas.openxmlformats.org/drawingml/2006/main" noGrp="1"/>
          </p:cNvSpPr>
          <p:nvPr/>
        </p:nvSpPr>
        <p:spPr>
          <a:xfrm xmlns:a="http://schemas.openxmlformats.org/drawingml/2006/main">
            <a:off x="640080" y="3429000"/>
            <a:ext cx="1091184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Source: Authored source-critique example; not a real post</a:t>
            </a:r>
          </a:p>
        </p:txBody>
      </p:sp>
      <p:sp>
        <p:nvSpPr>
          <p:cNvPr id="5" name="">
            <a:extLst xmlns:a="http://schemas.openxmlformats.org/drawingml/2006/main">
              <a:ext uri="{FF2B5EF4-FFF2-40B4-BE49-F238E27FC236}">
                <a16:creationId xmlns:a16="http://schemas.microsoft.com/office/drawing/2014/main" id="{8B95CE27-A41C-4D86-B52D-D16B0CC2989F}"/>
              </a:ext>
            </a:extLst>
          </p:cNvPr>
          <p:cNvSpPr>
            <a:spLocks xmlns:a="http://schemas.openxmlformats.org/drawingml/2006/main" noGrp="1"/>
          </p:cNvSpPr>
          <p:nvPr/>
        </p:nvSpPr>
        <p:spPr>
          <a:xfrm xmlns:a="http://schemas.openxmlformats.org/drawingml/2006/main">
            <a:off x="640080" y="4810125"/>
            <a:ext cx="1091184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Limit: A confident claim is not a measurement. Do not use this invented post as evidence about climate.</a:t>
            </a:r>
          </a:p>
        </p:txBody>
      </p:sp>
    </p:spTree>
    <p:extLst>
      <p:ext uri="{BB962C8B-B14F-4D97-AF65-F5344CB8AC3E}">
        <p14:creationId xmlns:p14="http://schemas.microsoft.com/office/powerpoint/2010/main" val="586155642"/>
      </p:ext>
    </p:extLst>
  </p:cSld>
</p:sld>
</file>

<file path=ppt/slides/slide20.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5DA76D6B-BB68-4A87-8795-0D1FD1DB8626}"/>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Evidence D What the unit measures</a:t>
            </a:r>
          </a:p>
        </p:txBody>
      </p:sp>
      <p:sp>
        <p:nvSpPr>
          <p:cNvPr id="2" name="">
            <a:extLst xmlns:a="http://schemas.openxmlformats.org/drawingml/2006/main">
              <a:ext uri="{FF2B5EF4-FFF2-40B4-BE49-F238E27FC236}">
                <a16:creationId xmlns:a16="http://schemas.microsoft.com/office/drawing/2014/main" id="{FBA86596-CDC6-4118-BE00-978B7FC7EC61}"/>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W1                                      20</a:t>
            </a:r>
          </a:p>
        </p:txBody>
      </p:sp>
      <p:sp>
        <p:nvSpPr>
          <p:cNvPr id="3" name="">
            <a:extLst xmlns:a="http://schemas.openxmlformats.org/drawingml/2006/main">
              <a:ext uri="{FF2B5EF4-FFF2-40B4-BE49-F238E27FC236}">
                <a16:creationId xmlns:a16="http://schemas.microsoft.com/office/drawing/2014/main" id="{02FC1292-1778-4D24-A1F8-263DEC107D93}"/>
              </a:ext>
            </a:extLst>
          </p:cNvPr>
          <p:cNvSpPr>
            <a:spLocks xmlns:a="http://schemas.openxmlformats.org/drawingml/2006/main" noGrp="1"/>
          </p:cNvSpPr>
          <p:nvPr/>
        </p:nvSpPr>
        <p:spPr>
          <a:xfrm xmlns:a="http://schemas.openxmlformats.org/drawingml/2006/main">
            <a:off x="640080" y="1524000"/>
            <a:ext cx="10911840" cy="1666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NOAA states that CO2 is expressed as a mole fraction in dry air, abbreviated ppm. Read ppm as parts per million. The producer is NOAA GML; the file dated 5 September 2026 makes monitoring data available for scientific and public use.</a:t>
            </a:r>
          </a:p>
        </p:txBody>
      </p:sp>
      <p:sp>
        <p:nvSpPr>
          <p:cNvPr id="4" name="">
            <a:extLst xmlns:a="http://schemas.openxmlformats.org/drawingml/2006/main">
              <a:ext uri="{FF2B5EF4-FFF2-40B4-BE49-F238E27FC236}">
                <a16:creationId xmlns:a16="http://schemas.microsoft.com/office/drawing/2014/main" id="{B5FC1626-8E2B-4C6D-92F5-7D0977CAB4EA}"/>
              </a:ext>
            </a:extLst>
          </p:cNvPr>
          <p:cNvSpPr>
            <a:spLocks xmlns:a="http://schemas.openxmlformats.org/drawingml/2006/main" noGrp="1"/>
          </p:cNvSpPr>
          <p:nvPr/>
        </p:nvSpPr>
        <p:spPr>
          <a:xfrm xmlns:a="http://schemas.openxmlformats.org/drawingml/2006/main">
            <a:off x="640080" y="3429000"/>
            <a:ext cx="1091184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Source: NOAA GML file header; accessed 21 September 2026</a:t>
            </a:r>
          </a:p>
        </p:txBody>
      </p:sp>
      <p:sp>
        <p:nvSpPr>
          <p:cNvPr id="5" name="">
            <a:extLst xmlns:a="http://schemas.openxmlformats.org/drawingml/2006/main">
              <a:ext uri="{FF2B5EF4-FFF2-40B4-BE49-F238E27FC236}">
                <a16:creationId xmlns:a16="http://schemas.microsoft.com/office/drawing/2014/main" id="{A3EC3C61-E788-4A9E-9137-C0CB105C8E31}"/>
              </a:ext>
            </a:extLst>
          </p:cNvPr>
          <p:cNvSpPr>
            <a:spLocks xmlns:a="http://schemas.openxmlformats.org/drawingml/2006/main" noGrp="1"/>
          </p:cNvSpPr>
          <p:nvPr/>
        </p:nvSpPr>
        <p:spPr>
          <a:xfrm xmlns:a="http://schemas.openxmlformats.org/drawingml/2006/main">
            <a:off x="640080" y="4810125"/>
            <a:ext cx="1091184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Limit: Concentration is evidence about a cause of warming, not a reading of temperature. Keep those quantities separate.</a:t>
            </a:r>
          </a:p>
        </p:txBody>
      </p:sp>
    </p:spTree>
    <p:extLst>
      <p:ext uri="{BB962C8B-B14F-4D97-AF65-F5344CB8AC3E}">
        <p14:creationId xmlns:p14="http://schemas.microsoft.com/office/powerpoint/2010/main" val="1638735669"/>
      </p:ext>
    </p:extLst>
  </p:cSld>
</p:sld>
</file>

<file path=ppt/slides/slide21.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0C62F745-A61E-46A1-BB08-2C0B3A5326C6}"/>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Visual resource</a:t>
            </a:r>
          </a:p>
        </p:txBody>
      </p:sp>
      <p:sp>
        <p:nvSpPr>
          <p:cNvPr id="2" name="">
            <a:extLst xmlns:a="http://schemas.openxmlformats.org/drawingml/2006/main">
              <a:ext uri="{FF2B5EF4-FFF2-40B4-BE49-F238E27FC236}">
                <a16:creationId xmlns:a16="http://schemas.microsoft.com/office/drawing/2014/main" id="{53F9C654-163B-436E-A129-B6E845648E37}"/>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W1                                      21</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55cd566a28ed4ce0"/>
          <a:stretch xmlns:a="http://schemas.openxmlformats.org/drawingml/2006/main"/>
        </p:blipFill>
        <p:spPr>
          <a:xfrm xmlns:a="http://schemas.openxmlformats.org/drawingml/2006/main">
            <a:off x="1238250" y="1918335"/>
            <a:ext cx="9715500" cy="3497580"/>
          </a:xfrm>
          <a:prstGeom xmlns:a="http://schemas.openxmlformats.org/drawingml/2006/main" prst="rect">
            <a:avLst/>
          </a:prstGeom>
        </p:spPr>
      </p:pic>
    </p:spTree>
    <p:extLst>
      <p:ext uri="{BB962C8B-B14F-4D97-AF65-F5344CB8AC3E}">
        <p14:creationId xmlns:p14="http://schemas.microsoft.com/office/powerpoint/2010/main" val="2143280760"/>
      </p:ext>
    </p:extLst>
  </p:cSld>
</p:sld>
</file>

<file path=ppt/slides/slide22.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BC6924CC-D068-4E91-AF73-9BE136C132A9}"/>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NOAA Mauna Loa annual mean CO2 selected years</a:t>
            </a:r>
          </a:p>
        </p:txBody>
      </p:sp>
      <p:sp>
        <p:nvSpPr>
          <p:cNvPr id="2" name="">
            <a:extLst xmlns:a="http://schemas.openxmlformats.org/drawingml/2006/main">
              <a:ext uri="{FF2B5EF4-FFF2-40B4-BE49-F238E27FC236}">
                <a16:creationId xmlns:a16="http://schemas.microsoft.com/office/drawing/2014/main" id="{52CE557B-F5A4-478E-9D90-B87A3B4BFFE0}"/>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W1                                      22</a:t>
            </a:r>
          </a:p>
        </p:txBody>
      </p:sp>
      <p:graphicFrame>
        <p:nvGraphicFramePr>
          <p:cNvPr id="10" name=""/>
          <p:cNvGraphicFramePr/>
          <p:nvPr/>
        </p:nvGraphicFramePr>
        <p:xfrm>
          <a:off xmlns:a="http://schemas.openxmlformats.org/drawingml/2006/main" x="552450" y="1428750"/>
          <a:ext xmlns:a="http://schemas.openxmlformats.org/drawingml/2006/main" cx="11087100" cy="3238500"/>
        </p:xfrm>
        <a:graphic xmlns:a="http://schemas.openxmlformats.org/drawingml/2006/main">
          <a:graphicData uri="http://schemas.openxmlformats.org/drawingml/2006/table">
            <a:tbl>
              <a:tblPr/>
              <a:tblGrid>
                <a:gridCol w="5543550"/>
                <a:gridCol w="5543550"/>
              </a:tblGrid>
              <a:tr h="476250">
                <a:tc>
                  <a:txBody>
                    <a:bodyPr/>
                    <a:lstStyle/>
                    <a:p>
                      <a:r>
                        <a:rPr sz="1950" b="1">
                          <a:solidFill>
                            <a:srgbClr val="172D3B"/>
                          </a:solidFill>
                          <a:latin typeface="Arial"/>
                          <a:ea typeface="Arial"/>
                          <a:cs typeface="Arial"/>
                        </a:rPr>
                        <a:t>Year</a:t>
                      </a:r>
                    </a:p>
                  </a:txBody>
                  <a:tcPr marL="91440" marR="91440" marT="45720" marB="45720">
                    <a:solidFill>
                      <a:srgbClr val="E5EDF0"/>
                    </a:solidFill>
                  </a:tcPr>
                </a:tc>
                <a:tc>
                  <a:txBody>
                    <a:bodyPr/>
                    <a:lstStyle/>
                    <a:p>
                      <a:r>
                        <a:rPr sz="1950" b="1">
                          <a:solidFill>
                            <a:srgbClr val="172D3B"/>
                          </a:solidFill>
                          <a:latin typeface="Arial"/>
                          <a:ea typeface="Arial"/>
                          <a:cs typeface="Arial"/>
                        </a:rPr>
                        <a:t>CO2 ppm</a:t>
                      </a:r>
                    </a:p>
                  </a:txBody>
                  <a:tcPr marL="91440" marR="91440" marT="45720" marB="45720">
                    <a:solidFill>
                      <a:srgbClr val="E5EDF0"/>
                    </a:solidFill>
                  </a:tcPr>
                </a:tc>
              </a:tr>
              <a:tr h="476250">
                <a:tc>
                  <a:txBody>
                    <a:bodyPr/>
                    <a:lstStyle/>
                    <a:p>
                      <a:r>
                        <a:rPr sz="1950" b="0">
                          <a:solidFill>
                            <a:srgbClr val="172D3B"/>
                          </a:solidFill>
                          <a:latin typeface="Arial"/>
                          <a:ea typeface="Arial"/>
                          <a:cs typeface="Arial"/>
                        </a:rPr>
                        <a:t>1980</a:t>
                      </a:r>
                    </a:p>
                  </a:txBody>
                  <a:tcPr marL="91440" marR="91440" marT="45720" marB="45720">
                    <a:solidFill>
                      <a:srgbClr val="FFFFFF"/>
                    </a:solidFill>
                  </a:tcPr>
                </a:tc>
                <a:tc>
                  <a:txBody>
                    <a:bodyPr/>
                    <a:lstStyle/>
                    <a:p>
                      <a:r>
                        <a:rPr sz="1950" b="0">
                          <a:solidFill>
                            <a:srgbClr val="172D3B"/>
                          </a:solidFill>
                          <a:latin typeface="Arial"/>
                          <a:ea typeface="Arial"/>
                          <a:cs typeface="Arial"/>
                        </a:rPr>
                        <a:t>338.76</a:t>
                      </a:r>
                    </a:p>
                  </a:txBody>
                  <a:tcPr marL="91440" marR="91440" marT="45720" marB="45720">
                    <a:solidFill>
                      <a:srgbClr val="FFFFFF"/>
                    </a:solidFill>
                  </a:tcPr>
                </a:tc>
              </a:tr>
              <a:tr h="476250">
                <a:tc>
                  <a:txBody>
                    <a:bodyPr/>
                    <a:lstStyle/>
                    <a:p>
                      <a:r>
                        <a:rPr sz="1950" b="0">
                          <a:solidFill>
                            <a:srgbClr val="172D3B"/>
                          </a:solidFill>
                          <a:latin typeface="Arial"/>
                          <a:ea typeface="Arial"/>
                          <a:cs typeface="Arial"/>
                        </a:rPr>
                        <a:t>1990</a:t>
                      </a:r>
                    </a:p>
                  </a:txBody>
                  <a:tcPr marL="91440" marR="91440" marT="45720" marB="45720">
                    <a:solidFill>
                      <a:srgbClr val="FFFFFF"/>
                    </a:solidFill>
                  </a:tcPr>
                </a:tc>
                <a:tc>
                  <a:txBody>
                    <a:bodyPr/>
                    <a:lstStyle/>
                    <a:p>
                      <a:r>
                        <a:rPr sz="1950" b="0">
                          <a:solidFill>
                            <a:srgbClr val="172D3B"/>
                          </a:solidFill>
                          <a:latin typeface="Arial"/>
                          <a:ea typeface="Arial"/>
                          <a:cs typeface="Arial"/>
                        </a:rPr>
                        <a:t>354.45</a:t>
                      </a:r>
                    </a:p>
                  </a:txBody>
                  <a:tcPr marL="91440" marR="91440" marT="45720" marB="45720">
                    <a:solidFill>
                      <a:srgbClr val="FFFFFF"/>
                    </a:solidFill>
                  </a:tcPr>
                </a:tc>
              </a:tr>
              <a:tr h="476250">
                <a:tc>
                  <a:txBody>
                    <a:bodyPr/>
                    <a:lstStyle/>
                    <a:p>
                      <a:r>
                        <a:rPr sz="1950" b="0">
                          <a:solidFill>
                            <a:srgbClr val="172D3B"/>
                          </a:solidFill>
                          <a:latin typeface="Arial"/>
                          <a:ea typeface="Arial"/>
                          <a:cs typeface="Arial"/>
                        </a:rPr>
                        <a:t>2000</a:t>
                      </a:r>
                    </a:p>
                  </a:txBody>
                  <a:tcPr marL="91440" marR="91440" marT="45720" marB="45720">
                    <a:solidFill>
                      <a:srgbClr val="FFFFFF"/>
                    </a:solidFill>
                  </a:tcPr>
                </a:tc>
                <a:tc>
                  <a:txBody>
                    <a:bodyPr/>
                    <a:lstStyle/>
                    <a:p>
                      <a:r>
                        <a:rPr sz="1950" b="0">
                          <a:solidFill>
                            <a:srgbClr val="172D3B"/>
                          </a:solidFill>
                          <a:latin typeface="Arial"/>
                          <a:ea typeface="Arial"/>
                          <a:cs typeface="Arial"/>
                        </a:rPr>
                        <a:t>369.71</a:t>
                      </a:r>
                    </a:p>
                  </a:txBody>
                  <a:tcPr marL="91440" marR="91440" marT="45720" marB="45720">
                    <a:solidFill>
                      <a:srgbClr val="FFFFFF"/>
                    </a:solidFill>
                  </a:tcPr>
                </a:tc>
              </a:tr>
              <a:tr h="476250">
                <a:tc>
                  <a:txBody>
                    <a:bodyPr/>
                    <a:lstStyle/>
                    <a:p>
                      <a:r>
                        <a:rPr sz="1950" b="0">
                          <a:solidFill>
                            <a:srgbClr val="172D3B"/>
                          </a:solidFill>
                          <a:latin typeface="Arial"/>
                          <a:ea typeface="Arial"/>
                          <a:cs typeface="Arial"/>
                        </a:rPr>
                        <a:t>2010</a:t>
                      </a:r>
                    </a:p>
                  </a:txBody>
                  <a:tcPr marL="91440" marR="91440" marT="45720" marB="45720">
                    <a:solidFill>
                      <a:srgbClr val="FFFFFF"/>
                    </a:solidFill>
                  </a:tcPr>
                </a:tc>
                <a:tc>
                  <a:txBody>
                    <a:bodyPr/>
                    <a:lstStyle/>
                    <a:p>
                      <a:r>
                        <a:rPr sz="1950" b="0">
                          <a:solidFill>
                            <a:srgbClr val="172D3B"/>
                          </a:solidFill>
                          <a:latin typeface="Arial"/>
                          <a:ea typeface="Arial"/>
                          <a:cs typeface="Arial"/>
                        </a:rPr>
                        <a:t>390.10</a:t>
                      </a:r>
                    </a:p>
                  </a:txBody>
                  <a:tcPr marL="91440" marR="91440" marT="45720" marB="45720">
                    <a:solidFill>
                      <a:srgbClr val="FFFFFF"/>
                    </a:solidFill>
                  </a:tcPr>
                </a:tc>
              </a:tr>
            </a:tbl>
          </a:graphicData>
        </a:graphic>
      </p:graphicFrame>
      <p:sp>
        <p:nvSpPr>
          <p:cNvPr id="4" name="">
            <a:extLst xmlns:a="http://schemas.openxmlformats.org/drawingml/2006/main">
              <a:ext uri="{FF2B5EF4-FFF2-40B4-BE49-F238E27FC236}">
                <a16:creationId xmlns:a16="http://schemas.microsoft.com/office/drawing/2014/main" id="{7DC323D0-CE0D-4CB9-8223-43185458121C}"/>
              </a:ext>
            </a:extLst>
          </p:cNvPr>
          <p:cNvSpPr>
            <a:spLocks xmlns:a="http://schemas.openxmlformats.org/drawingml/2006/main" noGrp="1"/>
          </p:cNvSpPr>
          <p:nvPr/>
        </p:nvSpPr>
        <p:spPr>
          <a:xfrm xmlns:a="http://schemas.openxmlformats.org/drawingml/2006/main">
            <a:off x="638175" y="5048250"/>
            <a:ext cx="109061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425" b="0">
                <a:solidFill>
                  <a:srgbClr val="172D3B"/>
                </a:solidFill>
                <a:latin typeface="Arial"/>
                <a:ea typeface="Arial"/>
                <a:cs typeface="Arial"/>
              </a:defRPr>
            </a:pPr>
            <a:r>
              <a:rPr sz="1425" b="0">
                <a:solidFill>
                  <a:srgbClr val="172D3B"/>
                </a:solidFill>
                <a:latin typeface="Arial"/>
                <a:ea typeface="Arial"/>
                <a:cs typeface="Arial"/>
              </a:rPr>
              <a:t>Units: ppm (parts per million), dry air</a:t>
            </a:r>
          </a:p>
          <a:p xmlns:a="http://schemas.openxmlformats.org/drawingml/2006/main">
            <a:pPr>
              <a:buNone/>
              <a:defRPr sz="1425" b="0">
                <a:solidFill>
                  <a:srgbClr val="172D3B"/>
                </a:solidFill>
                <a:latin typeface="Arial"/>
                <a:ea typeface="Arial"/>
                <a:cs typeface="Arial"/>
              </a:defRPr>
            </a:pPr>
            <a:r>
              <a:rPr sz="1425" b="0">
                <a:solidFill>
                  <a:srgbClr val="172D3B"/>
                </a:solidFill>
                <a:latin typeface="Arial"/>
                <a:ea typeface="Arial"/>
                <a:cs typeface="Arial"/>
              </a:rPr>
              <a:t>NOAA GML annual mean CO2 file, created 5 September 2026; accessed 21 September 2026.</a:t>
            </a:r>
          </a:p>
          <a:p xmlns:a="http://schemas.openxmlformats.org/drawingml/2006/main">
            <a:pPr>
              <a:buNone/>
              <a:defRPr sz="1425" b="0">
                <a:solidFill>
                  <a:srgbClr val="172D3B"/>
                </a:solidFill>
                <a:latin typeface="Arial"/>
                <a:ea typeface="Arial"/>
                <a:cs typeface="Arial"/>
              </a:defRPr>
            </a:pPr>
            <a:r>
              <a:rPr sz="1425" b="0">
                <a:solidFill>
                  <a:srgbClr val="172D3B"/>
                </a:solidFill>
                <a:latin typeface="Arial"/>
                <a:ea typeface="Arial"/>
                <a:cs typeface="Arial"/>
              </a:rPr>
              <a:t>One observatory is not the global average. CO2 concentration is evidence of a cause, not a measure of temperature. Selected years omit intervening values; data can be revised.</a:t>
            </a:r>
          </a:p>
        </p:txBody>
      </p:sp>
      <p:graphicFrame>
        <p:nvGraphicFramePr>
          <p:cNvPr id="12" name=""/>
          <p:cNvGraphicFramePr/>
          <p:nvPr/>
        </p:nvGraphicFramePr>
        <p:xfrm>
          <a:off xmlns:a="http://schemas.openxmlformats.org/drawingml/2006/main" x="552450" y="3810000"/>
          <a:ext xmlns:a="http://schemas.openxmlformats.org/drawingml/2006/main" cx="11087100" cy="952500"/>
        </p:xfrm>
        <a:graphic xmlns:a="http://schemas.openxmlformats.org/drawingml/2006/main">
          <a:graphicData uri="http://schemas.openxmlformats.org/drawingml/2006/table">
            <a:tbl>
              <a:tblPr/>
              <a:tblGrid>
                <a:gridCol w="5543550"/>
                <a:gridCol w="5543550"/>
              </a:tblGrid>
              <a:tr h="476250">
                <a:tc>
                  <a:txBody>
                    <a:bodyPr/>
                    <a:lstStyle/>
                    <a:p>
                      <a:r>
                        <a:rPr sz="1875">
                          <a:solidFill>
                            <a:srgbClr val="173047"/>
                          </a:solidFill>
                          <a:latin typeface="Arial"/>
                          <a:ea typeface="Arial"/>
                          <a:cs typeface="Arial"/>
                        </a:rPr>
                        <a:t>2020</a:t>
                      </a:r>
                    </a:p>
                  </a:txBody>
                  <a:tcPr marL="91440" marR="91440" marT="45720" marB="45720">
                    <a:solidFill>
                      <a:srgbClr val="FFFFFF"/>
                    </a:solidFill>
                  </a:tcPr>
                </a:tc>
                <a:tc>
                  <a:txBody>
                    <a:bodyPr/>
                    <a:lstStyle/>
                    <a:p>
                      <a:r>
                        <a:rPr sz="1875">
                          <a:solidFill>
                            <a:srgbClr val="173047"/>
                          </a:solidFill>
                          <a:latin typeface="Arial"/>
                          <a:ea typeface="Arial"/>
                          <a:cs typeface="Arial"/>
                        </a:rPr>
                        <a:t>414.21</a:t>
                      </a:r>
                    </a:p>
                  </a:txBody>
                  <a:tcPr marL="91440" marR="91440" marT="45720" marB="45720">
                    <a:solidFill>
                      <a:srgbClr val="FFFFFF"/>
                    </a:solidFill>
                  </a:tcPr>
                </a:tc>
              </a:tr>
              <a:tr h="476250">
                <a:tc>
                  <a:txBody>
                    <a:bodyPr/>
                    <a:lstStyle/>
                    <a:p>
                      <a:r>
                        <a:rPr sz="1875">
                          <a:solidFill>
                            <a:srgbClr val="173047"/>
                          </a:solidFill>
                          <a:latin typeface="Arial"/>
                          <a:ea typeface="Arial"/>
                          <a:cs typeface="Arial"/>
                        </a:rPr>
                        <a:t>2025</a:t>
                      </a:r>
                    </a:p>
                  </a:txBody>
                  <a:tcPr marL="91440" marR="91440" marT="45720" marB="45720">
                    <a:solidFill>
                      <a:srgbClr val="FFFFFF"/>
                    </a:solidFill>
                  </a:tcPr>
                </a:tc>
                <a:tc>
                  <a:txBody>
                    <a:bodyPr/>
                    <a:lstStyle/>
                    <a:p>
                      <a:r>
                        <a:rPr sz="1875">
                          <a:solidFill>
                            <a:srgbClr val="173047"/>
                          </a:solidFill>
                          <a:latin typeface="Arial"/>
                          <a:ea typeface="Arial"/>
                          <a:cs typeface="Arial"/>
                        </a:rPr>
                        <a:t>427.35</a:t>
                      </a:r>
                    </a:p>
                  </a:txBody>
                  <a:tcPr marL="91440" marR="91440" marT="45720" marB="45720">
                    <a:solidFill>
                      <a:srgbClr val="FFFFFF"/>
                    </a:solidFill>
                  </a:tcPr>
                </a:tc>
              </a:tr>
            </a:tbl>
          </a:graphicData>
        </a:graphic>
      </p:graphicFrame>
    </p:spTree>
    <p:extLst>
      <p:ext uri="{BB962C8B-B14F-4D97-AF65-F5344CB8AC3E}">
        <p14:creationId xmlns:p14="http://schemas.microsoft.com/office/powerpoint/2010/main" val="165135743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2026-09-21T17:49:48.1530000Z</dcterms:created>
  <dcterms:modified xsi:type="dcterms:W3CDTF">2026-09-21T17:49:48.1530000Z</dcterms:modified>
</coreProperties>
</file>