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605de92a014cd7" /><Relationship Type="http://schemas.openxmlformats.org/officeDocument/2006/relationships/extended-properties" Target="/docProps/app.xml" Id="Rd2f3c8626f184b49" /><Relationship Type="http://schemas.openxmlformats.org/officeDocument/2006/relationships/officeDocument" Target="/ppt/presentation.xml" Id="R905aaafc0f9b4a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6a38eb3ad94574"/>
  </p:sldMasterIdLst>
  <p:notesMasterIdLst>
    <p:notesMasterId xmlns:r="http://schemas.openxmlformats.org/officeDocument/2006/relationships" r:id="R39f3c0897fe4401b"/>
  </p:notesMasterIdLst>
  <p:sldIdLst>
    <p:sldId xmlns:r="http://schemas.openxmlformats.org/officeDocument/2006/relationships" id="256" r:id="Rc89f2158d4134e76"/>
    <p:sldId xmlns:r="http://schemas.openxmlformats.org/officeDocument/2006/relationships" id="257" r:id="R2a92833902c84c11"/>
    <p:sldId xmlns:r="http://schemas.openxmlformats.org/officeDocument/2006/relationships" id="258" r:id="R00234f046d564c8d"/>
    <p:sldId xmlns:r="http://schemas.openxmlformats.org/officeDocument/2006/relationships" id="259" r:id="R5537c003c7fb4e51"/>
    <p:sldId xmlns:r="http://schemas.openxmlformats.org/officeDocument/2006/relationships" id="260" r:id="R667f290dbbc447eb"/>
    <p:sldId xmlns:r="http://schemas.openxmlformats.org/officeDocument/2006/relationships" id="261" r:id="R464a6f0272c041d8"/>
    <p:sldId xmlns:r="http://schemas.openxmlformats.org/officeDocument/2006/relationships" id="262" r:id="Rc899c91fbfbe40d5"/>
    <p:sldId xmlns:r="http://schemas.openxmlformats.org/officeDocument/2006/relationships" id="263" r:id="Rf3aceac88f724f8d"/>
    <p:sldId xmlns:r="http://schemas.openxmlformats.org/officeDocument/2006/relationships" id="264" r:id="R7c3e37b8d6894e80"/>
    <p:sldId xmlns:r="http://schemas.openxmlformats.org/officeDocument/2006/relationships" id="265" r:id="Rba233996d16f48ce"/>
    <p:sldId xmlns:r="http://schemas.openxmlformats.org/officeDocument/2006/relationships" id="266" r:id="R0c1808b0a491497a"/>
    <p:sldId xmlns:r="http://schemas.openxmlformats.org/officeDocument/2006/relationships" id="267" r:id="Rdea786b82fc84a16"/>
    <p:sldId xmlns:r="http://schemas.openxmlformats.org/officeDocument/2006/relationships" id="268" r:id="Raf3aab8f780849cc"/>
    <p:sldId xmlns:r="http://schemas.openxmlformats.org/officeDocument/2006/relationships" id="269" r:id="R1584c9e25db7437c"/>
    <p:sldId xmlns:r="http://schemas.openxmlformats.org/officeDocument/2006/relationships" id="270" r:id="R5cabe2c2b92e4760"/>
    <p:sldId xmlns:r="http://schemas.openxmlformats.org/officeDocument/2006/relationships" id="271" r:id="Rd8f2eba6fb1746bf"/>
    <p:sldId xmlns:r="http://schemas.openxmlformats.org/officeDocument/2006/relationships" id="272" r:id="R2ba36cc5abc04aea"/>
    <p:sldId xmlns:r="http://schemas.openxmlformats.org/officeDocument/2006/relationships" id="273" r:id="R2fcd4b82f20242e1"/>
    <p:sldId xmlns:r="http://schemas.openxmlformats.org/officeDocument/2006/relationships" id="274" r:id="R903ff3aaf70048ba"/>
    <p:sldId xmlns:r="http://schemas.openxmlformats.org/officeDocument/2006/relationships" id="275" r:id="R6c6f814c6bec40ae"/>
    <p:sldId xmlns:r="http://schemas.openxmlformats.org/officeDocument/2006/relationships" id="276" r:id="R9e908795bebc45a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436c0dce054cdf" /><Relationship Type="http://schemas.openxmlformats.org/officeDocument/2006/relationships/slideMaster" Target="/ppt/slideMasters/slideMaster1.xml" Id="R816a38eb3ad94574" /><Relationship Type="http://schemas.openxmlformats.org/officeDocument/2006/relationships/notesMaster" Target="/ppt/notesMasters/notesMaster1.xml" Id="R39f3c0897fe4401b" /><Relationship Type="http://schemas.openxmlformats.org/officeDocument/2006/relationships/presProps" Target="/ppt/presProps.xml" Id="R6d4dbc33c88d411b" /><Relationship Type="http://schemas.openxmlformats.org/officeDocument/2006/relationships/tableStyles" Target="/ppt/tableStyles.xml" Id="R30a42e0b60d74c7e" /><Relationship Type="http://schemas.openxmlformats.org/officeDocument/2006/relationships/slide" Target="/ppt/slides/slide1.xml" Id="Rc89f2158d4134e76" /><Relationship Type="http://schemas.openxmlformats.org/officeDocument/2006/relationships/slide" Target="/ppt/slides/slide2.xml" Id="R2a92833902c84c11" /><Relationship Type="http://schemas.openxmlformats.org/officeDocument/2006/relationships/slide" Target="/ppt/slides/slide3.xml" Id="R00234f046d564c8d" /><Relationship Type="http://schemas.openxmlformats.org/officeDocument/2006/relationships/slide" Target="/ppt/slides/slide4.xml" Id="R5537c003c7fb4e51" /><Relationship Type="http://schemas.openxmlformats.org/officeDocument/2006/relationships/slide" Target="/ppt/slides/slide5.xml" Id="R667f290dbbc447eb" /><Relationship Type="http://schemas.openxmlformats.org/officeDocument/2006/relationships/slide" Target="/ppt/slides/slide6.xml" Id="R464a6f0272c041d8" /><Relationship Type="http://schemas.openxmlformats.org/officeDocument/2006/relationships/slide" Target="/ppt/slides/slide7.xml" Id="Rc899c91fbfbe40d5" /><Relationship Type="http://schemas.openxmlformats.org/officeDocument/2006/relationships/slide" Target="/ppt/slides/slide8.xml" Id="Rf3aceac88f724f8d" /><Relationship Type="http://schemas.openxmlformats.org/officeDocument/2006/relationships/slide" Target="/ppt/slides/slide9.xml" Id="R7c3e37b8d6894e80" /><Relationship Type="http://schemas.openxmlformats.org/officeDocument/2006/relationships/slide" Target="/ppt/slides/slide10.xml" Id="Rba233996d16f48ce" /><Relationship Type="http://schemas.openxmlformats.org/officeDocument/2006/relationships/slide" Target="/ppt/slides/slide11.xml" Id="R0c1808b0a491497a" /><Relationship Type="http://schemas.openxmlformats.org/officeDocument/2006/relationships/slide" Target="/ppt/slides/slide12.xml" Id="Rdea786b82fc84a16" /><Relationship Type="http://schemas.openxmlformats.org/officeDocument/2006/relationships/slide" Target="/ppt/slides/slide13.xml" Id="Raf3aab8f780849cc" /><Relationship Type="http://schemas.openxmlformats.org/officeDocument/2006/relationships/slide" Target="/ppt/slides/slide14.xml" Id="R1584c9e25db7437c" /><Relationship Type="http://schemas.openxmlformats.org/officeDocument/2006/relationships/slide" Target="/ppt/slides/slide15.xml" Id="R5cabe2c2b92e4760" /><Relationship Type="http://schemas.openxmlformats.org/officeDocument/2006/relationships/slide" Target="/ppt/slides/slide16.xml" Id="Rd8f2eba6fb1746bf" /><Relationship Type="http://schemas.openxmlformats.org/officeDocument/2006/relationships/slide" Target="/ppt/slides/slide17.xml" Id="R2ba36cc5abc04aea" /><Relationship Type="http://schemas.openxmlformats.org/officeDocument/2006/relationships/slide" Target="/ppt/slides/slide18.xml" Id="R2fcd4b82f20242e1" /><Relationship Type="http://schemas.openxmlformats.org/officeDocument/2006/relationships/slide" Target="/ppt/slides/slide19.xml" Id="R903ff3aaf70048ba" /><Relationship Type="http://schemas.openxmlformats.org/officeDocument/2006/relationships/slide" Target="/ppt/slides/slide20.xml" Id="R6c6f814c6bec40ae" /><Relationship Type="http://schemas.openxmlformats.org/officeDocument/2006/relationships/slide" Target="/ppt/slides/slide21.xml" Id="R9e908795bebc45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63dfc7b1f34f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b70d6af0d446ac" /><Relationship Type="http://schemas.openxmlformats.org/officeDocument/2006/relationships/notesMaster" Target="/ppt/notesMasters/notesMaster1.xml" Id="R5b87648b90ab402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a8bfcc26dc46b0" /><Relationship Type="http://schemas.openxmlformats.org/officeDocument/2006/relationships/notesMaster" Target="/ppt/notesMasters/notesMaster1.xml" Id="Ra82718423f2b49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3e8c591565459e" /><Relationship Type="http://schemas.openxmlformats.org/officeDocument/2006/relationships/notesMaster" Target="/ppt/notesMasters/notesMaster1.xml" Id="R197b78795b3140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d0fc9e08484d13" /><Relationship Type="http://schemas.openxmlformats.org/officeDocument/2006/relationships/notesMaster" Target="/ppt/notesMasters/notesMaster1.xml" Id="Rcea133904c8444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11b198016e4ab1" /><Relationship Type="http://schemas.openxmlformats.org/officeDocument/2006/relationships/notesMaster" Target="/ppt/notesMasters/notesMaster1.xml" Id="Rbe1fd2f35d4543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dc4cae2edf4d23" /><Relationship Type="http://schemas.openxmlformats.org/officeDocument/2006/relationships/notesMaster" Target="/ppt/notesMasters/notesMaster1.xml" Id="Raa5875057b0d4c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00beaaf7294d80" /><Relationship Type="http://schemas.openxmlformats.org/officeDocument/2006/relationships/notesMaster" Target="/ppt/notesMasters/notesMaster1.xml" Id="R4974200918f742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02fbfdca084921" /><Relationship Type="http://schemas.openxmlformats.org/officeDocument/2006/relationships/notesMaster" Target="/ppt/notesMasters/notesMaster1.xml" Id="R87ecada2cedc45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bddce2186748ff" /><Relationship Type="http://schemas.openxmlformats.org/officeDocument/2006/relationships/notesMaster" Target="/ppt/notesMasters/notesMaster1.xml" Id="R71b34bb344ca49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2ab87ec24f4b46" /><Relationship Type="http://schemas.openxmlformats.org/officeDocument/2006/relationships/notesMaster" Target="/ppt/notesMasters/notesMaster1.xml" Id="R14226418b42642a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fa018e907947a3" /><Relationship Type="http://schemas.openxmlformats.org/officeDocument/2006/relationships/notesMaster" Target="/ppt/notesMasters/notesMaster1.xml" Id="Rae1ff9ac455d40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62d06a402141ca" /><Relationship Type="http://schemas.openxmlformats.org/officeDocument/2006/relationships/notesMaster" Target="/ppt/notesMasters/notesMaster1.xml" Id="Ra3948192fb5f41c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a2cf8da49114d85" /><Relationship Type="http://schemas.openxmlformats.org/officeDocument/2006/relationships/notesMaster" Target="/ppt/notesMasters/notesMaster1.xml" Id="Rc575404c237c4d2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d51214907ef4183" /><Relationship Type="http://schemas.openxmlformats.org/officeDocument/2006/relationships/notesMaster" Target="/ppt/notesMasters/notesMaster1.xml" Id="R39133fb966804dd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7d6bf52c9b34f54" /><Relationship Type="http://schemas.openxmlformats.org/officeDocument/2006/relationships/notesMaster" Target="/ppt/notesMasters/notesMaster1.xml" Id="R3ce2d8010430430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354c611730844da" /><Relationship Type="http://schemas.openxmlformats.org/officeDocument/2006/relationships/notesMaster" Target="/ppt/notesMasters/notesMaster1.xml" Id="R340eaf5028404f4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8c4ede6b959467a" /><Relationship Type="http://schemas.openxmlformats.org/officeDocument/2006/relationships/notesMaster" Target="/ppt/notesMasters/notesMaster1.xml" Id="R3078f07dbe52444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3f06c7cb334168" /><Relationship Type="http://schemas.openxmlformats.org/officeDocument/2006/relationships/notesMaster" Target="/ppt/notesMasters/notesMaster1.xml" Id="R84a55e15121b48b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4ee75e4d6124926" /><Relationship Type="http://schemas.openxmlformats.org/officeDocument/2006/relationships/notesMaster" Target="/ppt/notesMasters/notesMaster1.xml" Id="R8841c720c88640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8d5cc11251c493b" /><Relationship Type="http://schemas.openxmlformats.org/officeDocument/2006/relationships/notesMaster" Target="/ppt/notesMasters/notesMaster1.xml" Id="R01b5e254a1ca4f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7e9883e42374ba7" /><Relationship Type="http://schemas.openxmlformats.org/officeDocument/2006/relationships/notesMaster" Target="/ppt/notesMasters/notesMaster1.xml" Id="Rbe0b58a419674e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Supported: What is an enquiry? It is a question to investigate.</a:t>
            </a:r>
          </a:p>
          <a:p xmlns:a="http://schemas.openxmlformats.org/drawingml/2006/main">
            <a:r>
              <a:t>What does a method explain? It explains how evidence was collected.</a:t>
            </a:r>
          </a:p>
          <a:p xmlns:a="http://schemas.openxmlformats.org/drawingml/2006/main">
            <a:r>
              <a:t>Where should a location label go? On both the observation record and matching plan point.</a:t>
            </a:r>
          </a:p>
          <a:p xmlns:a="http://schemas.openxmlformats.org/drawingml/2006/main">
            <a:r>
              <a:t>What should a conclusion use? It should use checked evidence.</a:t>
            </a:r>
          </a:p>
          <a:p xmlns:a="http://schemas.openxmlformats.org/drawingml/2006/main">
            <a:r>
              <a:t>Standard: Which sections should a study include? Question, method, mapped observations, comparison and conclusion.</a:t>
            </a:r>
          </a:p>
          <a:p xmlns:a="http://schemas.openxmlformats.org/drawingml/2006/main">
            <a:r>
              <a:t>How can you check graph accuracy? Check labels, units and plotted values against the recorded counts.</a:t>
            </a:r>
          </a:p>
          <a:p xmlns:a="http://schemas.openxmlformats.org/drawingml/2006/main">
            <a:r>
              <a:t>Why record support used? It makes the learner’s contribution and any help clear.</a:t>
            </a:r>
          </a:p>
          <a:p xmlns:a="http://schemas.openxmlformats.org/drawingml/2006/main">
            <a:r>
              <a:t>What should you do if evidence is missing? Identify the gap and plan an appropriate check.</a:t>
            </a:r>
          </a:p>
          <a:p xmlns:a="http://schemas.openxmlformats.org/drawingml/2006/main">
            <a:r>
              <a:t>Stretch: Why might a conclusion need revising? An accuracy check or new evidence may change the supported answer.</a:t>
            </a:r>
          </a:p>
          <a:p xmlns:a="http://schemas.openxmlformats.org/drawingml/2006/main">
            <a:r>
              <a:t>How do you distinguish practice from fieldwork evidence? Label authored data as practice and keep real observation details separately.</a:t>
            </a:r>
          </a:p>
          <a:p xmlns:a="http://schemas.openxmlformats.org/drawingml/2006/main">
            <a:r>
              <a:t>What should an adult note include? The learner’s own response, date, support and prompts.</a:t>
            </a:r>
          </a:p>
          <a:p xmlns:a="http://schemas.openxmlformats.org/drawingml/2006/main">
            <a:r>
              <a:t>How can you justify your evidence selection? Explain which requirement each selected item demonstrates and state any gap.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Supported: What is an enquiry? It is a question to investigate.</a:t>
            </a:r>
          </a:p>
          <a:p xmlns:a="http://schemas.openxmlformats.org/drawingml/2006/main">
            <a:r>
              <a:t>What does a method explain? It explains how evidence was collected.</a:t>
            </a:r>
          </a:p>
          <a:p xmlns:a="http://schemas.openxmlformats.org/drawingml/2006/main">
            <a:r>
              <a:t>Where should a location label go? On both the observation record and matching plan point.</a:t>
            </a:r>
          </a:p>
          <a:p xmlns:a="http://schemas.openxmlformats.org/drawingml/2006/main">
            <a:r>
              <a:t>What should a conclusion use? It should use checked evidence.</a:t>
            </a:r>
          </a:p>
          <a:p xmlns:a="http://schemas.openxmlformats.org/drawingml/2006/main">
            <a:r>
              <a:t>Standard: Which sections should a study include? Question, method, mapped observations, comparison and conclusion.</a:t>
            </a:r>
          </a:p>
          <a:p xmlns:a="http://schemas.openxmlformats.org/drawingml/2006/main">
            <a:r>
              <a:t>How can you check graph accuracy? Check labels, units and plotted values against the recorded counts.</a:t>
            </a:r>
          </a:p>
          <a:p xmlns:a="http://schemas.openxmlformats.org/drawingml/2006/main">
            <a:r>
              <a:t>Why record support used? It makes the learner’s contribution and any help clear.</a:t>
            </a:r>
          </a:p>
          <a:p xmlns:a="http://schemas.openxmlformats.org/drawingml/2006/main">
            <a:r>
              <a:t>What should you do if evidence is missing? Identify the gap and plan an appropriate check.</a:t>
            </a:r>
          </a:p>
          <a:p xmlns:a="http://schemas.openxmlformats.org/drawingml/2006/main">
            <a:r>
              <a:t>Stretch: Why might a conclusion need revising? An accuracy check or new evidence may change the supported answer.</a:t>
            </a:r>
          </a:p>
          <a:p xmlns:a="http://schemas.openxmlformats.org/drawingml/2006/main">
            <a:r>
              <a:t>How do you distinguish practice from fieldwork evidence? Label authored data as practice and keep real observation details separately.</a:t>
            </a:r>
          </a:p>
          <a:p xmlns:a="http://schemas.openxmlformats.org/drawingml/2006/main">
            <a:r>
              <a:t>What should an adult note include? The learner’s own response, date, support and prompts.</a:t>
            </a:r>
          </a:p>
          <a:p xmlns:a="http://schemas.openxmlformats.org/drawingml/2006/main">
            <a:r>
              <a:t>How can you justify your evidence selection? Explain which requirement each selected item demonstrates and state any gap.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Question: What can I conclude from a separate practice count of 3 benches and 1 bin at point X?</a:t>
            </a:r>
          </a:p>
          <a:p xmlns:a="http://schemas.openxmlformats.org/drawingml/2006/main">
            <a:r>
              <a:t>Evidence: The practice record labels point X and counts 3 benches and 1 bin once each.</a:t>
            </a:r>
          </a:p>
          <a:p xmlns:a="http://schemas.openxmlformats.org/drawingml/2006/main">
            <a:r>
              <a:t>Think aloud: More benches than bins were recorded at X. This only answers a question about those counted features.</a:t>
            </a:r>
          </a:p>
          <a:p xmlns:a="http://schemas.openxmlformats.org/drawingml/2006/main">
            <a:r>
              <a:t>Check: I label this as practice and note its limit. My own study needs mapped data, a comparison, a conclusion and a record of support.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Question: What can I conclude from a separate practice count of 3 benches and 1 bin at point X?</a:t>
            </a:r>
          </a:p>
          <a:p xmlns:a="http://schemas.openxmlformats.org/drawingml/2006/main">
            <a:r>
              <a:t>Evidence: The practice record labels point X and counts 3 benches and 1 bin once each.</a:t>
            </a:r>
          </a:p>
          <a:p xmlns:a="http://schemas.openxmlformats.org/drawingml/2006/main">
            <a:r>
              <a:t>Think aloud: More benches than bins were recorded at X. This only answers a question about those counted features.</a:t>
            </a:r>
          </a:p>
          <a:p xmlns:a="http://schemas.openxmlformats.org/drawingml/2006/main">
            <a:r>
              <a:t>Check: I label this as practice and note its limit. My own study needs mapped data, a comparison, a conclusion and a record of support.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Question: What can I conclude from a separate practice count of 3 benches and 1 bin at point X?</a:t>
            </a:r>
          </a:p>
          <a:p xmlns:a="http://schemas.openxmlformats.org/drawingml/2006/main">
            <a:r>
              <a:t>Evidence: The practice record labels point X and counts 3 benches and 1 bin once each.</a:t>
            </a:r>
          </a:p>
          <a:p xmlns:a="http://schemas.openxmlformats.org/drawingml/2006/main">
            <a:r>
              <a:t>Think aloud: More benches than bins were recorded at X. This only answers a question about those counted features.</a:t>
            </a:r>
          </a:p>
          <a:p xmlns:a="http://schemas.openxmlformats.org/drawingml/2006/main">
            <a:r>
              <a:t>Check: I label this as practice and note its limit. My own study needs mapped data, a comparison, a conclusion and a record of support.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Question: What can I conclude from a separate practice count of 3 benches and 1 bin at point X?</a:t>
            </a:r>
          </a:p>
          <a:p xmlns:a="http://schemas.openxmlformats.org/drawingml/2006/main">
            <a:r>
              <a:t>Evidence: The practice record labels point X and counts 3 benches and 1 bin once each.</a:t>
            </a:r>
          </a:p>
          <a:p xmlns:a="http://schemas.openxmlformats.org/drawingml/2006/main">
            <a:r>
              <a:t>Think aloud: More benches than bins were recorded at X. This only answers a question about those counted features.</a:t>
            </a:r>
          </a:p>
          <a:p xmlns:a="http://schemas.openxmlformats.org/drawingml/2006/main">
            <a:r>
              <a:t>Check: I label this as practice and note its limit. My own study needs mapped data, a comparison, a conclusion and a record of support.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an adult reader or scribe for your own words. The adult does not supply the conclusion.</a:t>
            </a:r>
          </a:p>
          <a:p xmlns:a="http://schemas.openxmlformats.org/drawingml/2006/main">
            <a:r>
              <a:t>Further challenge: Say how you checked one value.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checklist for organisation while keeping the conclusion your own.</a:t>
            </a:r>
          </a:p>
          <a:p xmlns:a="http://schemas.openxmlformats.org/drawingml/2006/main">
            <a:r>
              <a:t>Further challenge: Identify an improvement for a future study.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Explain how evidence strength affects the conclusion and proposed next step.</a:t>
            </a:r>
          </a:p>
          <a:p xmlns:a="http://schemas.openxmlformats.org/drawingml/2006/main">
            <a:r>
              <a:t>Further challenge: Explain which new evidence could challenge the conclusion.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{"code":"D","title":"Question and method","text":"An enquiry needs a clear question and a method. State where observations happened, what you counted and how you avoided duplicates. Name the roles and safe route used.","source":"Authored study checklist","limit":"If you use the supplied tally, label the work as practice rather than real fieldwork."}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{"code":"H","title":"Mapped observations","text":"Use the checked class plan. Put observation point labels beside the matching counts. Check that the table, graph and conclusion use the same units and totals.","source":"Authored accuracy checklist","limit":"A concept picture cannot replace a checked plan of real observations."}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{"code":"O","title":"Comparison and conclusion","text":"Use the same criterion for both places. Give a conclusion that answers your enquiry and includes data. Explain one thing the evidence cannot establish.","source":"Authored evidence routine","limit":"A source gap needs further evidence rather than a guess."}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{"code":"S","title":"Evidence selection","text":"Select the enquiry, method, mapped observations, comparison and conclusion. Add dates, support used and one accuracy check. An adult may record your own spoken or pointed response.","source":"Authored evidence-bank checklist","limit":"The centre checks the selected evidence against its chosen UAS requirements. No unit code is assigned here."}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GROW_SU1_W06</a:t>
            </a:r>
          </a:p>
          <a:p xmlns:a="http://schemas.openxmlformats.org/drawingml/2006/main">
            <a:r>
              <a:t>Learning goal: Complete a fieldwork and locality study and bank UAS evidence.</a:t>
            </a:r>
          </a:p>
          <a:p xmlns:a="http://schemas.openxmlformats.org/drawingml/2006/main">
            <a:r>
              <a:t>Evidence: S: enquiry outcome, map/data accuracy and conclusion; retain evidence.</a:t>
            </a:r>
          </a:p>
          <a:p xmlns:a="http://schemas.openxmlformats.org/drawingml/2006/main">
            <a:r>
              <a:t>Use the class enquiry and checked observations from Week 3, feature labels from Week 4 and the place comparison from Week 5. Learners may rebuild missing sections using the supplied practice evidence, clearly labelled as practice. Model on a different short example before independent assessment. Keep communication and access support, remove answer models, record prompts and accept a dated adult note of the learner’s own explanation. Select evidence for centre checking against an appropriate UAS outcome; assign no unit code here. Store only school-approved learner identifiers, never home addresses.</a:t>
            </a:r>
          </a:p>
          <a:p xmlns:a="http://schemas.openxmlformats.org/drawingml/2006/main">
            <a: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It answers the enquiry using checked data and states a limit. Yes. Record the response faithfully, with the date and all support or prompts used.</a:t>
            </a:r>
          </a:p>
          <a:p xmlns:a="http://schemas.openxmlformats.org/drawingml/2006/main">
            <a:r>
              <a:t>Sources: supplied Humanities Scheme of Work, GROW Summer 1, week 6. Authored practice study and evidence checklist: ../../../Sources_and_checks.html#w06</a:t>
            </a:r>
          </a:p>
          <a:p xmlns:a="http://schemas.openxmlformats.org/drawingml/2006/main">
            <a:r>
              <a:t>Unit scheme and assessment wording: ../../../Sources_and_checks.html#sow</a:t>
            </a:r>
          </a:p>
          <a:p xmlns:a="http://schemas.openxmlformats.org/drawingml/2006/main">
            <a:r>
              <a:t>World-outline provenance record: ../../../Sources_and_checks.html#world-map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6ade2c4db440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a9a7c610494d01" /><Relationship Type="http://schemas.openxmlformats.org/officeDocument/2006/relationships/slideLayout" Target="/ppt/slideLayouts/slideLayout1.xml" Id="Rfcf0cbadc0f049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f0cbadc0f049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c83fb63544f13" /><Relationship Type="http://schemas.openxmlformats.org/officeDocument/2006/relationships/notesSlide" Target="/ppt/notesSlides/notesSlide1.xml" Id="R4af7d22d5d5143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5a36c661b14726" /><Relationship Type="http://schemas.openxmlformats.org/officeDocument/2006/relationships/notesSlide" Target="/ppt/notesSlides/notesSlide2.xml" Id="Rb58a49f9944449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c9a63e9274b8d" /><Relationship Type="http://schemas.openxmlformats.org/officeDocument/2006/relationships/notesSlide" Target="/ppt/notesSlides/notesSlide3.xml" Id="Reddf02bc34ab47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4af8048024f1c" /><Relationship Type="http://schemas.openxmlformats.org/officeDocument/2006/relationships/notesSlide" Target="/ppt/notesSlides/notesSlide4.xml" Id="R9bf280fc356445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b7fbd097d48f3" /><Relationship Type="http://schemas.openxmlformats.org/officeDocument/2006/relationships/notesSlide" Target="/ppt/notesSlides/notesSlide5.xml" Id="R33d692987a0a40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c95eea1f74bde" /><Relationship Type="http://schemas.openxmlformats.org/officeDocument/2006/relationships/notesSlide" Target="/ppt/notesSlides/notesSlide6.xml" Id="R652984ace8804d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6e0c3043046e9" /><Relationship Type="http://schemas.openxmlformats.org/officeDocument/2006/relationships/notesSlide" Target="/ppt/notesSlides/notesSlide7.xml" Id="R00994157835346c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948eba4f347e9" /><Relationship Type="http://schemas.openxmlformats.org/officeDocument/2006/relationships/notesSlide" Target="/ppt/notesSlides/notesSlide8.xml" Id="R98455cc705bf40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eb8771f5e40f2" /><Relationship Type="http://schemas.openxmlformats.org/officeDocument/2006/relationships/notesSlide" Target="/ppt/notesSlides/notesSlide9.xml" Id="Rd9e55e7d265240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0033be4734f7b" /><Relationship Type="http://schemas.openxmlformats.org/officeDocument/2006/relationships/notesSlide" Target="/ppt/notesSlides/notesSlide10.xml" Id="R3f1d136cbb5048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3427f1cdc46ee" /><Relationship Type="http://schemas.openxmlformats.org/officeDocument/2006/relationships/notesSlide" Target="/ppt/notesSlides/notesSlide11.xml" Id="Rdb21d3ff9fd841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53fa6e7ae41c7" /><Relationship Type="http://schemas.openxmlformats.org/officeDocument/2006/relationships/notesSlide" Target="/ppt/notesSlides/notesSlide12.xml" Id="Ra7e3f87d8cfe44a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4187473a44711" /><Relationship Type="http://schemas.openxmlformats.org/officeDocument/2006/relationships/notesSlide" Target="/ppt/notesSlides/notesSlide13.xml" Id="R18b00df30476419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8991bb1ab4c77" /><Relationship Type="http://schemas.openxmlformats.org/officeDocument/2006/relationships/notesSlide" Target="/ppt/notesSlides/notesSlide14.xml" Id="R17a87a82420e408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7a91668fe84ef4" /><Relationship Type="http://schemas.openxmlformats.org/officeDocument/2006/relationships/notesSlide" Target="/ppt/notesSlides/notesSlide15.xml" Id="Re7ec522858a0495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8ff2d010fa431f" /><Relationship Type="http://schemas.openxmlformats.org/officeDocument/2006/relationships/notesSlide" Target="/ppt/notesSlides/notesSlide16.xml" Id="Rf8a286f63d2d426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6396b97624c1a" /><Relationship Type="http://schemas.openxmlformats.org/officeDocument/2006/relationships/notesSlide" Target="/ppt/notesSlides/notesSlide17.xml" Id="R885906e76aef43e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e64a1aef824678" /><Relationship Type="http://schemas.openxmlformats.org/officeDocument/2006/relationships/notesSlide" Target="/ppt/notesSlides/notesSlide18.xml" Id="R10ec4df9740d481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caa09426c4882" /><Relationship Type="http://schemas.openxmlformats.org/officeDocument/2006/relationships/notesSlide" Target="/ppt/notesSlides/notesSlide19.xml" Id="R6dd9423388434dd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54a0df2e14927" /><Relationship Type="http://schemas.openxmlformats.org/officeDocument/2006/relationships/notesSlide" Target="/ppt/notesSlides/notesSlide20.xml" Id="Re8d9934d355844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82ebb7e38b4e04" /><Relationship Type="http://schemas.openxmlformats.org/officeDocument/2006/relationships/image" Target="/ppt/media/image.png" Id="Rf1489fa67514494a" /><Relationship Type="http://schemas.openxmlformats.org/officeDocument/2006/relationships/notesSlide" Target="/ppt/notesSlides/notesSlide21.xml" Id="Re1a4b21c71954b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07B16-B878-456F-8BF0-6CAF6AB4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Our locality study and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1D977C-8133-4B3E-B899-14F25C6D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79C990-27EF-46A7-A9B6-67EBFB97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Complete a fieldwork and locality study and bank UAS evidence.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E5317-BEB1-4FF4-8D01-0AFB664F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GROW / Humanities / Summer 1 / Week 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30FE7-3F1E-4669-A188-5B63962D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Speak, point, draw, type or write.</a:t>
            </a:r>
          </a:p>
        </p:txBody>
      </p:sp>
    </p:spTree>
    <p:extLst>
      <p:ext uri="{BB962C8B-B14F-4D97-AF65-F5344CB8AC3E}">
        <p14:creationId xmlns:p14="http://schemas.microsoft.com/office/powerpoint/2010/main" val="8858649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CA609-3EFF-4702-8983-62EEC0E3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1 and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EA56E-38B1-4D37-AA7B-27E4233C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25DF64-E15F-4DCA-9D35-3E6A22A0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1. Which sections should a study include?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678A9E-A200-4D90-A529-96F4976C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2. How can you check graph accuracy?</a:t>
            </a:r>
          </a:p>
        </p:txBody>
      </p:sp>
    </p:spTree>
    <p:extLst>
      <p:ext uri="{BB962C8B-B14F-4D97-AF65-F5344CB8AC3E}">
        <p14:creationId xmlns:p14="http://schemas.microsoft.com/office/powerpoint/2010/main" val="4341694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6F2EAA-EE59-4AC0-BFBA-344BF7C3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3 and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BBBE43-F0C4-4EB7-AD12-2842D586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236F46-5DA8-4E9C-8909-963877E6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3. Why record support used?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5F3461-1AC4-46E6-ABF4-29F76A86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4. What should you do if evidence is missing?</a:t>
            </a:r>
          </a:p>
        </p:txBody>
      </p:sp>
    </p:spTree>
    <p:extLst>
      <p:ext uri="{BB962C8B-B14F-4D97-AF65-F5344CB8AC3E}">
        <p14:creationId xmlns:p14="http://schemas.microsoft.com/office/powerpoint/2010/main" val="18513967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19C67-4D35-4AD7-8C0B-F95BC5B0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Words for this lesson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24CDF-16FF-417A-B236-E5EC155D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3DDCAE-D00D-4305-862F-6BC72612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conclusion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An answer supported by the enquiry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A19CE-8504-485F-ACB6-46A00799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accuracy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How closely a record matches the evidence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DB3FD4-952B-4EBD-BEC0-7CB4865D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comparison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review of similarities and differences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74098-257D-4B9B-8970-AB04E125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support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Help used while completing a task</a:t>
            </a:r>
          </a:p>
        </p:txBody>
      </p:sp>
    </p:spTree>
    <p:extLst>
      <p:ext uri="{BB962C8B-B14F-4D97-AF65-F5344CB8AC3E}">
        <p14:creationId xmlns:p14="http://schemas.microsoft.com/office/powerpoint/2010/main" val="2957549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46609F-354E-4A14-910D-CC7D706C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E8EFD-F877-47CF-AB40-BB1724B3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5E93CD-D1CE-4C0D-867D-46370D46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vocabulary activity and explain a word in context.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071BB-58E0-446A-B47C-4F682ADB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Make a first choice. Explain what helped you decide.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E75C6-D457-45A6-AF7B-F9008771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Start here: an enquiry is a question. A method explains the steps. Data are recorded observations. A conclusion answers the question using evidence. The practice record is available if earlier work is missing.</a:t>
            </a:r>
          </a:p>
        </p:txBody>
      </p:sp>
    </p:spTree>
    <p:extLst>
      <p:ext uri="{BB962C8B-B14F-4D97-AF65-F5344CB8AC3E}">
        <p14:creationId xmlns:p14="http://schemas.microsoft.com/office/powerpoint/2010/main" val="8576733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E775A6-A3C2-42E5-9A8D-AEED9E3B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9EA21D-A9E5-4124-B981-911B3DB7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A53242-9970-4DE3-95CA-54B5D4DF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Question: What can I conclude from a separate practice count of 3 benches and 1 bin at point X?</a:t>
            </a:r>
          </a:p>
        </p:txBody>
      </p:sp>
    </p:spTree>
    <p:extLst>
      <p:ext uri="{BB962C8B-B14F-4D97-AF65-F5344CB8AC3E}">
        <p14:creationId xmlns:p14="http://schemas.microsoft.com/office/powerpoint/2010/main" val="15751700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7FB35-B036-4DB1-A81B-BAB0DFD1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15CFA-0122-4C24-BC52-BA938E26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5FB4A9-3BD0-445C-8C07-506A6F2A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Evidence: The practice record labels point X and counts 3 benches and 1 bin once each.</a:t>
            </a:r>
          </a:p>
        </p:txBody>
      </p:sp>
    </p:spTree>
    <p:extLst>
      <p:ext uri="{BB962C8B-B14F-4D97-AF65-F5344CB8AC3E}">
        <p14:creationId xmlns:p14="http://schemas.microsoft.com/office/powerpoint/2010/main" val="10586940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A280B-D82C-4286-BDA2-FEA9C673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explanation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9A61C-4E13-400C-A37B-7E935980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0F3EAF-CF16-4F2B-BC65-78F31DB51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Think aloud: More benches than bins were recorded at X. This only answers a question about those counted features.</a:t>
            </a:r>
          </a:p>
        </p:txBody>
      </p:sp>
    </p:spTree>
    <p:extLst>
      <p:ext uri="{BB962C8B-B14F-4D97-AF65-F5344CB8AC3E}">
        <p14:creationId xmlns:p14="http://schemas.microsoft.com/office/powerpoint/2010/main" val="6156542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EBA30-7496-47F4-8097-3AB86472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C8C4B-B8C4-413E-8888-F4AE692F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69ECB6-E903-4352-9F08-6127DEE0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Check: I label this as practice and note its limit. My own study needs mapped data, a comparison, a conclusion and a record of support.</a:t>
            </a:r>
          </a:p>
        </p:txBody>
      </p:sp>
    </p:spTree>
    <p:extLst>
      <p:ext uri="{BB962C8B-B14F-4D97-AF65-F5344CB8AC3E}">
        <p14:creationId xmlns:p14="http://schemas.microsoft.com/office/powerpoint/2010/main" val="4009897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B93AD-3627-4D20-B2DB-20EA7C069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We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1C8D5-A850-4FD0-8C5A-5B49DD5C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DFF53D-05D3-4622-9AAA-478FA12D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a separate practice example to assemble question, method, location label and result. Check that each claim points to evidence before writing a conclusion.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3E858-A9D1-4C1F-ADB6-225602294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portfolio record to preview the selection. Identify a missing section, an accuracy check and support used. Then work independently with your own study or labelled practice evidence.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14706-0B56-4630-B252-2B0B6A92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Suggest a choice. Check the evidence together. Swap roles when ready.</a:t>
            </a:r>
          </a:p>
        </p:txBody>
      </p:sp>
    </p:spTree>
    <p:extLst>
      <p:ext uri="{BB962C8B-B14F-4D97-AF65-F5344CB8AC3E}">
        <p14:creationId xmlns:p14="http://schemas.microsoft.com/office/powerpoint/2010/main" val="5233838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5741C-BE64-481E-9CAC-F8294671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Shared investigation record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118E0C-B744-4E60-A5D5-074F8720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481185-33A1-483D-919B-F840EED8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Enquiry question and method record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8F5F7D-195E-4C60-B8C7-1CC431EB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Mapped observations and checked data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27391F-0AF0-455C-B580-A84A2C39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Comparison and supported conclusion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793A1-BEEC-4331-A62B-A9D8C6A7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433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Evidence selected and support recorded</a:t>
            </a:r>
          </a:p>
        </p:txBody>
      </p:sp>
    </p:spTree>
    <p:extLst>
      <p:ext uri="{BB962C8B-B14F-4D97-AF65-F5344CB8AC3E}">
        <p14:creationId xmlns:p14="http://schemas.microsoft.com/office/powerpoint/2010/main" val="6384763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8CD72-B699-4437-8BAE-D7CF2670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supported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FE2078-4837-49FD-B982-E2481682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0193F-2165-4A7A-BF3A-D5227A7A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checklist to assemble your question, method and one labelled observation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1D2D2-75FF-455E-9225-B534AB64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Add checked counts and a comparison using two source details.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C872F-1DCA-4751-A9D3-ED621231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give your conclusion. Select evidence and record access support or an adult note.</a:t>
            </a:r>
          </a:p>
        </p:txBody>
      </p:sp>
    </p:spTree>
    <p:extLst>
      <p:ext uri="{BB962C8B-B14F-4D97-AF65-F5344CB8AC3E}">
        <p14:creationId xmlns:p14="http://schemas.microsoft.com/office/powerpoint/2010/main" val="6698184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2E3945-1C71-436E-807F-677259F6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standard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1FE77-E06F-44AB-968D-DC8FBB11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4D001-5624-42E4-9AD5-FB4BD85B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Assemble enquiry, method, mapped observations and comparison in the study record.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700F14-9856-4FEF-8941-D2CC0848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location labels, table totals, graph units and source references.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05818C-AF68-422F-8638-3F424A7F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conclude using data, state a limit and select dated evidence with support recorded.</a:t>
            </a:r>
          </a:p>
        </p:txBody>
      </p:sp>
    </p:spTree>
    <p:extLst>
      <p:ext uri="{BB962C8B-B14F-4D97-AF65-F5344CB8AC3E}">
        <p14:creationId xmlns:p14="http://schemas.microsoft.com/office/powerpoint/2010/main" val="14090044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310E79-2EB0-4A6B-8160-3A23A166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stretch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83E40-1BAF-401F-939D-99136520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E64150-F019-49F5-89EB-6011F486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Audit the full study against all required sections and identify a gap.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B99DA-F99F-4E1C-91CB-F6C2748D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the mapped data and comparison for consistency and source limits.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8C56E-04DC-4EAD-A7F3-F1A762CD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justify a conclusion with data and evaluate the effect of the gap.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A5CAB-12A0-4095-9552-5541D535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482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Select evidence and explain the next observation that would strengthen it.</a:t>
            </a:r>
          </a:p>
        </p:txBody>
      </p:sp>
    </p:spTree>
    <p:extLst>
      <p:ext uri="{BB962C8B-B14F-4D97-AF65-F5344CB8AC3E}">
        <p14:creationId xmlns:p14="http://schemas.microsoft.com/office/powerpoint/2010/main" val="4033238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0C56D-1E4B-4403-873E-5058F744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7494A-AF71-411F-AA7A-6BE6B368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498A2-B2A7-4D80-BE05-C76E57CA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the required evidence: S: enquiry outcome, map/data accuracy and conclusion; retain evidence.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E076E-4BC8-4EDB-9F3E-E389F352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Point to one part that meets the goal.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5A2015-354A-49A1-9130-E0AEE908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Improve one detail.</a:t>
            </a:r>
          </a:p>
        </p:txBody>
      </p:sp>
    </p:spTree>
    <p:extLst>
      <p:ext uri="{BB962C8B-B14F-4D97-AF65-F5344CB8AC3E}">
        <p14:creationId xmlns:p14="http://schemas.microsoft.com/office/powerpoint/2010/main" val="15719903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74ED23-E459-4812-8C27-90D99561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56EC7-165B-49D4-9527-BB14FCD0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513C4-BCD4-4D47-80CC-62EE34694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How does your conclusion answer the enquiry?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7185C-C650-42F0-85AF-2FE97E04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Which items show your learning and what support was used?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0D511C-35CE-4AFC-9432-D26887F9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You can share your response privately.</a:t>
            </a:r>
          </a:p>
        </p:txBody>
      </p:sp>
    </p:spTree>
    <p:extLst>
      <p:ext uri="{BB962C8B-B14F-4D97-AF65-F5344CB8AC3E}">
        <p14:creationId xmlns:p14="http://schemas.microsoft.com/office/powerpoint/2010/main" val="16407107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862645-290E-4602-91C5-C1127755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D Question and 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0EF35-BA0C-4435-9E2C-724818F3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AF57BB-C774-489D-BA22-BA960C97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An enquiry needs a clear question and a method. State where observations happened, what you counted and how you avoided duplicates. Name the roles and safe route 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34519-7BB5-47E7-B9AD-916DBB73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study checklist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C71694-221B-41FD-8BEB-AF09C0CA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If you use the supplied tally, label the work as practice rather than real fieldwork.</a:t>
            </a:r>
          </a:p>
        </p:txBody>
      </p:sp>
    </p:spTree>
    <p:extLst>
      <p:ext uri="{BB962C8B-B14F-4D97-AF65-F5344CB8AC3E}">
        <p14:creationId xmlns:p14="http://schemas.microsoft.com/office/powerpoint/2010/main" val="122540695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75837F-5C1B-4D96-B044-6C9B0EEFC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H Mapped observations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231B22-8BCF-4CA0-B7DF-DC63553D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CBBB0F-8622-445F-8954-37286EB37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checked class plan. Put observation point labels beside the matching counts. Check that the table, graph and conclusion use the same units and totals.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F555BB-3580-43C5-91C2-E738201C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accuracy checklist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4541A-1F30-44B9-B40F-C1C450486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A concept picture cannot replace a checked plan of real observations.</a:t>
            </a:r>
          </a:p>
        </p:txBody>
      </p:sp>
    </p:spTree>
    <p:extLst>
      <p:ext uri="{BB962C8B-B14F-4D97-AF65-F5344CB8AC3E}">
        <p14:creationId xmlns:p14="http://schemas.microsoft.com/office/powerpoint/2010/main" val="7721702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51270-3D08-465B-ABB0-B5C2877E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O Comparison and conclusion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4C708-A134-4417-A977-B3C3732D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7E8AD-F3C5-4707-828C-3879522B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same criterion for both places. Give a conclusion that answers your enquiry and includes data. Explain one thing the evidence cannot establish.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70340-8C23-4B12-8F95-B9EBD4BC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evidence routine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C566E1-B5A9-4754-861F-49022BD6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A source gap needs further evidence rather than a guess.</a:t>
            </a:r>
          </a:p>
        </p:txBody>
      </p:sp>
    </p:spTree>
    <p:extLst>
      <p:ext uri="{BB962C8B-B14F-4D97-AF65-F5344CB8AC3E}">
        <p14:creationId xmlns:p14="http://schemas.microsoft.com/office/powerpoint/2010/main" val="31077117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9FACBC-540C-45B1-A0E2-6CB8A9BA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S Evidence selection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1C7C5-178F-40F1-93B2-97F416131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E2D657-BA8E-49EC-BA00-7659C38D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Select the enquiry, method, mapped observations, comparison and conclusion. Add dates, support used and one accuracy check. An adult may record your own spoken or pointed response.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667FB-2E02-4E0A-BF42-23467F09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evidence-bank checklist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D0274-7F64-46AC-A9BA-0BE6C691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The centre checks the selected evidence against its chosen UAS requirements. No unit code is assigned here.</a:t>
            </a:r>
          </a:p>
        </p:txBody>
      </p:sp>
    </p:spTree>
    <p:extLst>
      <p:ext uri="{BB962C8B-B14F-4D97-AF65-F5344CB8AC3E}">
        <p14:creationId xmlns:p14="http://schemas.microsoft.com/office/powerpoint/2010/main" val="164450681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45619-C824-4E74-8EE4-D454FCD4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Visual resource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5F348-D902-4EE1-AB34-01BF39B9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W6                                      21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89fa67514494a"/>
          <a:stretch xmlns:a="http://schemas.openxmlformats.org/drawingml/2006/main"/>
        </p:blipFill>
        <p:spPr>
          <a:xfrm xmlns:a="http://schemas.openxmlformats.org/drawingml/2006/main">
            <a:off x="1238250" y="1238250"/>
            <a:ext cx="9715500" cy="485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73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2026-09-21T16:37:16.6390000Z</dcterms:created>
  <dcterms:modified xsi:type="dcterms:W3CDTF">2026-09-21T16:37:16.6390000Z</dcterms:modified>
</coreProperties>
</file>