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55aaa18d7e460c" /><Relationship Type="http://schemas.openxmlformats.org/officeDocument/2006/relationships/extended-properties" Target="/docProps/app.xml" Id="R0c3608260d1643c9" /><Relationship Type="http://schemas.openxmlformats.org/officeDocument/2006/relationships/officeDocument" Target="/ppt/presentation.xml" Id="R5d583a60c00b44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12cc5f32144388"/>
  </p:sldMasterIdLst>
  <p:notesMasterIdLst>
    <p:notesMasterId xmlns:r="http://schemas.openxmlformats.org/officeDocument/2006/relationships" r:id="R3f4e9cf734814618"/>
  </p:notesMasterIdLst>
  <p:sldIdLst>
    <p:sldId xmlns:r="http://schemas.openxmlformats.org/officeDocument/2006/relationships" id="256" r:id="R2f46fdd2f41a4742"/>
    <p:sldId xmlns:r="http://schemas.openxmlformats.org/officeDocument/2006/relationships" id="257" r:id="R38bad9612a6e4bbd"/>
    <p:sldId xmlns:r="http://schemas.openxmlformats.org/officeDocument/2006/relationships" id="258" r:id="R45e99ae825994013"/>
    <p:sldId xmlns:r="http://schemas.openxmlformats.org/officeDocument/2006/relationships" id="259" r:id="R0473eb0228ed4ebc"/>
    <p:sldId xmlns:r="http://schemas.openxmlformats.org/officeDocument/2006/relationships" id="260" r:id="R14cafcd353bc44f2"/>
    <p:sldId xmlns:r="http://schemas.openxmlformats.org/officeDocument/2006/relationships" id="261" r:id="R29cf0160d000469c"/>
    <p:sldId xmlns:r="http://schemas.openxmlformats.org/officeDocument/2006/relationships" id="262" r:id="R0d5c3ad73c78414b"/>
    <p:sldId xmlns:r="http://schemas.openxmlformats.org/officeDocument/2006/relationships" id="263" r:id="R5be2374ba46a44dd"/>
    <p:sldId xmlns:r="http://schemas.openxmlformats.org/officeDocument/2006/relationships" id="264" r:id="Rce3975ab95e54373"/>
    <p:sldId xmlns:r="http://schemas.openxmlformats.org/officeDocument/2006/relationships" id="265" r:id="Rc43e4dc0b9f94749"/>
    <p:sldId xmlns:r="http://schemas.openxmlformats.org/officeDocument/2006/relationships" id="266" r:id="R7a639f225f324bdc"/>
    <p:sldId xmlns:r="http://schemas.openxmlformats.org/officeDocument/2006/relationships" id="267" r:id="Rc36aa49b352643fa"/>
    <p:sldId xmlns:r="http://schemas.openxmlformats.org/officeDocument/2006/relationships" id="268" r:id="R4db7f50d16134b7e"/>
    <p:sldId xmlns:r="http://schemas.openxmlformats.org/officeDocument/2006/relationships" id="269" r:id="R26daec8b23d148d3"/>
    <p:sldId xmlns:r="http://schemas.openxmlformats.org/officeDocument/2006/relationships" id="270" r:id="R9ab6d7f2941e47d6"/>
    <p:sldId xmlns:r="http://schemas.openxmlformats.org/officeDocument/2006/relationships" id="271" r:id="Ra9233b22bc544355"/>
    <p:sldId xmlns:r="http://schemas.openxmlformats.org/officeDocument/2006/relationships" id="272" r:id="Rc4498f52fa9343e1"/>
    <p:sldId xmlns:r="http://schemas.openxmlformats.org/officeDocument/2006/relationships" id="273" r:id="R0701715722084f50"/>
    <p:sldId xmlns:r="http://schemas.openxmlformats.org/officeDocument/2006/relationships" id="274" r:id="R78a8411d28cc4632"/>
    <p:sldId xmlns:r="http://schemas.openxmlformats.org/officeDocument/2006/relationships" id="275" r:id="Rc7353ead7e014225"/>
    <p:sldId xmlns:r="http://schemas.openxmlformats.org/officeDocument/2006/relationships" id="276" r:id="Rf92228566eed4de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47cc1546cc4881" /><Relationship Type="http://schemas.openxmlformats.org/officeDocument/2006/relationships/slideMaster" Target="/ppt/slideMasters/slideMaster1.xml" Id="Rc712cc5f32144388" /><Relationship Type="http://schemas.openxmlformats.org/officeDocument/2006/relationships/notesMaster" Target="/ppt/notesMasters/notesMaster1.xml" Id="R3f4e9cf734814618" /><Relationship Type="http://schemas.openxmlformats.org/officeDocument/2006/relationships/presProps" Target="/ppt/presProps.xml" Id="Re4d5031e4f594d38" /><Relationship Type="http://schemas.openxmlformats.org/officeDocument/2006/relationships/tableStyles" Target="/ppt/tableStyles.xml" Id="R2b1d1ca3adbf447f" /><Relationship Type="http://schemas.openxmlformats.org/officeDocument/2006/relationships/slide" Target="/ppt/slides/slide1.xml" Id="R2f46fdd2f41a4742" /><Relationship Type="http://schemas.openxmlformats.org/officeDocument/2006/relationships/slide" Target="/ppt/slides/slide2.xml" Id="R38bad9612a6e4bbd" /><Relationship Type="http://schemas.openxmlformats.org/officeDocument/2006/relationships/slide" Target="/ppt/slides/slide3.xml" Id="R45e99ae825994013" /><Relationship Type="http://schemas.openxmlformats.org/officeDocument/2006/relationships/slide" Target="/ppt/slides/slide4.xml" Id="R0473eb0228ed4ebc" /><Relationship Type="http://schemas.openxmlformats.org/officeDocument/2006/relationships/slide" Target="/ppt/slides/slide5.xml" Id="R14cafcd353bc44f2" /><Relationship Type="http://schemas.openxmlformats.org/officeDocument/2006/relationships/slide" Target="/ppt/slides/slide6.xml" Id="R29cf0160d000469c" /><Relationship Type="http://schemas.openxmlformats.org/officeDocument/2006/relationships/slide" Target="/ppt/slides/slide7.xml" Id="R0d5c3ad73c78414b" /><Relationship Type="http://schemas.openxmlformats.org/officeDocument/2006/relationships/slide" Target="/ppt/slides/slide8.xml" Id="R5be2374ba46a44dd" /><Relationship Type="http://schemas.openxmlformats.org/officeDocument/2006/relationships/slide" Target="/ppt/slides/slide9.xml" Id="Rce3975ab95e54373" /><Relationship Type="http://schemas.openxmlformats.org/officeDocument/2006/relationships/slide" Target="/ppt/slides/slide10.xml" Id="Rc43e4dc0b9f94749" /><Relationship Type="http://schemas.openxmlformats.org/officeDocument/2006/relationships/slide" Target="/ppt/slides/slide11.xml" Id="R7a639f225f324bdc" /><Relationship Type="http://schemas.openxmlformats.org/officeDocument/2006/relationships/slide" Target="/ppt/slides/slide12.xml" Id="Rc36aa49b352643fa" /><Relationship Type="http://schemas.openxmlformats.org/officeDocument/2006/relationships/slide" Target="/ppt/slides/slide13.xml" Id="R4db7f50d16134b7e" /><Relationship Type="http://schemas.openxmlformats.org/officeDocument/2006/relationships/slide" Target="/ppt/slides/slide14.xml" Id="R26daec8b23d148d3" /><Relationship Type="http://schemas.openxmlformats.org/officeDocument/2006/relationships/slide" Target="/ppt/slides/slide15.xml" Id="R9ab6d7f2941e47d6" /><Relationship Type="http://schemas.openxmlformats.org/officeDocument/2006/relationships/slide" Target="/ppt/slides/slide16.xml" Id="Ra9233b22bc544355" /><Relationship Type="http://schemas.openxmlformats.org/officeDocument/2006/relationships/slide" Target="/ppt/slides/slide17.xml" Id="Rc4498f52fa9343e1" /><Relationship Type="http://schemas.openxmlformats.org/officeDocument/2006/relationships/slide" Target="/ppt/slides/slide18.xml" Id="R0701715722084f50" /><Relationship Type="http://schemas.openxmlformats.org/officeDocument/2006/relationships/slide" Target="/ppt/slides/slide19.xml" Id="R78a8411d28cc4632" /><Relationship Type="http://schemas.openxmlformats.org/officeDocument/2006/relationships/slide" Target="/ppt/slides/slide20.xml" Id="Rc7353ead7e014225" /><Relationship Type="http://schemas.openxmlformats.org/officeDocument/2006/relationships/slide" Target="/ppt/slides/slide21.xml" Id="Rf92228566eed4de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341304f1c049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a661d22283484f" /><Relationship Type="http://schemas.openxmlformats.org/officeDocument/2006/relationships/notesMaster" Target="/ppt/notesMasters/notesMaster1.xml" Id="R031e2048d8474f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dcf39fd8054a1c" /><Relationship Type="http://schemas.openxmlformats.org/officeDocument/2006/relationships/notesMaster" Target="/ppt/notesMasters/notesMaster1.xml" Id="R2fb8fd03c95d4f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557d0d19784218" /><Relationship Type="http://schemas.openxmlformats.org/officeDocument/2006/relationships/notesMaster" Target="/ppt/notesMasters/notesMaster1.xml" Id="Rfe8edfef84274d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a9539621b249ce" /><Relationship Type="http://schemas.openxmlformats.org/officeDocument/2006/relationships/notesMaster" Target="/ppt/notesMasters/notesMaster1.xml" Id="Ra3c3f9dabf2342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75f286d81e4bcb" /><Relationship Type="http://schemas.openxmlformats.org/officeDocument/2006/relationships/notesMaster" Target="/ppt/notesMasters/notesMaster1.xml" Id="R00de07402d334a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b2495dac88404b" /><Relationship Type="http://schemas.openxmlformats.org/officeDocument/2006/relationships/notesMaster" Target="/ppt/notesMasters/notesMaster1.xml" Id="R3e076dc6a6794b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786f0660ed4721" /><Relationship Type="http://schemas.openxmlformats.org/officeDocument/2006/relationships/notesMaster" Target="/ppt/notesMasters/notesMaster1.xml" Id="R1c441392884a40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8df1a01da14846" /><Relationship Type="http://schemas.openxmlformats.org/officeDocument/2006/relationships/notesMaster" Target="/ppt/notesMasters/notesMaster1.xml" Id="R5e5adc8728a74c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6e56bcd4e9495b" /><Relationship Type="http://schemas.openxmlformats.org/officeDocument/2006/relationships/notesMaster" Target="/ppt/notesMasters/notesMaster1.xml" Id="R4d992f9548e143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1f13cdc0b14556" /><Relationship Type="http://schemas.openxmlformats.org/officeDocument/2006/relationships/notesMaster" Target="/ppt/notesMasters/notesMaster1.xml" Id="Rb5032f8f9ff543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54ad1a6bbf34049" /><Relationship Type="http://schemas.openxmlformats.org/officeDocument/2006/relationships/notesMaster" Target="/ppt/notesMasters/notesMaster1.xml" Id="R12255f96db224f7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96080e2ad72469a" /><Relationship Type="http://schemas.openxmlformats.org/officeDocument/2006/relationships/notesMaster" Target="/ppt/notesMasters/notesMaster1.xml" Id="Raa8bce6ceeaa4a6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987adac0dc42b6" /><Relationship Type="http://schemas.openxmlformats.org/officeDocument/2006/relationships/notesMaster" Target="/ppt/notesMasters/notesMaster1.xml" Id="R83dc8003457a460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e7bfa66c818436f" /><Relationship Type="http://schemas.openxmlformats.org/officeDocument/2006/relationships/notesMaster" Target="/ppt/notesMasters/notesMaster1.xml" Id="R2abc5a7190be47e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57cae4b8ee4416" /><Relationship Type="http://schemas.openxmlformats.org/officeDocument/2006/relationships/notesMaster" Target="/ppt/notesMasters/notesMaster1.xml" Id="R5381ff97e0514b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23123e5b16145d0" /><Relationship Type="http://schemas.openxmlformats.org/officeDocument/2006/relationships/notesMaster" Target="/ppt/notesMasters/notesMaster1.xml" Id="Rbd5c7f9f985b448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5f40387dbdc4ab1" /><Relationship Type="http://schemas.openxmlformats.org/officeDocument/2006/relationships/notesMaster" Target="/ppt/notesMasters/notesMaster1.xml" Id="Racb27a0ee9d147d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ae5adcbda064810" /><Relationship Type="http://schemas.openxmlformats.org/officeDocument/2006/relationships/notesMaster" Target="/ppt/notesMasters/notesMaster1.xml" Id="R68fd63dd2d5f461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8c15235a0cd4442" /><Relationship Type="http://schemas.openxmlformats.org/officeDocument/2006/relationships/notesMaster" Target="/ppt/notesMasters/notesMaster1.xml" Id="Rb7b3f467a11d447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fc9e919f9b64f0c" /><Relationship Type="http://schemas.openxmlformats.org/officeDocument/2006/relationships/notesMaster" Target="/ppt/notesMasters/notesMaster1.xml" Id="Rc2f3eab1f9e2427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bc5f73b9418429d" /><Relationship Type="http://schemas.openxmlformats.org/officeDocument/2006/relationships/notesMaster" Target="/ppt/notesMasters/notesMaster1.xml" Id="Re3519e85506c46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Supported: What does compare mean? It means finding similarities and differences.</a:t>
            </a:r>
          </a:p>
          <a:p xmlns:a="http://schemas.openxmlformats.org/drawingml/2006/main">
            <a:r>
              <a:t>Which river is named for Middlesbrough? The River Tees.</a:t>
            </a:r>
          </a:p>
          <a:p xmlns:a="http://schemas.openxmlformats.org/drawingml/2006/main">
            <a:r>
              <a:t>Which river is named for Helmsley? The River Rye.</a:t>
            </a:r>
          </a:p>
          <a:p xmlns:a="http://schemas.openxmlformats.org/drawingml/2006/main">
            <a:r>
              <a:t>What should you write if a detail is missing? Write not evidenced.</a:t>
            </a:r>
          </a:p>
          <a:p xmlns:a="http://schemas.openxmlformats.org/drawingml/2006/main">
            <a:r>
              <a:t>Standard: Why agree a criterion first? It ensures both places are compared using the same feature.</a:t>
            </a:r>
          </a:p>
          <a:p xmlns:a="http://schemas.openxmlformats.org/drawingml/2006/main">
            <a:r>
              <a:t>Name a physical-setting detail for each place. Middlesbrough: River Tees. Helmsley: River Rye or North York Moors setting.</a:t>
            </a:r>
          </a:p>
          <a:p xmlns:a="http://schemas.openxmlformats.org/drawingml/2006/main">
            <a:r>
              <a:t>Which card helps compare transport? Card C provides transport evidence.</a:t>
            </a:r>
          </a:p>
          <a:p xmlns:a="http://schemas.openxmlformats.org/drawingml/2006/main">
            <a:r>
              <a:t>Can these cards establish job totals? No, comparable dated job data is not supplied.</a:t>
            </a:r>
          </a:p>
          <a:p xmlns:a="http://schemas.openxmlformats.org/drawingml/2006/main">
            <a:r>
              <a:t>Stretch: How can source purpose affect a comparison? It can select some features and leave others out.</a:t>
            </a:r>
          </a:p>
          <a:p xmlns:a="http://schemas.openxmlformats.org/drawingml/2006/main">
            <a:r>
              <a:t>Why is not evidenced different from absent? Not evidenced means the source has not established the detail, not that it does not exist.</a:t>
            </a:r>
          </a:p>
          <a:p xmlns:a="http://schemas.openxmlformats.org/drawingml/2006/main">
            <a:r>
              <a:t>What evidence would support a size comparison? Comparable dated measures for the same type of boundary.</a:t>
            </a:r>
          </a:p>
          <a:p xmlns:a="http://schemas.openxmlformats.org/drawingml/2006/main">
            <a:r>
              <a:t>How do you support an important contrast? Use the same criterion and cite a detail for each place.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Supported: What does compare mean? It means finding similarities and differences.</a:t>
            </a:r>
          </a:p>
          <a:p xmlns:a="http://schemas.openxmlformats.org/drawingml/2006/main">
            <a:r>
              <a:t>Which river is named for Middlesbrough? The River Tees.</a:t>
            </a:r>
          </a:p>
          <a:p xmlns:a="http://schemas.openxmlformats.org/drawingml/2006/main">
            <a:r>
              <a:t>Which river is named for Helmsley? The River Rye.</a:t>
            </a:r>
          </a:p>
          <a:p xmlns:a="http://schemas.openxmlformats.org/drawingml/2006/main">
            <a:r>
              <a:t>What should you write if a detail is missing? Write not evidenced.</a:t>
            </a:r>
          </a:p>
          <a:p xmlns:a="http://schemas.openxmlformats.org/drawingml/2006/main">
            <a:r>
              <a:t>Standard: Why agree a criterion first? It ensures both places are compared using the same feature.</a:t>
            </a:r>
          </a:p>
          <a:p xmlns:a="http://schemas.openxmlformats.org/drawingml/2006/main">
            <a:r>
              <a:t>Name a physical-setting detail for each place. Middlesbrough: River Tees. Helmsley: River Rye or North York Moors setting.</a:t>
            </a:r>
          </a:p>
          <a:p xmlns:a="http://schemas.openxmlformats.org/drawingml/2006/main">
            <a:r>
              <a:t>Which card helps compare transport? Card C provides transport evidence.</a:t>
            </a:r>
          </a:p>
          <a:p xmlns:a="http://schemas.openxmlformats.org/drawingml/2006/main">
            <a:r>
              <a:t>Can these cards establish job totals? No, comparable dated job data is not supplied.</a:t>
            </a:r>
          </a:p>
          <a:p xmlns:a="http://schemas.openxmlformats.org/drawingml/2006/main">
            <a:r>
              <a:t>Stretch: How can source purpose affect a comparison? It can select some features and leave others out.</a:t>
            </a:r>
          </a:p>
          <a:p xmlns:a="http://schemas.openxmlformats.org/drawingml/2006/main">
            <a:r>
              <a:t>Why is not evidenced different from absent? Not evidenced means the source has not established the detail, not that it does not exist.</a:t>
            </a:r>
          </a:p>
          <a:p xmlns:a="http://schemas.openxmlformats.org/drawingml/2006/main">
            <a:r>
              <a:t>What evidence would support a size comparison? Comparable dated measures for the same type of boundary.</a:t>
            </a:r>
          </a:p>
          <a:p xmlns:a="http://schemas.openxmlformats.org/drawingml/2006/main">
            <a:r>
              <a:t>How do you support an important contrast? Use the same criterion and cite a detail for each place.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Question: What contrast in physical setting can our sources support?</a:t>
            </a:r>
          </a:p>
          <a:p xmlns:a="http://schemas.openxmlformats.org/drawingml/2006/main">
            <a:r>
              <a:t>Evidence: Card A names Middlesbrough on the River Tees. Card B names Helmsley by the North York Moors and the River Rye.</a:t>
            </a:r>
          </a:p>
          <a:p xmlns:a="http://schemas.openxmlformats.org/drawingml/2006/main">
            <a:r>
              <a:t>Think aloud: I compare the same criterion, physical setting, and cite a detail for each place.</a:t>
            </a:r>
          </a:p>
          <a:p xmlns:a="http://schemas.openxmlformats.org/drawingml/2006/main">
            <a:r>
              <a:t>Check: I do not guess population or job totals. Missing information is not evidence that a feature is absent.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Question: What contrast in physical setting can our sources support?</a:t>
            </a:r>
          </a:p>
          <a:p xmlns:a="http://schemas.openxmlformats.org/drawingml/2006/main">
            <a:r>
              <a:t>Evidence: Card A names Middlesbrough on the River Tees. Card B names Helmsley by the North York Moors and the River Rye.</a:t>
            </a:r>
          </a:p>
          <a:p xmlns:a="http://schemas.openxmlformats.org/drawingml/2006/main">
            <a:r>
              <a:t>Think aloud: I compare the same criterion, physical setting, and cite a detail for each place.</a:t>
            </a:r>
          </a:p>
          <a:p xmlns:a="http://schemas.openxmlformats.org/drawingml/2006/main">
            <a:r>
              <a:t>Check: I do not guess population or job totals. Missing information is not evidence that a feature is absent.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Question: What contrast in physical setting can our sources support?</a:t>
            </a:r>
          </a:p>
          <a:p xmlns:a="http://schemas.openxmlformats.org/drawingml/2006/main">
            <a:r>
              <a:t>Evidence: Card A names Middlesbrough on the River Tees. Card B names Helmsley by the North York Moors and the River Rye.</a:t>
            </a:r>
          </a:p>
          <a:p xmlns:a="http://schemas.openxmlformats.org/drawingml/2006/main">
            <a:r>
              <a:t>Think aloud: I compare the same criterion, physical setting, and cite a detail for each place.</a:t>
            </a:r>
          </a:p>
          <a:p xmlns:a="http://schemas.openxmlformats.org/drawingml/2006/main">
            <a:r>
              <a:t>Check: I do not guess population or job totals. Missing information is not evidence that a feature is absent.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Question: What contrast in physical setting can our sources support?</a:t>
            </a:r>
          </a:p>
          <a:p xmlns:a="http://schemas.openxmlformats.org/drawingml/2006/main">
            <a:r>
              <a:t>Evidence: Card A names Middlesbrough on the River Tees. Card B names Helmsley by the North York Moors and the River Rye.</a:t>
            </a:r>
          </a:p>
          <a:p xmlns:a="http://schemas.openxmlformats.org/drawingml/2006/main">
            <a:r>
              <a:t>Think aloud: I compare the same criterion, physical setting, and cite a detail for each place.</a:t>
            </a:r>
          </a:p>
          <a:p xmlns:a="http://schemas.openxmlformats.org/drawingml/2006/main">
            <a:r>
              <a:t>Check: I do not guess population or job totals. Missing information is not evidence that a feature is absent.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Read one place card at a time. Use two highlighted details, then choose your own explanation.</a:t>
            </a:r>
          </a:p>
          <a:p xmlns:a="http://schemas.openxmlformats.org/drawingml/2006/main">
            <a:r>
              <a:t>Further challenge: Identify a similarity as well.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Use the same criterion in both columns and put the source beside each claim.</a:t>
            </a:r>
          </a:p>
          <a:p xmlns:a="http://schemas.openxmlformats.org/drawingml/2006/main">
            <a:r>
              <a:t>Further challenge: Explain why a visitor source is selective.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Evaluate the evidence without judging people or making unsupported generalisations.</a:t>
            </a:r>
          </a:p>
          <a:p xmlns:a="http://schemas.openxmlformats.org/drawingml/2006/main">
            <a:r>
              <a:t>Further challenge: Describe how different boundaries might distort a size comparison.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{"code":"A","title":"Our locality: Middlesbrough","text":"Middlesbrough is on the River Tees. The Tees Transporter Bridge links the Middlesbrough side with Port Clarence across the river. This is evidence about physical setting and a built feature.","source":"Middlesbrough Council: Tees Transporter Bridge","limit":"This source does not establish the size of either settlement or its job totals. It does not mean the bridge is open."}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{"code":"B","title":"Contrasting place: Helmsley","text":"Helmsley is a market town in North Yorkshire by the North York Moors. The River Rye, a market square, shops, cafés and restaurants are described by the National Park Authority.","source":"North York Moors National Park Authority: Helmsley","limit":"A visitor page selects features. It does not describe every land use or every job."}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{"code":"C","title":"Travel evidence","text":"Middlesbrough Council identifies a town-centre bus station and rail station. The Helmsley visitor page identifies bus routes and a cycleway through the town. Both sources give evidence of transport.","source":"Middlesbrough Council: Public transport and getting around; National Park Authority: Helmsley","limit":"Do not conclude that an unlisted transport type is absent. No journey time is supplied."}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{"code":"D","title":"A fair comparison grid","text":"Agree the criteria before comparing. For each criterion, record evidence for Middlesbrough and Helmsley, then explain a similarity or contrast. Write not evidenced when a source cannot answer. Choose one important contrast and cite both sides.","source":"Authored comparison routine using the named source cards","limit":"Size and job totals need comparable dated evidence. This pack makes no numerical claim about them."}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GROW_SU1_W05</a:t>
            </a:r>
          </a:p>
          <a:p xmlns:a="http://schemas.openxmlformats.org/drawingml/2006/main">
            <a:r>
              <a:t>Learning goal: Compare my locality with a contrasting place.</a:t>
            </a:r>
          </a:p>
          <a:p xmlns:a="http://schemas.openxmlformats.org/drawingml/2006/main">
            <a:r>
              <a:t>Evidence: F: supported comparison and two exit questions.</a:t>
            </a:r>
          </a:p>
          <a:p xmlns:a="http://schemas.openxmlformats.org/drawingml/2006/main">
            <a:r>
              <a:t>Co-construct criteria with pupils: size, land use, jobs, transport and physical setting. Use the supplied cited cards for both places. Mark size and job totals as not evidenced in this pack, unless a teacher supplies comparable dated sources. Do not invent a population comparison or infer a lack of a feature from a short source. Compare places rather than people. The diagrams are conceptual teaching pictures, not maps or surveyed street plans.</a:t>
            </a:r>
          </a:p>
          <a:p xmlns:a="http://schemas.openxmlformats.org/drawingml/2006/main">
            <a: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  <a:p xmlns:a="http://schemas.openxmlformats.org/drawingml/2006/main">
            <a:r>
              <a:t>Access: Chunk sources and tasks; pre-teach vocabulary with images. Offer sentence stems, organisers, oral rehearsal and typing. Start with one modelled example; extend through a second source, comparison or supported judgement. Check the learner can begin within two minutes, then fade prompts. Begin with a simplified map or data set, then add a stretch layer. Use clear fieldwork roles and a return-to-recording routine.</a:t>
            </a:r>
          </a:p>
          <a:p xmlns:a="http://schemas.openxmlformats.org/drawingml/2006/main">
            <a:r>
              <a:t>Teacher checks: The Middlesbrough card names the River Tees; the Helmsley card names the River Rye and the North York Moors setting. No. A short source may leave a detail out. Record not evidenced and ask for a suitable source.</a:t>
            </a:r>
          </a:p>
          <a:p xmlns:a="http://schemas.openxmlformats.org/drawingml/2006/main">
            <a:r>
              <a:t>Sources: supplied Humanities Scheme of Work, GROW Summer 1, week 5. Middlesbrough and Helmsley claim-by-claim source record: ../../../Sources_and_checks.html#w05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7fb878632348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84414def90431e" /><Relationship Type="http://schemas.openxmlformats.org/officeDocument/2006/relationships/slideLayout" Target="/ppt/slideLayouts/slideLayout1.xml" Id="R50d713408c1841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d713408c1841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b56e5aa4e472d" /><Relationship Type="http://schemas.openxmlformats.org/officeDocument/2006/relationships/notesSlide" Target="/ppt/notesSlides/notesSlide1.xml" Id="Rb1a4356cfc7646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7d2e43510428a" /><Relationship Type="http://schemas.openxmlformats.org/officeDocument/2006/relationships/notesSlide" Target="/ppt/notesSlides/notesSlide2.xml" Id="Ra0f75cdaa21747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0f9f6a2b9481a" /><Relationship Type="http://schemas.openxmlformats.org/officeDocument/2006/relationships/notesSlide" Target="/ppt/notesSlides/notesSlide3.xml" Id="Rcf07d28f851943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c6e9e2d8934937" /><Relationship Type="http://schemas.openxmlformats.org/officeDocument/2006/relationships/notesSlide" Target="/ppt/notesSlides/notesSlide4.xml" Id="Re9e9ca16d6444d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0a6a981934bfc" /><Relationship Type="http://schemas.openxmlformats.org/officeDocument/2006/relationships/notesSlide" Target="/ppt/notesSlides/notesSlide5.xml" Id="Rb6bc0cf8cc7141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f568d9cc448cc" /><Relationship Type="http://schemas.openxmlformats.org/officeDocument/2006/relationships/notesSlide" Target="/ppt/notesSlides/notesSlide6.xml" Id="Rd5e71d29066d41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bb01ca46c4d55" /><Relationship Type="http://schemas.openxmlformats.org/officeDocument/2006/relationships/notesSlide" Target="/ppt/notesSlides/notesSlide7.xml" Id="R59513b8cb32347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ae2618c384bc7" /><Relationship Type="http://schemas.openxmlformats.org/officeDocument/2006/relationships/notesSlide" Target="/ppt/notesSlides/notesSlide8.xml" Id="Rd808bd14c07246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f9e277022c4c33" /><Relationship Type="http://schemas.openxmlformats.org/officeDocument/2006/relationships/notesSlide" Target="/ppt/notesSlides/notesSlide9.xml" Id="Rac44228e58d842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546f1e8de0449c" /><Relationship Type="http://schemas.openxmlformats.org/officeDocument/2006/relationships/notesSlide" Target="/ppt/notesSlides/notesSlide10.xml" Id="Rb79f3500976d4d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d6d83b38874ce8" /><Relationship Type="http://schemas.openxmlformats.org/officeDocument/2006/relationships/notesSlide" Target="/ppt/notesSlides/notesSlide11.xml" Id="R36bb04b2a82d47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b731afabb74848" /><Relationship Type="http://schemas.openxmlformats.org/officeDocument/2006/relationships/notesSlide" Target="/ppt/notesSlides/notesSlide12.xml" Id="Rbf488713e3534cf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7bde34d8114ac7" /><Relationship Type="http://schemas.openxmlformats.org/officeDocument/2006/relationships/notesSlide" Target="/ppt/notesSlides/notesSlide13.xml" Id="Rcee3023adde6490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cf76524664e84" /><Relationship Type="http://schemas.openxmlformats.org/officeDocument/2006/relationships/notesSlide" Target="/ppt/notesSlides/notesSlide14.xml" Id="Re3f905a3d5254ef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b499b74f124905" /><Relationship Type="http://schemas.openxmlformats.org/officeDocument/2006/relationships/notesSlide" Target="/ppt/notesSlides/notesSlide15.xml" Id="R3ac68bad1d4447e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cfdfbda9947f9" /><Relationship Type="http://schemas.openxmlformats.org/officeDocument/2006/relationships/notesSlide" Target="/ppt/notesSlides/notesSlide16.xml" Id="R8143d0594d29469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d4d73576243e1" /><Relationship Type="http://schemas.openxmlformats.org/officeDocument/2006/relationships/notesSlide" Target="/ppt/notesSlides/notesSlide17.xml" Id="Rbc130dda53ec485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1cc23069814ad7" /><Relationship Type="http://schemas.openxmlformats.org/officeDocument/2006/relationships/notesSlide" Target="/ppt/notesSlides/notesSlide18.xml" Id="R4cd8db8e4230463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38ef1972d4147" /><Relationship Type="http://schemas.openxmlformats.org/officeDocument/2006/relationships/notesSlide" Target="/ppt/notesSlides/notesSlide19.xml" Id="Rebaf9372e1ac41f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de81f99b3460d" /><Relationship Type="http://schemas.openxmlformats.org/officeDocument/2006/relationships/notesSlide" Target="/ppt/notesSlides/notesSlide20.xml" Id="Rfda4d83ad80b4f1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ea76ffc56d403b" /><Relationship Type="http://schemas.openxmlformats.org/officeDocument/2006/relationships/image" Target="/ppt/media/image.png" Id="R19f0896f89db4453" /><Relationship Type="http://schemas.openxmlformats.org/officeDocument/2006/relationships/notesSlide" Target="/ppt/notesSlides/notesSlide21.xml" Id="R454cbdd043794e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AB32E-0FE5-423B-A2C1-E65168C3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Middlesbrough and Helmsley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98D18D-31EF-47C7-962E-73B54C48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9FBEE-A0ED-4D70-B9C8-1765DA64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Compare my locality with a contrasting place.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08E056-65C7-42E4-ABD5-AABE920F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GROW / Humanities / Summer 1 / Week 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C63CB-384F-4F51-8A9F-FFBF5818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Speak, point, draw, type or write.</a:t>
            </a:r>
          </a:p>
        </p:txBody>
      </p:sp>
    </p:spTree>
    <p:extLst>
      <p:ext uri="{BB962C8B-B14F-4D97-AF65-F5344CB8AC3E}">
        <p14:creationId xmlns:p14="http://schemas.microsoft.com/office/powerpoint/2010/main" val="6373866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80A53-D3FB-4B7E-AD30-308216F0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1 and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C120B7-86B4-4E47-83F7-34C596A9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D81402-1EA5-451E-8E6B-92E99A77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1. Why agree a criterion first?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B81E4-8F56-4A0F-B4D4-195E933D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2. Name a physical-setting detail for each place.</a:t>
            </a:r>
          </a:p>
        </p:txBody>
      </p:sp>
    </p:spTree>
    <p:extLst>
      <p:ext uri="{BB962C8B-B14F-4D97-AF65-F5344CB8AC3E}">
        <p14:creationId xmlns:p14="http://schemas.microsoft.com/office/powerpoint/2010/main" val="10476304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678E3-E619-4323-8AB3-1F4B22CC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Arrival questions 3 and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746C40-9724-4D5B-8DAD-5D5D786F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6FD71-9CB1-40F8-BDB1-CF50064F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3. Which card helps compare transport?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19DF7A-DC61-44AD-92B9-F17199F2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4. Can these cards establish job totals?</a:t>
            </a:r>
          </a:p>
        </p:txBody>
      </p:sp>
    </p:spTree>
    <p:extLst>
      <p:ext uri="{BB962C8B-B14F-4D97-AF65-F5344CB8AC3E}">
        <p14:creationId xmlns:p14="http://schemas.microsoft.com/office/powerpoint/2010/main" val="21381139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B047C-C857-4A47-A1AF-6627AA4CB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Words for this lesson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46EA9-D7B3-46CA-93DB-5E480C33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9FD768-8F08-46D3-9EE9-C508B906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criterion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 feature used to compare fairly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9F63BE-9CE0-4DE2-A930-6F3327D4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4763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contrast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An important difference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01A85-7369-432D-BDDB-A1374D2A7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physical setting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The natural surroundings of a place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1A4F7-74E5-4287-A2FE-313A5B95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1475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</a:t>
            </a:r>
          </a:p>
          <a:p xmlns:a="http://schemas.openxmlformats.org/drawingml/2006/main">
            <a:pPr>
              <a:buNone/>
              <a:defRPr sz="2175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Where information comes from</a:t>
            </a:r>
          </a:p>
        </p:txBody>
      </p:sp>
    </p:spTree>
    <p:extLst>
      <p:ext uri="{BB962C8B-B14F-4D97-AF65-F5344CB8AC3E}">
        <p14:creationId xmlns:p14="http://schemas.microsoft.com/office/powerpoint/2010/main" val="20146044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3D4BA-D61A-474C-B439-4D242E203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0C041-5B6A-4B0E-8649-2624CA20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241A27-1EA9-4A38-AB5F-1EF109F9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Use the vocabulary activity and explain a word in context.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0E4B7-BB20-467B-9A0F-EFE650BD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Make a first choice. Explain what helped you decide.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BCE90C-7D27-43C9-9D00-F44C5365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Start here: compare the same feature in two places. A source supplies evidence. A physical feature is natural, while a human feature is made or changed by people. Read both place cards before choosing a contrast.</a:t>
            </a:r>
          </a:p>
        </p:txBody>
      </p:sp>
    </p:spTree>
    <p:extLst>
      <p:ext uri="{BB962C8B-B14F-4D97-AF65-F5344CB8AC3E}">
        <p14:creationId xmlns:p14="http://schemas.microsoft.com/office/powerpoint/2010/main" val="18773357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4E41D-89B9-46CC-BA71-FAA648B3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01394D-5A77-41D6-A596-43A1A67E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34D2E-48E8-4FAD-B014-917B8954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Question: What contrast in physical setting can our sources support?</a:t>
            </a:r>
          </a:p>
        </p:txBody>
      </p:sp>
    </p:spTree>
    <p:extLst>
      <p:ext uri="{BB962C8B-B14F-4D97-AF65-F5344CB8AC3E}">
        <p14:creationId xmlns:p14="http://schemas.microsoft.com/office/powerpoint/2010/main" val="2460132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98A07-73A8-4C5D-8FB5-9200DF40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7507B-7E4D-4096-93F7-F57537691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EE090-2912-4528-BA5A-C545A037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Evidence: Card A names Middlesbrough on the River Tees. Card B names Helmsley by the North York Moors and the River Rye.</a:t>
            </a:r>
          </a:p>
        </p:txBody>
      </p:sp>
    </p:spTree>
    <p:extLst>
      <p:ext uri="{BB962C8B-B14F-4D97-AF65-F5344CB8AC3E}">
        <p14:creationId xmlns:p14="http://schemas.microsoft.com/office/powerpoint/2010/main" val="1892054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DDBE0F-08CB-4520-8033-DA2D0D16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explanation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7C8A7-F4F9-474C-B9FC-6A411EE5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643ED5-1209-4050-ADFD-18D3910C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Think aloud: I compare the same criterion, physical setting, and cite a detail for each place.</a:t>
            </a:r>
          </a:p>
        </p:txBody>
      </p:sp>
    </p:spTree>
    <p:extLst>
      <p:ext uri="{BB962C8B-B14F-4D97-AF65-F5344CB8AC3E}">
        <p14:creationId xmlns:p14="http://schemas.microsoft.com/office/powerpoint/2010/main" val="5848220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73D3A-52A3-498F-8B2F-442AFD18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Model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32F3B9-3B6C-4C45-80E6-5D6250B7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070128-EC46-4E12-A6C4-A90D15FB6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Check: I do not guess population or job totals. Missing information is not evidence that a feature is absent.</a:t>
            </a:r>
          </a:p>
        </p:txBody>
      </p:sp>
    </p:spTree>
    <p:extLst>
      <p:ext uri="{BB962C8B-B14F-4D97-AF65-F5344CB8AC3E}">
        <p14:creationId xmlns:p14="http://schemas.microsoft.com/office/powerpoint/2010/main" val="6529149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A5E2D-D0FE-466B-A30E-389597C06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We 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F5983-090C-4D34-BBAD-914964E0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6B0D18-620A-4EEC-967F-BAB6CBA7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Co-construct criteria: size, land use, jobs, transport and physical setting. Read both place cards and agree what each source can support.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5513A-4BA7-4EF3-ACA0-10E891C45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90875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Complete one comparison row together using the interactive record. Preview it, then explain one important contrast with evidence for both places. Mark unsupported details not evidenced.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14321-A13E-4B20-BED0-85AB40F0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71487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Suggest a choice. Check the evidence together. Swap roles when ready.</a:t>
            </a:r>
          </a:p>
        </p:txBody>
      </p:sp>
    </p:spTree>
    <p:extLst>
      <p:ext uri="{BB962C8B-B14F-4D97-AF65-F5344CB8AC3E}">
        <p14:creationId xmlns:p14="http://schemas.microsoft.com/office/powerpoint/2010/main" val="2168591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DB2FB9-A983-473F-A807-4FF9FFE9E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Shared investigation record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19C7E-905F-49F8-8B0B-4987D6955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2ADA28-A4A4-4E48-B985-CFF4FA74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Agreed criterion for both places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81B87-ECB5-4A4D-945F-6D5F483F4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Middlesbrough evidence and source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FB8E70-2656-4303-8A18-29F0B227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Helmsley evidence and source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EF1461-BD67-472F-9C9F-19F31DE5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433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Important contrast and evidence limit</a:t>
            </a:r>
          </a:p>
        </p:txBody>
      </p:sp>
    </p:spTree>
    <p:extLst>
      <p:ext uri="{BB962C8B-B14F-4D97-AF65-F5344CB8AC3E}">
        <p14:creationId xmlns:p14="http://schemas.microsoft.com/office/powerpoint/2010/main" val="19204164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2A8A86-F232-483E-BABC-B3A9D0A39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supported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BD9AC-F512-4965-ABA9-AD647D49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6D00A-8C6C-4566-A418-10E78D0A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Choose physical setting and transport from the criterion bank.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1E01E9-AB69-4182-9D1E-5F0ED39C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Complete a row for each place using the named cards and a frame.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01A8B-0C0D-44F5-A7CC-A9C03C78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explain one contrast and name the two supporting cards.</a:t>
            </a:r>
          </a:p>
        </p:txBody>
      </p:sp>
    </p:spTree>
    <p:extLst>
      <p:ext uri="{BB962C8B-B14F-4D97-AF65-F5344CB8AC3E}">
        <p14:creationId xmlns:p14="http://schemas.microsoft.com/office/powerpoint/2010/main" val="11195178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F549D-BAC0-4716-BE19-0A2A2186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standard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C3FED-D5F3-4946-B774-4B52678C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BDC813-9E51-4561-9AC9-BAA91C9B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Complete the grid for physical setting, land use and transport.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D84EA-3D7E-44B5-B552-DB2A3F9C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For size and job totals, mark what is not evidenced rather than guessing.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0CC061-D4FE-43EE-B35E-DD67C0D9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explain one important contrast with sources and a limit.</a:t>
            </a:r>
          </a:p>
        </p:txBody>
      </p:sp>
    </p:spTree>
    <p:extLst>
      <p:ext uri="{BB962C8B-B14F-4D97-AF65-F5344CB8AC3E}">
        <p14:creationId xmlns:p14="http://schemas.microsoft.com/office/powerpoint/2010/main" val="17441652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19F94D-5872-4B56-9153-1CFE8B6D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Independent task stretch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392DA0-241F-4DE4-9761-D5969B2F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DEF15-3CD7-47C1-BDA5-9D91832D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763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Review all five agreed criteria and the purposes of the sources.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92797-2835-49EB-A7F1-0FEAEDF1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6003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Complete supported rows and distinguish evidence gaps from absent features.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40BE92-219E-49E1-8901-120EBCF8A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2427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Explain one important contrast and why it matters for this enquiry.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52258-2CBC-40CE-AE88-4C670978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48225"/>
            <a:ext cx="1091184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Independently propose a comparable source for a missing criterion and explain its value.</a:t>
            </a:r>
          </a:p>
        </p:txBody>
      </p:sp>
    </p:spTree>
    <p:extLst>
      <p:ext uri="{BB962C8B-B14F-4D97-AF65-F5344CB8AC3E}">
        <p14:creationId xmlns:p14="http://schemas.microsoft.com/office/powerpoint/2010/main" val="11649133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17B2C-4529-41C8-9BFF-86015BDA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722701-EFDE-4040-A419-008A0C8F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C0BE01-0AE3-4FE5-8460-76CF39F7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Check the required evidence: supported comparison and two exit questions.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D7B552-B9CE-482C-AB22-552823CB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336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Point to one part that meets the goal.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91B86B-23B0-4E42-BE42-5C27EE30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Improve one detail.</a:t>
            </a:r>
          </a:p>
        </p:txBody>
      </p:sp>
    </p:spTree>
    <p:extLst>
      <p:ext uri="{BB962C8B-B14F-4D97-AF65-F5344CB8AC3E}">
        <p14:creationId xmlns:p14="http://schemas.microsoft.com/office/powerpoint/2010/main" val="100329061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CFE83E-8956-4E3E-B645-C795C3C1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BFEF0-F3EE-4435-9775-C79FAB19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40849D-3D01-4CF9-A8F7-9A1D06B9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Explain one important contrast using both places.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1FA2E-BFEA-49D2-AD3A-3A3B61CF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What cannot your sources establish?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AA0A5-DC6F-4321-9FAE-35F426EC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You can share your response privately.</a:t>
            </a:r>
          </a:p>
        </p:txBody>
      </p:sp>
    </p:spTree>
    <p:extLst>
      <p:ext uri="{BB962C8B-B14F-4D97-AF65-F5344CB8AC3E}">
        <p14:creationId xmlns:p14="http://schemas.microsoft.com/office/powerpoint/2010/main" val="7983692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E55ED-1D1E-489E-B8EE-98AA400A5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A Our locality: Middlesbrough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08A5BD-5AE9-4E1E-AD0F-6DBFBAD51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481747-3AE9-4A96-A9D5-3B1C3DCD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Middlesbrough is on the River Tees. The Tees Transporter Bridge links the Middlesbrough side with Port Clarence across the river. This is evidence about physical setting and a built feature.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305E3A-96CC-4E97-BEAA-EA584492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Middlesbrough Council: Tees Transporter Bridge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698CC-1893-4F20-9622-D8B6EFB4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This source does not establish the size of either settlement or its job totals. It does not mean the bridge is open.</a:t>
            </a:r>
          </a:p>
        </p:txBody>
      </p:sp>
    </p:spTree>
    <p:extLst>
      <p:ext uri="{BB962C8B-B14F-4D97-AF65-F5344CB8AC3E}">
        <p14:creationId xmlns:p14="http://schemas.microsoft.com/office/powerpoint/2010/main" val="15448453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DB90F1-5549-4129-8F42-7F748E04B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B Contrasting place: Helmsley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7FA77-AD36-4EB8-B9AF-E7FAB267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16AF7-D27A-40C8-9BF2-AB776FD5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Helmsley is a market town in North Yorkshire by the North York Moors. The River Rye, a market square, shops, cafés and restaurants are described by the National Park Authority.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69D26A-999E-4A57-AB3C-780E5499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North York Moors National Park Authority: Helmsley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32366-BE2E-450D-9D5A-DF46F0E5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A visitor page selects features. It does not describe every land use or every job.</a:t>
            </a:r>
          </a:p>
        </p:txBody>
      </p:sp>
    </p:spTree>
    <p:extLst>
      <p:ext uri="{BB962C8B-B14F-4D97-AF65-F5344CB8AC3E}">
        <p14:creationId xmlns:p14="http://schemas.microsoft.com/office/powerpoint/2010/main" val="103460946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6C0384-2725-4B7E-B743-8F36EB03C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C Travel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D4E05-4B6D-43A2-A603-B516D600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456640-99A8-4C20-9F5E-90DC362F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Middlesbrough Council identifies a town-centre bus station and rail station. The Helmsley visitor page identifies bus routes and a cycleway through the town. Both sources give evidence of transport.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495593-BEE8-4F2B-BE9C-EEA940E8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Middlesbrough Council: Public transport and getting around; National Park Authority: Helmsley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51411-D64F-4018-9997-C8D407A0D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Do not conclude that an unlisted transport type is absent. No journey time is supplied.</a:t>
            </a:r>
          </a:p>
        </p:txBody>
      </p:sp>
    </p:spTree>
    <p:extLst>
      <p:ext uri="{BB962C8B-B14F-4D97-AF65-F5344CB8AC3E}">
        <p14:creationId xmlns:p14="http://schemas.microsoft.com/office/powerpoint/2010/main" val="189832717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235D3-191E-4475-8AE6-02AD4D1A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Evidence D A fair comparison grid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C41E41-39C4-400A-AEA2-7D19B73C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0FB20A-1EE9-4764-8C90-354CAADA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24000"/>
            <a:ext cx="1091184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Agree the criteria before comparing. For each criterion, record evidence for Middlesbrough and Helmsley, then explain a similarity or contrast. Write not evidenced when a source cannot answer. Choose one important contrast and cite both sides.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355F08-8F3C-44C6-9A55-AA65A5AC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429000"/>
            <a:ext cx="1091184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Source: Authored comparison routine using the named source cards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D8DE94-51A9-43A9-8300-7B4A153F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10125"/>
            <a:ext cx="1091184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3B"/>
                </a:solidFill>
                <a:latin typeface="Arial"/>
                <a:ea typeface="Arial"/>
                <a:cs typeface="Arial"/>
              </a:rPr>
              <a:t>Limit: Size and job totals need comparable dated evidence. This pack makes no numerical claim about them.</a:t>
            </a:r>
          </a:p>
        </p:txBody>
      </p:sp>
    </p:spTree>
    <p:extLst>
      <p:ext uri="{BB962C8B-B14F-4D97-AF65-F5344CB8AC3E}">
        <p14:creationId xmlns:p14="http://schemas.microsoft.com/office/powerpoint/2010/main" val="72043463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1A73C-1983-4765-9654-6F0E8CA9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11087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36D6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336D60"/>
                </a:solidFill>
                <a:latin typeface="Arial"/>
                <a:ea typeface="Arial"/>
                <a:cs typeface="Arial"/>
              </a:rPr>
              <a:t>Visual resource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CC2B0-9AB7-4350-B5C6-58CF9BC5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81750"/>
            <a:ext cx="1108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061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0616B"/>
                </a:solidFill>
                <a:latin typeface="Arial"/>
                <a:ea typeface="Arial"/>
                <a:cs typeface="Arial"/>
              </a:rPr>
              <a:t>GROW  Humanities  Summer 1  W5                                      21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0896f89db4453"/>
          <a:stretch xmlns:a="http://schemas.openxmlformats.org/drawingml/2006/main"/>
        </p:blipFill>
        <p:spPr>
          <a:xfrm xmlns:a="http://schemas.openxmlformats.org/drawingml/2006/main">
            <a:off x="1238250" y="1238250"/>
            <a:ext cx="9715500" cy="485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600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2026-09-21T16:37:12.5520000Z</dcterms:created>
  <dcterms:modified xsi:type="dcterms:W3CDTF">2026-09-21T16:37:12.5520000Z</dcterms:modified>
</coreProperties>
</file>