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22dc4506de34164" /><Relationship Type="http://schemas.openxmlformats.org/officeDocument/2006/relationships/extended-properties" Target="/docProps/app.xml" Id="R31ebd8c5f43e40e7" /><Relationship Type="http://schemas.openxmlformats.org/officeDocument/2006/relationships/officeDocument" Target="/ppt/presentation.xml" Id="R7acd9f3b40204d71" /></Relationships>
</file>

<file path=ppt/presentation.xml><?xml version="1.0" encoding="utf-8"?>
<p:presentation xmlns:p="http://schemas.openxmlformats.org/presentationml/2006/main">
  <p:sldMasterIdLst>
    <p:sldMasterId xmlns:r="http://schemas.openxmlformats.org/officeDocument/2006/relationships" id="2147483648" r:id="Rf633e46fbc1841f3"/>
  </p:sldMasterIdLst>
  <p:notesMasterIdLst>
    <p:notesMasterId xmlns:r="http://schemas.openxmlformats.org/officeDocument/2006/relationships" r:id="R5e79d75cad7641e7"/>
  </p:notesMasterIdLst>
  <p:sldIdLst>
    <p:sldId xmlns:r="http://schemas.openxmlformats.org/officeDocument/2006/relationships" id="256" r:id="R29dbb5a69d6341e5"/>
    <p:sldId xmlns:r="http://schemas.openxmlformats.org/officeDocument/2006/relationships" id="257" r:id="Rf75527da29c846b3"/>
    <p:sldId xmlns:r="http://schemas.openxmlformats.org/officeDocument/2006/relationships" id="258" r:id="R3a3d75e63f1445b2"/>
    <p:sldId xmlns:r="http://schemas.openxmlformats.org/officeDocument/2006/relationships" id="259" r:id="Rab3c3fe8c7a94e42"/>
    <p:sldId xmlns:r="http://schemas.openxmlformats.org/officeDocument/2006/relationships" id="260" r:id="Rdc026403cdb54fc0"/>
    <p:sldId xmlns:r="http://schemas.openxmlformats.org/officeDocument/2006/relationships" id="261" r:id="Rb7d99eff59994ddf"/>
    <p:sldId xmlns:r="http://schemas.openxmlformats.org/officeDocument/2006/relationships" id="262" r:id="R7e6dd9328d00496f"/>
    <p:sldId xmlns:r="http://schemas.openxmlformats.org/officeDocument/2006/relationships" id="263" r:id="R03fb08ba5dfe41de"/>
    <p:sldId xmlns:r="http://schemas.openxmlformats.org/officeDocument/2006/relationships" id="264" r:id="Ra33ba04da20d411d"/>
    <p:sldId xmlns:r="http://schemas.openxmlformats.org/officeDocument/2006/relationships" id="265" r:id="R816a6f63cf264420"/>
    <p:sldId xmlns:r="http://schemas.openxmlformats.org/officeDocument/2006/relationships" id="266" r:id="R0bf1948e347b47f3"/>
    <p:sldId xmlns:r="http://schemas.openxmlformats.org/officeDocument/2006/relationships" id="267" r:id="Rbc2ccf8f9d7d404e"/>
    <p:sldId xmlns:r="http://schemas.openxmlformats.org/officeDocument/2006/relationships" id="268" r:id="R43ae7c33544846e0"/>
    <p:sldId xmlns:r="http://schemas.openxmlformats.org/officeDocument/2006/relationships" id="269" r:id="R474154d1db394a5c"/>
    <p:sldId xmlns:r="http://schemas.openxmlformats.org/officeDocument/2006/relationships" id="270" r:id="R768bc0e3704b4a12"/>
    <p:sldId xmlns:r="http://schemas.openxmlformats.org/officeDocument/2006/relationships" id="271" r:id="R8339ef9cdba1485c"/>
    <p:sldId xmlns:r="http://schemas.openxmlformats.org/officeDocument/2006/relationships" id="272" r:id="R5b141c6315724df6"/>
    <p:sldId xmlns:r="http://schemas.openxmlformats.org/officeDocument/2006/relationships" id="273" r:id="Rcd73a85089ff49a4"/>
    <p:sldId xmlns:r="http://schemas.openxmlformats.org/officeDocument/2006/relationships" id="274" r:id="R46eed79cd3b54e87"/>
    <p:sldId xmlns:r="http://schemas.openxmlformats.org/officeDocument/2006/relationships" id="275" r:id="R888c4b68835c4884"/>
    <p:sldId xmlns:r="http://schemas.openxmlformats.org/officeDocument/2006/relationships" id="276" r:id="Rb9953726529545f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b4eac7886d4a50" /><Relationship Type="http://schemas.openxmlformats.org/officeDocument/2006/relationships/slideMaster" Target="/ppt/slideMasters/slideMaster1.xml" Id="Rf633e46fbc1841f3" /><Relationship Type="http://schemas.openxmlformats.org/officeDocument/2006/relationships/notesMaster" Target="/ppt/notesMasters/notesMaster1.xml" Id="R5e79d75cad7641e7" /><Relationship Type="http://schemas.openxmlformats.org/officeDocument/2006/relationships/presProps" Target="/ppt/presProps.xml" Id="R2c926f01f9f0454a" /><Relationship Type="http://schemas.openxmlformats.org/officeDocument/2006/relationships/tableStyles" Target="/ppt/tableStyles.xml" Id="R2606853400714232" /><Relationship Type="http://schemas.openxmlformats.org/officeDocument/2006/relationships/slide" Target="/ppt/slides/slide1.xml" Id="R29dbb5a69d6341e5" /><Relationship Type="http://schemas.openxmlformats.org/officeDocument/2006/relationships/slide" Target="/ppt/slides/slide2.xml" Id="Rf75527da29c846b3" /><Relationship Type="http://schemas.openxmlformats.org/officeDocument/2006/relationships/slide" Target="/ppt/slides/slide3.xml" Id="R3a3d75e63f1445b2" /><Relationship Type="http://schemas.openxmlformats.org/officeDocument/2006/relationships/slide" Target="/ppt/slides/slide4.xml" Id="Rab3c3fe8c7a94e42" /><Relationship Type="http://schemas.openxmlformats.org/officeDocument/2006/relationships/slide" Target="/ppt/slides/slide5.xml" Id="Rdc026403cdb54fc0" /><Relationship Type="http://schemas.openxmlformats.org/officeDocument/2006/relationships/slide" Target="/ppt/slides/slide6.xml" Id="Rb7d99eff59994ddf" /><Relationship Type="http://schemas.openxmlformats.org/officeDocument/2006/relationships/slide" Target="/ppt/slides/slide7.xml" Id="R7e6dd9328d00496f" /><Relationship Type="http://schemas.openxmlformats.org/officeDocument/2006/relationships/slide" Target="/ppt/slides/slide8.xml" Id="R03fb08ba5dfe41de" /><Relationship Type="http://schemas.openxmlformats.org/officeDocument/2006/relationships/slide" Target="/ppt/slides/slide9.xml" Id="Ra33ba04da20d411d" /><Relationship Type="http://schemas.openxmlformats.org/officeDocument/2006/relationships/slide" Target="/ppt/slides/slide10.xml" Id="R816a6f63cf264420" /><Relationship Type="http://schemas.openxmlformats.org/officeDocument/2006/relationships/slide" Target="/ppt/slides/slide11.xml" Id="R0bf1948e347b47f3" /><Relationship Type="http://schemas.openxmlformats.org/officeDocument/2006/relationships/slide" Target="/ppt/slides/slide12.xml" Id="Rbc2ccf8f9d7d404e" /><Relationship Type="http://schemas.openxmlformats.org/officeDocument/2006/relationships/slide" Target="/ppt/slides/slide13.xml" Id="R43ae7c33544846e0" /><Relationship Type="http://schemas.openxmlformats.org/officeDocument/2006/relationships/slide" Target="/ppt/slides/slide14.xml" Id="R474154d1db394a5c" /><Relationship Type="http://schemas.openxmlformats.org/officeDocument/2006/relationships/slide" Target="/ppt/slides/slide15.xml" Id="R768bc0e3704b4a12" /><Relationship Type="http://schemas.openxmlformats.org/officeDocument/2006/relationships/slide" Target="/ppt/slides/slide16.xml" Id="R8339ef9cdba1485c" /><Relationship Type="http://schemas.openxmlformats.org/officeDocument/2006/relationships/slide" Target="/ppt/slides/slide17.xml" Id="R5b141c6315724df6" /><Relationship Type="http://schemas.openxmlformats.org/officeDocument/2006/relationships/slide" Target="/ppt/slides/slide18.xml" Id="Rcd73a85089ff49a4" /><Relationship Type="http://schemas.openxmlformats.org/officeDocument/2006/relationships/slide" Target="/ppt/slides/slide19.xml" Id="R46eed79cd3b54e87" /><Relationship Type="http://schemas.openxmlformats.org/officeDocument/2006/relationships/slide" Target="/ppt/slides/slide20.xml" Id="R888c4b68835c4884" /><Relationship Type="http://schemas.openxmlformats.org/officeDocument/2006/relationships/slide" Target="/ppt/slides/slide21.xml" Id="Rb9953726529545f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28e4ef793fd4a0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c746fa049c455a" /><Relationship Type="http://schemas.openxmlformats.org/officeDocument/2006/relationships/notesMaster" Target="/ppt/notesMasters/notesMaster1.xml" Id="Ra96a0b02cfc84f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f08a27a2a8024fda" /><Relationship Type="http://schemas.openxmlformats.org/officeDocument/2006/relationships/notesMaster" Target="/ppt/notesMasters/notesMaster1.xml" Id="R95ac266e0d4149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48690ea5133433c" /><Relationship Type="http://schemas.openxmlformats.org/officeDocument/2006/relationships/notesMaster" Target="/ppt/notesMasters/notesMaster1.xml" Id="R265d9ffff63a4b73"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1c65b7b50c42b9" /><Relationship Type="http://schemas.openxmlformats.org/officeDocument/2006/relationships/notesMaster" Target="/ppt/notesMasters/notesMaster1.xml" Id="R35cd29caf46443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de0000d4b56f46d7" /><Relationship Type="http://schemas.openxmlformats.org/officeDocument/2006/relationships/notesMaster" Target="/ppt/notesMasters/notesMaster1.xml" Id="R9e56bc2a6d6b46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72f2caad354b40d1" /><Relationship Type="http://schemas.openxmlformats.org/officeDocument/2006/relationships/notesMaster" Target="/ppt/notesMasters/notesMaster1.xml" Id="R6c2e66ffa0514490" /></Relationships>
</file>

<file path=ppt/notesSlides/_rels/notesSlide7.xml.rels>&#65279;<?xml version="1.0" encoding="utf-8"?><Relationships xmlns="http://schemas.openxmlformats.org/package/2006/relationships"><Relationship Type="http://schemas.openxmlformats.org/officeDocument/2006/relationships/slide" Target="/ppt/slides/slide7.xml" Id="R502947ad2308425f" /><Relationship Type="http://schemas.openxmlformats.org/officeDocument/2006/relationships/notesMaster" Target="/ppt/notesMasters/notesMaster1.xml" Id="Rfccc322b41fa4220" /></Relationships>
</file>

<file path=ppt/notesSlides/_rels/notesSlide8.xml.rels>&#65279;<?xml version="1.0" encoding="utf-8"?><Relationships xmlns="http://schemas.openxmlformats.org/package/2006/relationships"><Relationship Type="http://schemas.openxmlformats.org/officeDocument/2006/relationships/slide" Target="/ppt/slides/slide8.xml" Id="R6658edcc51cf42b9" /><Relationship Type="http://schemas.openxmlformats.org/officeDocument/2006/relationships/notesMaster" Target="/ppt/notesMasters/notesMaster1.xml" Id="R6ec05160757d4d5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a98a8ed026a4df6" /><Relationship Type="http://schemas.openxmlformats.org/officeDocument/2006/relationships/notesMaster" Target="/ppt/notesMasters/notesMaster1.xml" Id="R8c99562563c7488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e528f7c493c494f" /><Relationship Type="http://schemas.openxmlformats.org/officeDocument/2006/relationships/notesMaster" Target="/ppt/notesMasters/notesMaster1.xml" Id="Rb7fb283bed79471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e132248b0394e23" /><Relationship Type="http://schemas.openxmlformats.org/officeDocument/2006/relationships/notesMaster" Target="/ppt/notesMasters/notesMaster1.xml" Id="R7b82593ec64b446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3fb730956dd40a1" /><Relationship Type="http://schemas.openxmlformats.org/officeDocument/2006/relationships/notesMaster" Target="/ppt/notesMasters/notesMaster1.xml" Id="R0e99a7028fa348c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64f5102b8054347" /><Relationship Type="http://schemas.openxmlformats.org/officeDocument/2006/relationships/notesMaster" Target="/ppt/notesMasters/notesMaster1.xml" Id="R70d57bc83bd0405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58f150a87dc45f3" /><Relationship Type="http://schemas.openxmlformats.org/officeDocument/2006/relationships/notesMaster" Target="/ppt/notesMasters/notesMaster1.xml" Id="R9dff791eff0f41a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058ac9b55b147b0" /><Relationship Type="http://schemas.openxmlformats.org/officeDocument/2006/relationships/notesMaster" Target="/ppt/notesMasters/notesMaster1.xml" Id="R8aa60c42e9094bd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7007dda71e944f3" /><Relationship Type="http://schemas.openxmlformats.org/officeDocument/2006/relationships/notesMaster" Target="/ppt/notesMasters/notesMaster1.xml" Id="R2da95bfdfaba46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f60fcc7b7e04eff" /><Relationship Type="http://schemas.openxmlformats.org/officeDocument/2006/relationships/notesMaster" Target="/ppt/notesMasters/notesMaster1.xml" Id="R806d76589d06424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f544267d97f4b6a" /><Relationship Type="http://schemas.openxmlformats.org/officeDocument/2006/relationships/notesMaster" Target="/ppt/notesMasters/notesMaster1.xml" Id="R2508d6881bb144f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7fa440793a04720" /><Relationship Type="http://schemas.openxmlformats.org/officeDocument/2006/relationships/notesMaster" Target="/ppt/notesMasters/notesMaster1.xml" Id="R3c99e6880de84cf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523a9b27ca24c28" /><Relationship Type="http://schemas.openxmlformats.org/officeDocument/2006/relationships/notesMaster" Target="/ppt/notesMasters/notesMaster1.xml" Id="R4b6d427794b9477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9ee8f973a9740a3" /><Relationship Type="http://schemas.openxmlformats.org/officeDocument/2006/relationships/notesMaster" Target="/ppt/notesMasters/notesMaster1.xml" Id="Raa3a1266c60141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authored feature picture and three sorting cards. Agree that Physical describes natural features and Human describes construction or purposeful change. Reservoir belongs in Could be both for this discussion: water is physical, but a dam creates or changes the water body. Accept a reasoned alternative classification when the pupil explains the criterion. Model a river annotation before independent work. Use the picture rather than personal photographs.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Supported: Is a built road physical or human? The road is a human feature.</a:t>
            </a:r>
          </a:p>
          <a:p xmlns:a="http://schemas.openxmlformats.org/drawingml/2006/main">
            <a:r>
              <a:t>Find the river label. Accept pointing to the river.</a:t>
            </a:r>
          </a:p>
          <a:p xmlns:a="http://schemas.openxmlformats.org/drawingml/2006/main">
            <a:r>
              <a:t>What does an annotation add? It adds a reason to a label.</a:t>
            </a:r>
          </a:p>
          <a:p xmlns:a="http://schemas.openxmlformats.org/drawingml/2006/main">
            <a:r>
              <a:t>Can water and construction appear together? Yes, a reservoir includes water and a built dam.</a:t>
            </a:r>
          </a:p>
          <a:p xmlns:a="http://schemas.openxmlformats.org/drawingml/2006/main">
            <a:r>
              <a:t>Standard: What distinguishes a physical feature? It is a natural part of a place.</a:t>
            </a:r>
          </a:p>
          <a:p xmlns:a="http://schemas.openxmlformats.org/drawingml/2006/main">
            <a:r>
              <a:t>Give evidence that the road is human. The road was built for travel.</a:t>
            </a:r>
          </a:p>
          <a:p xmlns:a="http://schemas.openxmlformats.org/drawingml/2006/main">
            <a:r>
              <a:t>Why might the reservoir be ambiguous? It includes water and a dam made by people.</a:t>
            </a:r>
          </a:p>
          <a:p xmlns:a="http://schemas.openxmlformats.org/drawingml/2006/main">
            <a:r>
              <a:t>What makes a label useful evidence? It identifies a feature and explains a supporting detail.</a:t>
            </a:r>
          </a:p>
          <a:p xmlns:a="http://schemas.openxmlformats.org/drawingml/2006/main">
            <a:r>
              <a:t>Stretch: Can people change a natural feature? Yes, people can manage or alter a natural feature.</a:t>
            </a:r>
          </a:p>
          <a:p xmlns:a="http://schemas.openxmlformats.org/drawingml/2006/main">
            <a:r>
              <a:t>How would you decide a boundary case? State the classification criterion and apply it to the evidence.</a:t>
            </a:r>
          </a:p>
          <a:p xmlns:a="http://schemas.openxmlformats.org/drawingml/2006/main">
            <a:r>
              <a:t>Why might two justified labels differ? One may describe the water while another describes the construction.</a:t>
            </a:r>
          </a:p>
          <a:p xmlns:a="http://schemas.openxmlformats.org/drawingml/2006/main">
            <a:r>
              <a:t>How can you check an annotation? Match the named feature and because statement to visible evidence.</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Supported: Is a built road physical or human? The road is a human feature.</a:t>
            </a:r>
          </a:p>
          <a:p xmlns:a="http://schemas.openxmlformats.org/drawingml/2006/main">
            <a:r>
              <a:t>Find the river label. Accept pointing to the river.</a:t>
            </a:r>
          </a:p>
          <a:p xmlns:a="http://schemas.openxmlformats.org/drawingml/2006/main">
            <a:r>
              <a:t>What does an annotation add? It adds a reason to a label.</a:t>
            </a:r>
          </a:p>
          <a:p xmlns:a="http://schemas.openxmlformats.org/drawingml/2006/main">
            <a:r>
              <a:t>Can water and construction appear together? Yes, a reservoir includes water and a built dam.</a:t>
            </a:r>
          </a:p>
          <a:p xmlns:a="http://schemas.openxmlformats.org/drawingml/2006/main">
            <a:r>
              <a:t>Standard: What distinguishes a physical feature? It is a natural part of a place.</a:t>
            </a:r>
          </a:p>
          <a:p xmlns:a="http://schemas.openxmlformats.org/drawingml/2006/main">
            <a:r>
              <a:t>Give evidence that the road is human. The road was built for travel.</a:t>
            </a:r>
          </a:p>
          <a:p xmlns:a="http://schemas.openxmlformats.org/drawingml/2006/main">
            <a:r>
              <a:t>Why might the reservoir be ambiguous? It includes water and a dam made by people.</a:t>
            </a:r>
          </a:p>
          <a:p xmlns:a="http://schemas.openxmlformats.org/drawingml/2006/main">
            <a:r>
              <a:t>What makes a label useful evidence? It identifies a feature and explains a supporting detail.</a:t>
            </a:r>
          </a:p>
          <a:p xmlns:a="http://schemas.openxmlformats.org/drawingml/2006/main">
            <a:r>
              <a:t>Stretch: Can people change a natural feature? Yes, people can manage or alter a natural feature.</a:t>
            </a:r>
          </a:p>
          <a:p xmlns:a="http://schemas.openxmlformats.org/drawingml/2006/main">
            <a:r>
              <a:t>How would you decide a boundary case? State the classification criterion and apply it to the evidence.</a:t>
            </a:r>
          </a:p>
          <a:p xmlns:a="http://schemas.openxmlformats.org/drawingml/2006/main">
            <a:r>
              <a:t>Why might two justified labels differ? One may describe the water while another describes the construction.</a:t>
            </a:r>
          </a:p>
          <a:p xmlns:a="http://schemas.openxmlformats.org/drawingml/2006/main">
            <a:r>
              <a:t>How can you check an annotation? Match the named feature and because statement to visible evidence.</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authored feature picture and three sorting cards. Agree that Physical describes natural features and Human describes construction or purposeful change. Reservoir belongs in Could be both for this discussion: water is physical, but a dam creates or changes the water body. Accept a reasoned alternative classification when the pupil explains the criterion. Model a river annotation before independent work. Use the picture rather than personal photographs.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authored feature picture and three sorting cards. Agree that Physical describes natural features and Human describes construction or purposeful change. Reservoir belongs in Could be both for this discussion: water is physical, but a dam creates or changes the water body. Accept a reasoned alternative classification when the pupil explains the criterion. Model a river annotation before independent work. Use the picture rather than personal photographs.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Question: How can I annotate the natural river?</a:t>
            </a:r>
          </a:p>
          <a:p xmlns:a="http://schemas.openxmlformats.org/drawingml/2006/main">
            <a:r>
              <a:t>Evidence: Card D identifies a natural watercourse in the authored picture.</a:t>
            </a:r>
          </a:p>
          <a:p xmlns:a="http://schemas.openxmlformats.org/drawingml/2006/main">
            <a:r>
              <a:t>Think aloud: I label it physical and add because it is a natural watercourse.</a:t>
            </a:r>
          </a:p>
          <a:p xmlns:a="http://schemas.openxmlformats.org/drawingml/2006/main">
            <a:r>
              <a:t>Check: I point to the feature. For the reservoir, I explain both the water and the human-made dam.</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Question: How can I annotate the natural river?</a:t>
            </a:r>
          </a:p>
          <a:p xmlns:a="http://schemas.openxmlformats.org/drawingml/2006/main">
            <a:r>
              <a:t>Evidence: Card D identifies a natural watercourse in the authored picture.</a:t>
            </a:r>
          </a:p>
          <a:p xmlns:a="http://schemas.openxmlformats.org/drawingml/2006/main">
            <a:r>
              <a:t>Think aloud: I label it physical and add because it is a natural watercourse.</a:t>
            </a:r>
          </a:p>
          <a:p xmlns:a="http://schemas.openxmlformats.org/drawingml/2006/main">
            <a:r>
              <a:t>Check: I point to the feature. For the reservoir, I explain both the water and the human-made dam.</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Question: How can I annotate the natural river?</a:t>
            </a:r>
          </a:p>
          <a:p xmlns:a="http://schemas.openxmlformats.org/drawingml/2006/main">
            <a:r>
              <a:t>Evidence: Card D identifies a natural watercourse in the authored picture.</a:t>
            </a:r>
          </a:p>
          <a:p xmlns:a="http://schemas.openxmlformats.org/drawingml/2006/main">
            <a:r>
              <a:t>Think aloud: I label it physical and add because it is a natural watercourse.</a:t>
            </a:r>
          </a:p>
          <a:p xmlns:a="http://schemas.openxmlformats.org/drawingml/2006/main">
            <a:r>
              <a:t>Check: I point to the feature. For the reservoir, I explain both the water and the human-made dam.</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Question: How can I annotate the natural river?</a:t>
            </a:r>
          </a:p>
          <a:p xmlns:a="http://schemas.openxmlformats.org/drawingml/2006/main">
            <a:r>
              <a:t>Evidence: Card D identifies a natural watercourse in the authored picture.</a:t>
            </a:r>
          </a:p>
          <a:p xmlns:a="http://schemas.openxmlformats.org/drawingml/2006/main">
            <a:r>
              <a:t>Think aloud: I label it physical and add because it is a natural watercourse.</a:t>
            </a:r>
          </a:p>
          <a:p xmlns:a="http://schemas.openxmlformats.org/drawingml/2006/main">
            <a:r>
              <a:t>Check: I point to the feature. For the reservoir, I explain both the water and the human-made dam.</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authored feature picture and three sorting cards. Agree that Physical describes natural features and Human describes construction or purposeful change. Reservoir belongs in Could be both for this discussion: water is physical, but a dam creates or changes the water body. Accept a reasoned alternative classification when the pupil explains the criterion. Model a river annotation before independent work. Use the picture rather than personal photographs.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authored feature picture and three sorting cards. Agree that Physical describes natural features and Human describes construction or purposeful change. Reservoir belongs in Could be both for this discussion: water is physical, but a dam creates or changes the water body. Accept a reasoned alternative classification when the pupil explains the criterion. Model a river annotation before independent work. Use the picture rather than personal photographs.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word bank and one label at a time. An adult may scribe your words.</a:t>
            </a:r>
          </a:p>
          <a:p xmlns:a="http://schemas.openxmlformats.org/drawingml/2006/main">
            <a:r>
              <a:t>Further challenge: Add a reason for the reservoir.</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a pointer or leader line so each annotation names its feature.</a:t>
            </a:r>
          </a:p>
          <a:p xmlns:a="http://schemas.openxmlformats.org/drawingml/2006/main">
            <a:r>
              <a:t>Further challenge: Suggest another feature that might need discussion.</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Separate what the picture shows from what you would need to investigate.</a:t>
            </a:r>
          </a:p>
          <a:p xmlns:a="http://schemas.openxmlformats.org/drawingml/2006/main">
            <a:r>
              <a:t>Further challenge: Explain what further evidence could change a label.</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authored feature picture and three sorting cards. Agree that Physical describes natural features and Human describes construction or purposeful change. Reservoir belongs in Could be both for this discussion: water is physical, but a dam creates or changes the water body. Accept a reasoned alternative classification when the pupil explains the criterion. Model a river annotation before independent work. Use the picture rather than personal photographs.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authored feature picture and three sorting cards. Agree that Physical describes natural features and Human describes construction or purposeful change. Reservoir belongs in Could be both for this discussion: water is physical, but a dam creates or changes the water body. Accept a reasoned alternative classification when the pupil explains the criterion. Model a river annotation before independent work. Use the picture rather than personal photographs.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{"code":"D","title":"River","text":"In the authored picture, the river is a natural watercourse. Label the watercourse and explain the evidence for a physical feature.","source":"Authored feature picture","limit":"A real river may also be managed. This example specifies a natural watercourse."}</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{"code":"H","title":"Road","text":"The road in the picture was built for travel. Its surface and planned route are evidence of a human feature.","source":"Authored feature picture","limit":"The drawing does not tell us traffic levels."}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{"code":"O","title":"Reservoir","text":"A reservoir holds water behind a dam built by people. Water is a physical part of the environment, while the dam and storage purpose are human changes. Explain why Could be both is useful here.","source":"Authored reservoir example","limit":"Some classifications call the whole reservoir human. State your criterion and justify it."}</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{"code":"S","title":"Annotation method","text":"Point to a feature. Name it, choose a category, then add a because statement using a visible detail. Check a partner’s label against the picture.","source":"Authored annotation routine","limit":"An attractive label is not enough without a supporting detail."}</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GROW_SU1_W04</a:t>
            </a:r>
          </a:p>
          <a:p xmlns:a="http://schemas.openxmlformats.org/drawingml/2006/main">
            <a:r>
              <a:t>Learning goal: Describe physical and human features of a place.</a:t>
            </a:r>
          </a:p>
          <a:p xmlns:a="http://schemas.openxmlformats.org/drawingml/2006/main">
            <a:r>
              <a:t>Evidence: F: labelled evidence, targeted questioning and two exit questions.</a:t>
            </a:r>
          </a:p>
          <a:p xmlns:a="http://schemas.openxmlformats.org/drawingml/2006/main">
            <a:r>
              <a:t>Use the authored feature picture and three sorting cards. Agree that Physical describes natural features and Human describes construction or purposeful change. Reservoir belongs in Could be both for this discussion: water is physical, but a dam creates or changes the water body. Accept a reasoned alternative classification when the pupil explains the criterion. Model a river annotation before independent work. Use the picture rather than personal photographs.</a:t>
            </a:r>
          </a:p>
          <a:p xmlns:a="http://schemas.openxmlformats.org/drawingml/2006/main">
            <a:r>
              <a:t>Start here: physical features occur naturally. Human features are made or changed by people. Some examples have both aspects. Use the three evidence cards even if you missed fieldwork.</a:t>
            </a:r>
          </a:p>
          <a:p xmlns:a="http://schemas.openxmlformats.org/drawingml/2006/main">
            <a:r>
              <a:t>Access: Chunk sources and tasks; pre-teach vocabulary with images. Offer sentence stems, organisers, oral rehearsal and typing. Start with one modelled example; extend through a second source, comparison or supported judgement. Check the learner can begin within two minutes, then fade prompts. Begin with a simplified map or data set, then add a stretch layer. Use clear fieldwork roles and a return-to-recording routine.</a:t>
            </a:r>
          </a:p>
          <a:p xmlns:a="http://schemas.openxmlformats.org/drawingml/2006/main">
            <a:r>
              <a:t>Teacher checks: The example describes a natural watercourse. No. Explain the natural water and the human-made dam, and state the classification rule.</a:t>
            </a:r>
          </a:p>
          <a:p xmlns:a="http://schemas.openxmlformats.org/drawingml/2006/main">
            <a:r>
              <a:t>Sources: supplied Humanities Scheme of Work, GROW Summer 1, week 4. Authored feature picture and sorting definitions: ../../../Sources_and_checks.html#w04</a:t>
            </a:r>
          </a:p>
          <a:p xmlns:a="http://schemas.openxmlformats.org/drawingml/2006/main">
            <a:r>
              <a:t>Scheme of work unit and weekly wording: ../../../Sources_and_checks.html#sow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6f6001f48e14a5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901b645f72d4a53" /><Relationship Type="http://schemas.openxmlformats.org/officeDocument/2006/relationships/slideLayout" Target="/ppt/slideLayouts/slideLayout1.xml" Id="R6638a68abda64e8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38a68abda64e8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0c5cc0291744734" /><Relationship Type="http://schemas.openxmlformats.org/officeDocument/2006/relationships/notesSlide" Target="/ppt/notesSlides/notesSlide1.xml" Id="R4659b5cd7bef4c4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699c2096a4f4e47" /><Relationship Type="http://schemas.openxmlformats.org/officeDocument/2006/relationships/notesSlide" Target="/ppt/notesSlides/notesSlide2.xml" Id="Rf10a39f0957a4f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a927cfe699145b4" /><Relationship Type="http://schemas.openxmlformats.org/officeDocument/2006/relationships/notesSlide" Target="/ppt/notesSlides/notesSlide3.xml" Id="R77b3e972790940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17eee29124f42ae" /><Relationship Type="http://schemas.openxmlformats.org/officeDocument/2006/relationships/notesSlide" Target="/ppt/notesSlides/notesSlide4.xml" Id="R6abfaf54c03747f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bfdea98b6764006" /><Relationship Type="http://schemas.openxmlformats.org/officeDocument/2006/relationships/notesSlide" Target="/ppt/notesSlides/notesSlide5.xml" Id="R31fec14d117c427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b7e2fc9b33442bf" /><Relationship Type="http://schemas.openxmlformats.org/officeDocument/2006/relationships/notesSlide" Target="/ppt/notesSlides/notesSlide6.xml" Id="R695082b548cb4bb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4e1121a242e4e99" /><Relationship Type="http://schemas.openxmlformats.org/officeDocument/2006/relationships/notesSlide" Target="/ppt/notesSlides/notesSlide7.xml" Id="R8ad90c7d9d784aa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c29dc868e19435b" /><Relationship Type="http://schemas.openxmlformats.org/officeDocument/2006/relationships/notesSlide" Target="/ppt/notesSlides/notesSlide8.xml" Id="Re7add67f95f2446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a0b3612d2674334" /><Relationship Type="http://schemas.openxmlformats.org/officeDocument/2006/relationships/notesSlide" Target="/ppt/notesSlides/notesSlide9.xml" Id="R487b5180202c4d0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226aa3f4d534e06" /><Relationship Type="http://schemas.openxmlformats.org/officeDocument/2006/relationships/notesSlide" Target="/ppt/notesSlides/notesSlide10.xml" Id="Rdcc096ceb87d4b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72917511e7f4a1e" /><Relationship Type="http://schemas.openxmlformats.org/officeDocument/2006/relationships/notesSlide" Target="/ppt/notesSlides/notesSlide11.xml" Id="R587d24ef12084a8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5f408fa291c4ddb" /><Relationship Type="http://schemas.openxmlformats.org/officeDocument/2006/relationships/notesSlide" Target="/ppt/notesSlides/notesSlide12.xml" Id="R4983d7080ee643a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362aa51ba69430a" /><Relationship Type="http://schemas.openxmlformats.org/officeDocument/2006/relationships/notesSlide" Target="/ppt/notesSlides/notesSlide13.xml" Id="R2010bd72fe204f0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b23a0f472d04874" /><Relationship Type="http://schemas.openxmlformats.org/officeDocument/2006/relationships/notesSlide" Target="/ppt/notesSlides/notesSlide14.xml" Id="R4617dd4ca8ba4d5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a82af2d58c24b98" /><Relationship Type="http://schemas.openxmlformats.org/officeDocument/2006/relationships/notesSlide" Target="/ppt/notesSlides/notesSlide15.xml" Id="R2ef37b862e3f47f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adb3db1c00f41c1" /><Relationship Type="http://schemas.openxmlformats.org/officeDocument/2006/relationships/notesSlide" Target="/ppt/notesSlides/notesSlide16.xml" Id="Re89633b7d1434b1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4699a6cb03947f2" /><Relationship Type="http://schemas.openxmlformats.org/officeDocument/2006/relationships/notesSlide" Target="/ppt/notesSlides/notesSlide17.xml" Id="R5e72c233510f43a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479125f56794f47" /><Relationship Type="http://schemas.openxmlformats.org/officeDocument/2006/relationships/notesSlide" Target="/ppt/notesSlides/notesSlide18.xml" Id="Rc2746ad4459b424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8ed9ef47c084448" /><Relationship Type="http://schemas.openxmlformats.org/officeDocument/2006/relationships/notesSlide" Target="/ppt/notesSlides/notesSlide19.xml" Id="Ra53a5d06688f4f6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28421da3fbc45ba" /><Relationship Type="http://schemas.openxmlformats.org/officeDocument/2006/relationships/notesSlide" Target="/ppt/notesSlides/notesSlide20.xml" Id="Rb2ba29282ff0449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bd7cb2fe72242b4" /><Relationship Type="http://schemas.openxmlformats.org/officeDocument/2006/relationships/image" Target="/ppt/media/image.png" Id="Rf5b52cdb79844279" /><Relationship Type="http://schemas.openxmlformats.org/officeDocument/2006/relationships/notesSlide" Target="/ppt/notesSlides/notesSlide21.xml" Id="Rae7542649cf9457a" /></Relationships>
</file>

<file path=ppt/slides/slide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69A0776-C601-4239-803A-24D1A73C916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Physical and human features</a:t>
            </a:r>
          </a:p>
        </p:txBody>
      </p:sp>
      <p:sp>
        <p:nvSpPr>
          <p:cNvPr id="2" name="">
            <a:extLst xmlns:a="http://schemas.openxmlformats.org/drawingml/2006/main">
              <a:ext uri="{FF2B5EF4-FFF2-40B4-BE49-F238E27FC236}">
                <a16:creationId xmlns:a16="http://schemas.microsoft.com/office/drawing/2014/main" id="{5C5F9DA4-6BCB-4637-B59D-E05C53168AB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a:t>
            </a:r>
          </a:p>
        </p:txBody>
      </p:sp>
      <p:sp>
        <p:nvSpPr>
          <p:cNvPr id="3" name="">
            <a:extLst xmlns:a="http://schemas.openxmlformats.org/drawingml/2006/main">
              <a:ext uri="{FF2B5EF4-FFF2-40B4-BE49-F238E27FC236}">
                <a16:creationId xmlns:a16="http://schemas.microsoft.com/office/drawing/2014/main" id="{26AAEE6A-9838-41A9-BFA6-FB6382BCE4E2}"/>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Describe physical and human features of a place.</a:t>
            </a:r>
          </a:p>
        </p:txBody>
      </p:sp>
      <p:sp>
        <p:nvSpPr>
          <p:cNvPr id="4" name="">
            <a:extLst xmlns:a="http://schemas.openxmlformats.org/drawingml/2006/main">
              <a:ext uri="{FF2B5EF4-FFF2-40B4-BE49-F238E27FC236}">
                <a16:creationId xmlns:a16="http://schemas.microsoft.com/office/drawing/2014/main" id="{D06FEE78-C9E0-4F11-B0F5-D58D181137C9}"/>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GROW / Humanities / Summer 1 / Week 4</a:t>
            </a:r>
          </a:p>
        </p:txBody>
      </p:sp>
      <p:sp>
        <p:nvSpPr>
          <p:cNvPr id="5" name="">
            <a:extLst xmlns:a="http://schemas.openxmlformats.org/drawingml/2006/main">
              <a:ext uri="{FF2B5EF4-FFF2-40B4-BE49-F238E27FC236}">
                <a16:creationId xmlns:a16="http://schemas.microsoft.com/office/drawing/2014/main" id="{33E3969D-E15C-4121-87AF-8ABF224E39E9}"/>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Speak, point, draw, type or write.</a:t>
            </a:r>
          </a:p>
        </p:txBody>
      </p:sp>
    </p:spTree>
    <p:extLst>
      <p:ext uri="{BB962C8B-B14F-4D97-AF65-F5344CB8AC3E}">
        <p14:creationId xmlns:p14="http://schemas.microsoft.com/office/powerpoint/2010/main" val="778433588"/>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208A57C-A4DB-4522-AD13-CB749C16A99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Arrival questions 1 and 2</a:t>
            </a:r>
          </a:p>
        </p:txBody>
      </p:sp>
      <p:sp>
        <p:nvSpPr>
          <p:cNvPr id="2" name="">
            <a:extLst xmlns:a="http://schemas.openxmlformats.org/drawingml/2006/main">
              <a:ext uri="{FF2B5EF4-FFF2-40B4-BE49-F238E27FC236}">
                <a16:creationId xmlns:a16="http://schemas.microsoft.com/office/drawing/2014/main" id="{596D0B43-6FF0-436B-86DA-3052D7FD324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2</a:t>
            </a:r>
          </a:p>
        </p:txBody>
      </p:sp>
      <p:sp>
        <p:nvSpPr>
          <p:cNvPr id="3" name="">
            <a:extLst xmlns:a="http://schemas.openxmlformats.org/drawingml/2006/main">
              <a:ext uri="{FF2B5EF4-FFF2-40B4-BE49-F238E27FC236}">
                <a16:creationId xmlns:a16="http://schemas.microsoft.com/office/drawing/2014/main" id="{B3A9E59C-091A-44D6-8EA9-6A0A4264BF38}"/>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1. What distinguishes a physical feature?</a:t>
            </a:r>
          </a:p>
        </p:txBody>
      </p:sp>
      <p:sp>
        <p:nvSpPr>
          <p:cNvPr id="4" name="">
            <a:extLst xmlns:a="http://schemas.openxmlformats.org/drawingml/2006/main">
              <a:ext uri="{FF2B5EF4-FFF2-40B4-BE49-F238E27FC236}">
                <a16:creationId xmlns:a16="http://schemas.microsoft.com/office/drawing/2014/main" id="{EA09EB02-70C6-4E35-8292-841D96C8407D}"/>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2. Give evidence that the road is human.</a:t>
            </a:r>
          </a:p>
        </p:txBody>
      </p:sp>
    </p:spTree>
    <p:extLst>
      <p:ext uri="{BB962C8B-B14F-4D97-AF65-F5344CB8AC3E}">
        <p14:creationId xmlns:p14="http://schemas.microsoft.com/office/powerpoint/2010/main" val="1912103420"/>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66CEAC8-6347-4934-9BFF-A7FBFABD813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Arrival questions 3 and 4</a:t>
            </a:r>
          </a:p>
        </p:txBody>
      </p:sp>
      <p:sp>
        <p:nvSpPr>
          <p:cNvPr id="2" name="">
            <a:extLst xmlns:a="http://schemas.openxmlformats.org/drawingml/2006/main">
              <a:ext uri="{FF2B5EF4-FFF2-40B4-BE49-F238E27FC236}">
                <a16:creationId xmlns:a16="http://schemas.microsoft.com/office/drawing/2014/main" id="{DED50637-EF31-4B06-8EFD-BFDF4E4302D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3</a:t>
            </a:r>
          </a:p>
        </p:txBody>
      </p:sp>
      <p:sp>
        <p:nvSpPr>
          <p:cNvPr id="3" name="">
            <a:extLst xmlns:a="http://schemas.openxmlformats.org/drawingml/2006/main">
              <a:ext uri="{FF2B5EF4-FFF2-40B4-BE49-F238E27FC236}">
                <a16:creationId xmlns:a16="http://schemas.microsoft.com/office/drawing/2014/main" id="{117D8C5C-0756-41F5-B1CC-E685D932F539}"/>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3. Why might the reservoir be ambiguous?</a:t>
            </a:r>
          </a:p>
        </p:txBody>
      </p:sp>
      <p:sp>
        <p:nvSpPr>
          <p:cNvPr id="4" name="">
            <a:extLst xmlns:a="http://schemas.openxmlformats.org/drawingml/2006/main">
              <a:ext uri="{FF2B5EF4-FFF2-40B4-BE49-F238E27FC236}">
                <a16:creationId xmlns:a16="http://schemas.microsoft.com/office/drawing/2014/main" id="{FAB7E9BF-87CE-4037-8452-D1DF503D9CEA}"/>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4. What makes a label useful evidence?</a:t>
            </a:r>
          </a:p>
        </p:txBody>
      </p:sp>
    </p:spTree>
    <p:extLst>
      <p:ext uri="{BB962C8B-B14F-4D97-AF65-F5344CB8AC3E}">
        <p14:creationId xmlns:p14="http://schemas.microsoft.com/office/powerpoint/2010/main" val="672493038"/>
      </p:ext>
    </p:extLst>
  </p:cSld>
</p:sld>
</file>

<file path=ppt/slides/slide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B07BC4E-205F-450E-B73B-4903EBFAB1C0}"/>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Words for this lesson</a:t>
            </a:r>
          </a:p>
        </p:txBody>
      </p:sp>
      <p:sp>
        <p:nvSpPr>
          <p:cNvPr id="2" name="">
            <a:extLst xmlns:a="http://schemas.openxmlformats.org/drawingml/2006/main">
              <a:ext uri="{FF2B5EF4-FFF2-40B4-BE49-F238E27FC236}">
                <a16:creationId xmlns:a16="http://schemas.microsoft.com/office/drawing/2014/main" id="{9CF44620-D622-472C-929A-C37D8BD79D5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4</a:t>
            </a:r>
          </a:p>
        </p:txBody>
      </p:sp>
      <p:sp>
        <p:nvSpPr>
          <p:cNvPr id="3" name="">
            <a:extLst xmlns:a="http://schemas.openxmlformats.org/drawingml/2006/main">
              <a:ext uri="{FF2B5EF4-FFF2-40B4-BE49-F238E27FC236}">
                <a16:creationId xmlns:a16="http://schemas.microsoft.com/office/drawing/2014/main" id="{386E4332-8FB3-4F70-B4DF-4A022C202062}"/>
              </a:ext>
            </a:extLst>
          </p:cNvPr>
          <p:cNvSpPr>
            <a:spLocks xmlns:a="http://schemas.openxmlformats.org/drawingml/2006/main" noGrp="1"/>
          </p:cNvSpPr>
          <p:nvPr/>
        </p:nvSpPr>
        <p:spPr>
          <a:xfrm xmlns:a="http://schemas.openxmlformats.org/drawingml/2006/main">
            <a:off x="5524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physical feature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natural part of a place</a:t>
            </a:r>
          </a:p>
        </p:txBody>
      </p:sp>
      <p:sp>
        <p:nvSpPr>
          <p:cNvPr id="4" name="">
            <a:extLst xmlns:a="http://schemas.openxmlformats.org/drawingml/2006/main">
              <a:ext uri="{FF2B5EF4-FFF2-40B4-BE49-F238E27FC236}">
                <a16:creationId xmlns:a16="http://schemas.microsoft.com/office/drawing/2014/main" id="{9DFEA555-FDBF-4AEE-B420-0F60E251E0F5}"/>
              </a:ext>
            </a:extLst>
          </p:cNvPr>
          <p:cNvSpPr>
            <a:spLocks xmlns:a="http://schemas.openxmlformats.org/drawingml/2006/main" noGrp="1"/>
          </p:cNvSpPr>
          <p:nvPr/>
        </p:nvSpPr>
        <p:spPr>
          <a:xfrm xmlns:a="http://schemas.openxmlformats.org/drawingml/2006/main">
            <a:off x="63055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human feature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part of a place made or changed by people</a:t>
            </a:r>
          </a:p>
        </p:txBody>
      </p:sp>
      <p:sp>
        <p:nvSpPr>
          <p:cNvPr id="5" name="">
            <a:extLst xmlns:a="http://schemas.openxmlformats.org/drawingml/2006/main">
              <a:ext uri="{FF2B5EF4-FFF2-40B4-BE49-F238E27FC236}">
                <a16:creationId xmlns:a16="http://schemas.microsoft.com/office/drawing/2014/main" id="{D91D267E-260C-4566-B848-961CECBCA52B}"/>
              </a:ext>
            </a:extLst>
          </p:cNvPr>
          <p:cNvSpPr>
            <a:spLocks xmlns:a="http://schemas.openxmlformats.org/drawingml/2006/main" noGrp="1"/>
          </p:cNvSpPr>
          <p:nvPr/>
        </p:nvSpPr>
        <p:spPr>
          <a:xfrm xmlns:a="http://schemas.openxmlformats.org/drawingml/2006/main">
            <a:off x="5524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annotation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label with an explanation</a:t>
            </a:r>
          </a:p>
        </p:txBody>
      </p:sp>
      <p:sp>
        <p:nvSpPr>
          <p:cNvPr id="6" name="">
            <a:extLst xmlns:a="http://schemas.openxmlformats.org/drawingml/2006/main">
              <a:ext uri="{FF2B5EF4-FFF2-40B4-BE49-F238E27FC236}">
                <a16:creationId xmlns:a16="http://schemas.microsoft.com/office/drawing/2014/main" id="{F7893E80-8A6E-4711-90A8-DBD34AB05654}"/>
              </a:ext>
            </a:extLst>
          </p:cNvPr>
          <p:cNvSpPr>
            <a:spLocks xmlns:a="http://schemas.openxmlformats.org/drawingml/2006/main" noGrp="1"/>
          </p:cNvSpPr>
          <p:nvPr/>
        </p:nvSpPr>
        <p:spPr>
          <a:xfrm xmlns:a="http://schemas.openxmlformats.org/drawingml/2006/main">
            <a:off x="63055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evidence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detail used to support an idea</a:t>
            </a:r>
          </a:p>
        </p:txBody>
      </p:sp>
    </p:spTree>
    <p:extLst>
      <p:ext uri="{BB962C8B-B14F-4D97-AF65-F5344CB8AC3E}">
        <p14:creationId xmlns:p14="http://schemas.microsoft.com/office/powerpoint/2010/main" val="377023902"/>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03436D3-B9D2-4FDE-A69C-4FF8AE939A3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Starter</a:t>
            </a:r>
          </a:p>
        </p:txBody>
      </p:sp>
      <p:sp>
        <p:nvSpPr>
          <p:cNvPr id="2" name="">
            <a:extLst xmlns:a="http://schemas.openxmlformats.org/drawingml/2006/main">
              <a:ext uri="{FF2B5EF4-FFF2-40B4-BE49-F238E27FC236}">
                <a16:creationId xmlns:a16="http://schemas.microsoft.com/office/drawing/2014/main" id="{AF88FA38-4A1F-4764-A2D9-219A0E0112D1}"/>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5</a:t>
            </a:r>
          </a:p>
        </p:txBody>
      </p:sp>
      <p:sp>
        <p:nvSpPr>
          <p:cNvPr id="3" name="">
            <a:extLst xmlns:a="http://schemas.openxmlformats.org/drawingml/2006/main">
              <a:ext uri="{FF2B5EF4-FFF2-40B4-BE49-F238E27FC236}">
                <a16:creationId xmlns:a16="http://schemas.microsoft.com/office/drawing/2014/main" id="{9A9A5176-D2A1-46EA-AD8E-DF9ED77A594F}"/>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vocabulary activity and explain a word in context.</a:t>
            </a:r>
          </a:p>
        </p:txBody>
      </p:sp>
      <p:sp>
        <p:nvSpPr>
          <p:cNvPr id="4" name="">
            <a:extLst xmlns:a="http://schemas.openxmlformats.org/drawingml/2006/main">
              <a:ext uri="{FF2B5EF4-FFF2-40B4-BE49-F238E27FC236}">
                <a16:creationId xmlns:a16="http://schemas.microsoft.com/office/drawing/2014/main" id="{5C05F992-6654-4F23-A03B-6A08E38B1385}"/>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first choice. Explain what helped you decide.</a:t>
            </a:r>
          </a:p>
        </p:txBody>
      </p:sp>
      <p:sp>
        <p:nvSpPr>
          <p:cNvPr id="5" name="">
            <a:extLst xmlns:a="http://schemas.openxmlformats.org/drawingml/2006/main">
              <a:ext uri="{FF2B5EF4-FFF2-40B4-BE49-F238E27FC236}">
                <a16:creationId xmlns:a16="http://schemas.microsoft.com/office/drawing/2014/main" id="{D3A34E26-C361-408B-9452-B179D066031E}"/>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Start here: physical features occur naturally. Human features are made or changed by people. Some examples have both aspects. Use the three evidence cards even if you missed fieldwork.</a:t>
            </a:r>
          </a:p>
        </p:txBody>
      </p:sp>
    </p:spTree>
    <p:extLst>
      <p:ext uri="{BB962C8B-B14F-4D97-AF65-F5344CB8AC3E}">
        <p14:creationId xmlns:p14="http://schemas.microsoft.com/office/powerpoint/2010/main" val="1766140077"/>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E6055520-5DDC-4773-A6C7-A2C9AAF0BF9B}"/>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Model question</a:t>
            </a:r>
          </a:p>
        </p:txBody>
      </p:sp>
      <p:sp>
        <p:nvSpPr>
          <p:cNvPr id="2" name="">
            <a:extLst xmlns:a="http://schemas.openxmlformats.org/drawingml/2006/main">
              <a:ext uri="{FF2B5EF4-FFF2-40B4-BE49-F238E27FC236}">
                <a16:creationId xmlns:a16="http://schemas.microsoft.com/office/drawing/2014/main" id="{1300FDF8-26BD-4341-90D1-2C6E4932375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6</a:t>
            </a:r>
          </a:p>
        </p:txBody>
      </p:sp>
      <p:sp>
        <p:nvSpPr>
          <p:cNvPr id="3" name="">
            <a:extLst xmlns:a="http://schemas.openxmlformats.org/drawingml/2006/main">
              <a:ext uri="{FF2B5EF4-FFF2-40B4-BE49-F238E27FC236}">
                <a16:creationId xmlns:a16="http://schemas.microsoft.com/office/drawing/2014/main" id="{7745CDBA-32C8-4F21-BC8A-ABBBCBA2134C}"/>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Question: How can I annotate the natural river?</a:t>
            </a:r>
          </a:p>
        </p:txBody>
      </p:sp>
    </p:spTree>
    <p:extLst>
      <p:ext uri="{BB962C8B-B14F-4D97-AF65-F5344CB8AC3E}">
        <p14:creationId xmlns:p14="http://schemas.microsoft.com/office/powerpoint/2010/main" val="1536149576"/>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B185C64A-106C-459B-97FF-49860421B4C6}"/>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Model evidence</a:t>
            </a:r>
          </a:p>
        </p:txBody>
      </p:sp>
      <p:sp>
        <p:nvSpPr>
          <p:cNvPr id="2" name="">
            <a:extLst xmlns:a="http://schemas.openxmlformats.org/drawingml/2006/main">
              <a:ext uri="{FF2B5EF4-FFF2-40B4-BE49-F238E27FC236}">
                <a16:creationId xmlns:a16="http://schemas.microsoft.com/office/drawing/2014/main" id="{E3DABCD2-52EA-4F58-810E-15925880FE7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7</a:t>
            </a:r>
          </a:p>
        </p:txBody>
      </p:sp>
      <p:sp>
        <p:nvSpPr>
          <p:cNvPr id="3" name="">
            <a:extLst xmlns:a="http://schemas.openxmlformats.org/drawingml/2006/main">
              <a:ext uri="{FF2B5EF4-FFF2-40B4-BE49-F238E27FC236}">
                <a16:creationId xmlns:a16="http://schemas.microsoft.com/office/drawing/2014/main" id="{D1FBFF0F-4D3A-4721-92A8-6B0E53755449}"/>
              </a:ext>
            </a:extLst>
          </p:cNvPr>
          <p:cNvSpPr>
            <a:spLocks xmlns:a="http://schemas.openxmlformats.org/drawingml/2006/main" noGrp="1"/>
          </p:cNvSpPr>
          <p:nvPr/>
        </p:nvSpPr>
        <p:spPr>
          <a:xfrm xmlns:a="http://schemas.openxmlformats.org/drawingml/2006/main">
            <a:off x="552450" y="1428750"/>
            <a:ext cx="11087100" cy="2495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Card D identifies a natural watercourse in the authored picture.</a:t>
            </a:r>
          </a:p>
        </p:txBody>
      </p:sp>
    </p:spTree>
    <p:extLst>
      <p:ext uri="{BB962C8B-B14F-4D97-AF65-F5344CB8AC3E}">
        <p14:creationId xmlns:p14="http://schemas.microsoft.com/office/powerpoint/2010/main" val="1636548773"/>
      </p:ext>
    </p:extLst>
  </p:cSld>
</p:sld>
</file>

<file path=ppt/slides/slide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3605147E-3A7A-4798-A640-D14DC83AA78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Model explanation</a:t>
            </a:r>
          </a:p>
        </p:txBody>
      </p:sp>
      <p:sp>
        <p:nvSpPr>
          <p:cNvPr id="2" name="">
            <a:extLst xmlns:a="http://schemas.openxmlformats.org/drawingml/2006/main">
              <a:ext uri="{FF2B5EF4-FFF2-40B4-BE49-F238E27FC236}">
                <a16:creationId xmlns:a16="http://schemas.microsoft.com/office/drawing/2014/main" id="{0DE59762-18CB-45C5-8671-097BA2D6872A}"/>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8</a:t>
            </a:r>
          </a:p>
        </p:txBody>
      </p:sp>
      <p:sp>
        <p:nvSpPr>
          <p:cNvPr id="3" name="">
            <a:extLst xmlns:a="http://schemas.openxmlformats.org/drawingml/2006/main">
              <a:ext uri="{FF2B5EF4-FFF2-40B4-BE49-F238E27FC236}">
                <a16:creationId xmlns:a16="http://schemas.microsoft.com/office/drawing/2014/main" id="{BB2C7D28-427E-4F8F-8234-23CE42CB791F}"/>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Think aloud: I label it physical and add because it is a natural watercourse.</a:t>
            </a:r>
          </a:p>
        </p:txBody>
      </p:sp>
    </p:spTree>
    <p:extLst>
      <p:ext uri="{BB962C8B-B14F-4D97-AF65-F5344CB8AC3E}">
        <p14:creationId xmlns:p14="http://schemas.microsoft.com/office/powerpoint/2010/main" val="472251212"/>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4CFFD85-0A59-45EB-B748-E0CE1B8029E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Model check</a:t>
            </a:r>
          </a:p>
        </p:txBody>
      </p:sp>
      <p:sp>
        <p:nvSpPr>
          <p:cNvPr id="2" name="">
            <a:extLst xmlns:a="http://schemas.openxmlformats.org/drawingml/2006/main">
              <a:ext uri="{FF2B5EF4-FFF2-40B4-BE49-F238E27FC236}">
                <a16:creationId xmlns:a16="http://schemas.microsoft.com/office/drawing/2014/main" id="{F07C67A4-B513-4425-87AC-39BB68C1D07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9</a:t>
            </a:r>
          </a:p>
        </p:txBody>
      </p:sp>
      <p:sp>
        <p:nvSpPr>
          <p:cNvPr id="3" name="">
            <a:extLst xmlns:a="http://schemas.openxmlformats.org/drawingml/2006/main">
              <a:ext uri="{FF2B5EF4-FFF2-40B4-BE49-F238E27FC236}">
                <a16:creationId xmlns:a16="http://schemas.microsoft.com/office/drawing/2014/main" id="{4720242A-6C30-479D-A0C2-E2899D5E7ACA}"/>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I point to the feature. For the reservoir, I explain both the water and the human-made dam.</a:t>
            </a:r>
          </a:p>
        </p:txBody>
      </p:sp>
    </p:spTree>
    <p:extLst>
      <p:ext uri="{BB962C8B-B14F-4D97-AF65-F5344CB8AC3E}">
        <p14:creationId xmlns:p14="http://schemas.microsoft.com/office/powerpoint/2010/main" val="1219773289"/>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22A028A-CDBA-467E-9C2A-772A6CF28AB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We do</a:t>
            </a:r>
          </a:p>
        </p:txBody>
      </p:sp>
      <p:sp>
        <p:nvSpPr>
          <p:cNvPr id="2" name="">
            <a:extLst xmlns:a="http://schemas.openxmlformats.org/drawingml/2006/main">
              <a:ext uri="{FF2B5EF4-FFF2-40B4-BE49-F238E27FC236}">
                <a16:creationId xmlns:a16="http://schemas.microsoft.com/office/drawing/2014/main" id="{78CED1EB-9FF3-4600-A78B-6D1B22A0F63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10</a:t>
            </a:r>
          </a:p>
        </p:txBody>
      </p:sp>
      <p:sp>
        <p:nvSpPr>
          <p:cNvPr id="3" name="">
            <a:extLst xmlns:a="http://schemas.openxmlformats.org/drawingml/2006/main">
              <a:ext uri="{FF2B5EF4-FFF2-40B4-BE49-F238E27FC236}">
                <a16:creationId xmlns:a16="http://schemas.microsoft.com/office/drawing/2014/main" id="{D57B2626-2029-4B65-8D69-A93A5D240A22}"/>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Sort Natural river, Built road and Reservoir behind a dam into Physical, Human or Could be both. Say what evidence supports each choice.</a:t>
            </a:r>
          </a:p>
        </p:txBody>
      </p:sp>
      <p:sp>
        <p:nvSpPr>
          <p:cNvPr id="4" name="">
            <a:extLst xmlns:a="http://schemas.openxmlformats.org/drawingml/2006/main">
              <a:ext uri="{FF2B5EF4-FFF2-40B4-BE49-F238E27FC236}">
                <a16:creationId xmlns:a16="http://schemas.microsoft.com/office/drawing/2014/main" id="{6015C0AE-F70C-43A1-8BF1-13BD67AAD954}"/>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Discuss the reservoir boundary case. Model a because annotation, then annotate two features on the authored picture with a partner.</a:t>
            </a:r>
          </a:p>
        </p:txBody>
      </p:sp>
      <p:sp>
        <p:nvSpPr>
          <p:cNvPr id="5" name="">
            <a:extLst xmlns:a="http://schemas.openxmlformats.org/drawingml/2006/main">
              <a:ext uri="{FF2B5EF4-FFF2-40B4-BE49-F238E27FC236}">
                <a16:creationId xmlns:a16="http://schemas.microsoft.com/office/drawing/2014/main" id="{93A8BF8A-21A2-42FB-8873-9A20C476A6F9}"/>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Suggest a choice. Check the evidence together. Swap roles when ready.</a:t>
            </a:r>
          </a:p>
        </p:txBody>
      </p:sp>
    </p:spTree>
    <p:extLst>
      <p:ext uri="{BB962C8B-B14F-4D97-AF65-F5344CB8AC3E}">
        <p14:creationId xmlns:p14="http://schemas.microsoft.com/office/powerpoint/2010/main" val="982322651"/>
      </p:ext>
    </p:extLst>
  </p:cSld>
</p:sld>
</file>

<file path=ppt/slides/slide1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A9FF968-9D47-4F68-AD2F-F822F50C134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Shared investigation record</a:t>
            </a:r>
          </a:p>
        </p:txBody>
      </p:sp>
      <p:sp>
        <p:nvSpPr>
          <p:cNvPr id="2" name="">
            <a:extLst xmlns:a="http://schemas.openxmlformats.org/drawingml/2006/main">
              <a:ext uri="{FF2B5EF4-FFF2-40B4-BE49-F238E27FC236}">
                <a16:creationId xmlns:a16="http://schemas.microsoft.com/office/drawing/2014/main" id="{B865480F-216B-4698-B8F0-AEA2A4227D4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11</a:t>
            </a:r>
          </a:p>
        </p:txBody>
      </p:sp>
      <p:sp>
        <p:nvSpPr>
          <p:cNvPr id="3" name="">
            <a:extLst xmlns:a="http://schemas.openxmlformats.org/drawingml/2006/main">
              <a:ext uri="{FF2B5EF4-FFF2-40B4-BE49-F238E27FC236}">
                <a16:creationId xmlns:a16="http://schemas.microsoft.com/office/drawing/2014/main" id="{42AE0691-D7C2-45A6-96F8-0F3BA74B2D5F}"/>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Natural river</a:t>
            </a:r>
          </a:p>
        </p:txBody>
      </p:sp>
      <p:sp>
        <p:nvSpPr>
          <p:cNvPr id="4" name="">
            <a:extLst xmlns:a="http://schemas.openxmlformats.org/drawingml/2006/main">
              <a:ext uri="{FF2B5EF4-FFF2-40B4-BE49-F238E27FC236}">
                <a16:creationId xmlns:a16="http://schemas.microsoft.com/office/drawing/2014/main" id="{BD91F4A5-E38B-46C1-9F89-9CD511F97B14}"/>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Built road</a:t>
            </a:r>
          </a:p>
        </p:txBody>
      </p:sp>
      <p:sp>
        <p:nvSpPr>
          <p:cNvPr id="5" name="">
            <a:extLst xmlns:a="http://schemas.openxmlformats.org/drawingml/2006/main">
              <a:ext uri="{FF2B5EF4-FFF2-40B4-BE49-F238E27FC236}">
                <a16:creationId xmlns:a16="http://schemas.microsoft.com/office/drawing/2014/main" id="{41434FC1-952E-4384-8616-399465F0D89D}"/>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Reservoir behind a dam</a:t>
            </a:r>
          </a:p>
        </p:txBody>
      </p:sp>
    </p:spTree>
    <p:extLst>
      <p:ext uri="{BB962C8B-B14F-4D97-AF65-F5344CB8AC3E}">
        <p14:creationId xmlns:p14="http://schemas.microsoft.com/office/powerpoint/2010/main" val="125724394"/>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F4E9327-7C27-4505-8049-50274F72DB4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Independent task supported</a:t>
            </a:r>
          </a:p>
        </p:txBody>
      </p:sp>
      <p:sp>
        <p:nvSpPr>
          <p:cNvPr id="2" name="">
            <a:extLst xmlns:a="http://schemas.openxmlformats.org/drawingml/2006/main">
              <a:ext uri="{FF2B5EF4-FFF2-40B4-BE49-F238E27FC236}">
                <a16:creationId xmlns:a16="http://schemas.microsoft.com/office/drawing/2014/main" id="{84A95880-EAD9-4EF5-A301-850755EF59D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12</a:t>
            </a:r>
          </a:p>
        </p:txBody>
      </p:sp>
      <p:sp>
        <p:nvSpPr>
          <p:cNvPr id="3" name="">
            <a:extLst xmlns:a="http://schemas.openxmlformats.org/drawingml/2006/main">
              <a:ext uri="{FF2B5EF4-FFF2-40B4-BE49-F238E27FC236}">
                <a16:creationId xmlns:a16="http://schemas.microsoft.com/office/drawing/2014/main" id="{0F9A3A29-B9FA-440F-AB0C-C71AA150124D}"/>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the river and road with the picture key.</a:t>
            </a:r>
          </a:p>
        </p:txBody>
      </p:sp>
      <p:sp>
        <p:nvSpPr>
          <p:cNvPr id="4" name="">
            <a:extLst xmlns:a="http://schemas.openxmlformats.org/drawingml/2006/main">
              <a:ext uri="{FF2B5EF4-FFF2-40B4-BE49-F238E27FC236}">
                <a16:creationId xmlns:a16="http://schemas.microsoft.com/office/drawing/2014/main" id="{1EA10D1F-F95A-46CD-944A-AD7223434ACB}"/>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Add a category label to each with a sentence stem.</a:t>
            </a:r>
          </a:p>
        </p:txBody>
      </p:sp>
      <p:sp>
        <p:nvSpPr>
          <p:cNvPr id="5" name="">
            <a:extLst xmlns:a="http://schemas.openxmlformats.org/drawingml/2006/main">
              <a:ext uri="{FF2B5EF4-FFF2-40B4-BE49-F238E27FC236}">
                <a16:creationId xmlns:a16="http://schemas.microsoft.com/office/drawing/2014/main" id="{A66D1174-9B85-4903-BA9A-F9490BFBBDD9}"/>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explain one label using a visible detail.</a:t>
            </a:r>
          </a:p>
        </p:txBody>
      </p:sp>
    </p:spTree>
    <p:extLst>
      <p:ext uri="{BB962C8B-B14F-4D97-AF65-F5344CB8AC3E}">
        <p14:creationId xmlns:p14="http://schemas.microsoft.com/office/powerpoint/2010/main" val="426140744"/>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260308F-91CF-4C8D-B485-F207F4A40E8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Independent task standard</a:t>
            </a:r>
          </a:p>
        </p:txBody>
      </p:sp>
      <p:sp>
        <p:nvSpPr>
          <p:cNvPr id="2" name="">
            <a:extLst xmlns:a="http://schemas.openxmlformats.org/drawingml/2006/main">
              <a:ext uri="{FF2B5EF4-FFF2-40B4-BE49-F238E27FC236}">
                <a16:creationId xmlns:a16="http://schemas.microsoft.com/office/drawing/2014/main" id="{244FC4A5-6340-4353-B87F-C9137F5CA4E7}"/>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13</a:t>
            </a:r>
          </a:p>
        </p:txBody>
      </p:sp>
      <p:sp>
        <p:nvSpPr>
          <p:cNvPr id="3" name="">
            <a:extLst xmlns:a="http://schemas.openxmlformats.org/drawingml/2006/main">
              <a:ext uri="{FF2B5EF4-FFF2-40B4-BE49-F238E27FC236}">
                <a16:creationId xmlns:a16="http://schemas.microsoft.com/office/drawing/2014/main" id="{D23546DF-D00F-4926-930D-3787AC11012B}"/>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Annotate the river, road and reservoir on the picture.</a:t>
            </a:r>
          </a:p>
        </p:txBody>
      </p:sp>
      <p:sp>
        <p:nvSpPr>
          <p:cNvPr id="4" name="">
            <a:extLst xmlns:a="http://schemas.openxmlformats.org/drawingml/2006/main">
              <a:ext uri="{FF2B5EF4-FFF2-40B4-BE49-F238E27FC236}">
                <a16:creationId xmlns:a16="http://schemas.microsoft.com/office/drawing/2014/main" id="{8BC33A7B-49C6-4EE7-86F4-1B88B413336B}"/>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For each, add a category and a because statement.</a:t>
            </a:r>
          </a:p>
        </p:txBody>
      </p:sp>
      <p:sp>
        <p:nvSpPr>
          <p:cNvPr id="5" name="">
            <a:extLst xmlns:a="http://schemas.openxmlformats.org/drawingml/2006/main">
              <a:ext uri="{FF2B5EF4-FFF2-40B4-BE49-F238E27FC236}">
                <a16:creationId xmlns:a16="http://schemas.microsoft.com/office/drawing/2014/main" id="{6A20F58D-A785-425B-8688-9A9F76A0FA63}"/>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compare two features and explain the ambiguous case.</a:t>
            </a:r>
          </a:p>
        </p:txBody>
      </p:sp>
    </p:spTree>
    <p:extLst>
      <p:ext uri="{BB962C8B-B14F-4D97-AF65-F5344CB8AC3E}">
        <p14:creationId xmlns:p14="http://schemas.microsoft.com/office/powerpoint/2010/main" val="1437543318"/>
      </p:ext>
    </p:extLst>
  </p:cSld>
</p:sld>
</file>

<file path=ppt/slides/slide1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70E4949-9032-418D-B104-60D7A77C9F2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Independent task stretch</a:t>
            </a:r>
          </a:p>
        </p:txBody>
      </p:sp>
      <p:sp>
        <p:nvSpPr>
          <p:cNvPr id="2" name="">
            <a:extLst xmlns:a="http://schemas.openxmlformats.org/drawingml/2006/main">
              <a:ext uri="{FF2B5EF4-FFF2-40B4-BE49-F238E27FC236}">
                <a16:creationId xmlns:a16="http://schemas.microsoft.com/office/drawing/2014/main" id="{35191630-3FC9-4E31-8A83-F23BBEA3867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14</a:t>
            </a:r>
          </a:p>
        </p:txBody>
      </p:sp>
      <p:sp>
        <p:nvSpPr>
          <p:cNvPr id="3" name="">
            <a:extLst xmlns:a="http://schemas.openxmlformats.org/drawingml/2006/main">
              <a:ext uri="{FF2B5EF4-FFF2-40B4-BE49-F238E27FC236}">
                <a16:creationId xmlns:a16="http://schemas.microsoft.com/office/drawing/2014/main" id="{7C26092A-86F2-482E-A8EC-8573085F5916}"/>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Create a clear annotation key for the picture.</a:t>
            </a:r>
          </a:p>
        </p:txBody>
      </p:sp>
      <p:sp>
        <p:nvSpPr>
          <p:cNvPr id="4" name="">
            <a:extLst xmlns:a="http://schemas.openxmlformats.org/drawingml/2006/main">
              <a:ext uri="{FF2B5EF4-FFF2-40B4-BE49-F238E27FC236}">
                <a16:creationId xmlns:a16="http://schemas.microsoft.com/office/drawing/2014/main" id="{C0C261F9-325E-4F93-A7E5-3C2D99B35D59}"/>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Justify categories for all three features with evidence.</a:t>
            </a:r>
          </a:p>
        </p:txBody>
      </p:sp>
      <p:sp>
        <p:nvSpPr>
          <p:cNvPr id="5" name="">
            <a:extLst xmlns:a="http://schemas.openxmlformats.org/drawingml/2006/main">
              <a:ext uri="{FF2B5EF4-FFF2-40B4-BE49-F238E27FC236}">
                <a16:creationId xmlns:a16="http://schemas.microsoft.com/office/drawing/2014/main" id="{002B6571-6CE0-4979-9563-321673E9280C}"/>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Give two defensible ways to classify the reservoir.</a:t>
            </a:r>
          </a:p>
        </p:txBody>
      </p:sp>
      <p:sp>
        <p:nvSpPr>
          <p:cNvPr id="6" name="">
            <a:extLst xmlns:a="http://schemas.openxmlformats.org/drawingml/2006/main">
              <a:ext uri="{FF2B5EF4-FFF2-40B4-BE49-F238E27FC236}">
                <a16:creationId xmlns:a16="http://schemas.microsoft.com/office/drawing/2014/main" id="{B1332806-4CEB-4F85-8981-363DA401A0FD}"/>
              </a:ext>
            </a:extLst>
          </p:cNvPr>
          <p:cNvSpPr>
            <a:spLocks xmlns:a="http://schemas.openxmlformats.org/drawingml/2006/main" noGrp="1"/>
          </p:cNvSpPr>
          <p:nvPr/>
        </p:nvSpPr>
        <p:spPr>
          <a:xfrm xmlns:a="http://schemas.openxmlformats.org/drawingml/2006/main">
            <a:off x="640080" y="48482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compare the features and explain which rule you prefer.</a:t>
            </a:r>
          </a:p>
        </p:txBody>
      </p:sp>
    </p:spTree>
    <p:extLst>
      <p:ext uri="{BB962C8B-B14F-4D97-AF65-F5344CB8AC3E}">
        <p14:creationId xmlns:p14="http://schemas.microsoft.com/office/powerpoint/2010/main" val="42502340"/>
      </p:ext>
    </p:extLst>
  </p:cSld>
</p:sld>
</file>

<file path=ppt/slides/slide1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A92FCA0-222E-4480-A3FE-E7945075E42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Review and improve</a:t>
            </a:r>
          </a:p>
        </p:txBody>
      </p:sp>
      <p:sp>
        <p:nvSpPr>
          <p:cNvPr id="2" name="">
            <a:extLst xmlns:a="http://schemas.openxmlformats.org/drawingml/2006/main">
              <a:ext uri="{FF2B5EF4-FFF2-40B4-BE49-F238E27FC236}">
                <a16:creationId xmlns:a16="http://schemas.microsoft.com/office/drawing/2014/main" id="{2C27B834-1F7B-4F8B-AEFF-6E67614BF6C7}"/>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15</a:t>
            </a:r>
          </a:p>
        </p:txBody>
      </p:sp>
      <p:sp>
        <p:nvSpPr>
          <p:cNvPr id="3" name="">
            <a:extLst xmlns:a="http://schemas.openxmlformats.org/drawingml/2006/main">
              <a:ext uri="{FF2B5EF4-FFF2-40B4-BE49-F238E27FC236}">
                <a16:creationId xmlns:a16="http://schemas.microsoft.com/office/drawing/2014/main" id="{8680EAFA-8EC0-4535-BD73-760EFF519E43}"/>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required evidence: labelled evidence, targeted questioning and two exit questions.</a:t>
            </a:r>
          </a:p>
        </p:txBody>
      </p:sp>
      <p:sp>
        <p:nvSpPr>
          <p:cNvPr id="4" name="">
            <a:extLst xmlns:a="http://schemas.openxmlformats.org/drawingml/2006/main">
              <a:ext uri="{FF2B5EF4-FFF2-40B4-BE49-F238E27FC236}">
                <a16:creationId xmlns:a16="http://schemas.microsoft.com/office/drawing/2014/main" id="{A757C319-FC67-4EAE-B851-06DCDD30569D}"/>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one part that meets the goal.</a:t>
            </a:r>
          </a:p>
        </p:txBody>
      </p:sp>
      <p:sp>
        <p:nvSpPr>
          <p:cNvPr id="5" name="">
            <a:extLst xmlns:a="http://schemas.openxmlformats.org/drawingml/2006/main">
              <a:ext uri="{FF2B5EF4-FFF2-40B4-BE49-F238E27FC236}">
                <a16:creationId xmlns:a16="http://schemas.microsoft.com/office/drawing/2014/main" id="{05836EFD-E739-4833-99FB-B3C345F17E42}"/>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Improve one detail.</a:t>
            </a:r>
          </a:p>
        </p:txBody>
      </p:sp>
    </p:spTree>
    <p:extLst>
      <p:ext uri="{BB962C8B-B14F-4D97-AF65-F5344CB8AC3E}">
        <p14:creationId xmlns:p14="http://schemas.microsoft.com/office/powerpoint/2010/main" val="1764523771"/>
      </p:ext>
    </p:extLst>
  </p:cSld>
</p:sld>
</file>

<file path=ppt/slides/slide1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963E56C-C5AA-4944-A379-D6C3B9B741BF}"/>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Exit ticket</a:t>
            </a:r>
          </a:p>
        </p:txBody>
      </p:sp>
      <p:sp>
        <p:nvSpPr>
          <p:cNvPr id="2" name="">
            <a:extLst xmlns:a="http://schemas.openxmlformats.org/drawingml/2006/main">
              <a:ext uri="{FF2B5EF4-FFF2-40B4-BE49-F238E27FC236}">
                <a16:creationId xmlns:a16="http://schemas.microsoft.com/office/drawing/2014/main" id="{F6C3C099-B5F1-4EC8-9D05-3BA58DC8647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16</a:t>
            </a:r>
          </a:p>
        </p:txBody>
      </p:sp>
      <p:sp>
        <p:nvSpPr>
          <p:cNvPr id="3" name="">
            <a:extLst xmlns:a="http://schemas.openxmlformats.org/drawingml/2006/main">
              <a:ext uri="{FF2B5EF4-FFF2-40B4-BE49-F238E27FC236}">
                <a16:creationId xmlns:a16="http://schemas.microsoft.com/office/drawing/2014/main" id="{16FE9ACD-EF59-4B6D-AF03-9055BDB064F0}"/>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How does your annotation show a physical or human feature?</a:t>
            </a:r>
          </a:p>
        </p:txBody>
      </p:sp>
      <p:sp>
        <p:nvSpPr>
          <p:cNvPr id="4" name="">
            <a:extLst xmlns:a="http://schemas.openxmlformats.org/drawingml/2006/main">
              <a:ext uri="{FF2B5EF4-FFF2-40B4-BE49-F238E27FC236}">
                <a16:creationId xmlns:a16="http://schemas.microsoft.com/office/drawing/2014/main" id="{48F8E680-E3A4-4DFE-AB47-B32C42E0C504}"/>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Why can the reservoir be discussed as both?</a:t>
            </a:r>
          </a:p>
        </p:txBody>
      </p:sp>
      <p:sp>
        <p:nvSpPr>
          <p:cNvPr id="5" name="">
            <a:extLst xmlns:a="http://schemas.openxmlformats.org/drawingml/2006/main">
              <a:ext uri="{FF2B5EF4-FFF2-40B4-BE49-F238E27FC236}">
                <a16:creationId xmlns:a16="http://schemas.microsoft.com/office/drawing/2014/main" id="{6DFB075B-BE63-4C82-850B-C423D5C8AE3C}"/>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You can share your response privately.</a:t>
            </a:r>
          </a:p>
        </p:txBody>
      </p:sp>
    </p:spTree>
    <p:extLst>
      <p:ext uri="{BB962C8B-B14F-4D97-AF65-F5344CB8AC3E}">
        <p14:creationId xmlns:p14="http://schemas.microsoft.com/office/powerpoint/2010/main" val="173278659"/>
      </p:ext>
    </p:extLst>
  </p:cSld>
</p:sld>
</file>

<file path=ppt/slides/slide1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722EFDC-FF75-4EED-A247-27BA978647E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Evidence D River</a:t>
            </a:r>
          </a:p>
        </p:txBody>
      </p:sp>
      <p:sp>
        <p:nvSpPr>
          <p:cNvPr id="2" name="">
            <a:extLst xmlns:a="http://schemas.openxmlformats.org/drawingml/2006/main">
              <a:ext uri="{FF2B5EF4-FFF2-40B4-BE49-F238E27FC236}">
                <a16:creationId xmlns:a16="http://schemas.microsoft.com/office/drawing/2014/main" id="{5FB86DCA-2ED3-49B8-B90C-5565E70186B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17</a:t>
            </a:r>
          </a:p>
        </p:txBody>
      </p:sp>
      <p:sp>
        <p:nvSpPr>
          <p:cNvPr id="3" name="">
            <a:extLst xmlns:a="http://schemas.openxmlformats.org/drawingml/2006/main">
              <a:ext uri="{FF2B5EF4-FFF2-40B4-BE49-F238E27FC236}">
                <a16:creationId xmlns:a16="http://schemas.microsoft.com/office/drawing/2014/main" id="{E6B30E24-A5F0-4A85-92C5-A2372FEF9FE1}"/>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 the authored picture, the river is a natural watercourse. Label the watercourse and explain the evidence for a physical feature.</a:t>
            </a:r>
          </a:p>
        </p:txBody>
      </p:sp>
      <p:sp>
        <p:nvSpPr>
          <p:cNvPr id="4" name="">
            <a:extLst xmlns:a="http://schemas.openxmlformats.org/drawingml/2006/main">
              <a:ext uri="{FF2B5EF4-FFF2-40B4-BE49-F238E27FC236}">
                <a16:creationId xmlns:a16="http://schemas.microsoft.com/office/drawing/2014/main" id="{ADBF5C30-C606-4AF1-AF08-F168B07EE614}"/>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feature picture</a:t>
            </a:r>
          </a:p>
        </p:txBody>
      </p:sp>
      <p:sp>
        <p:nvSpPr>
          <p:cNvPr id="5" name="">
            <a:extLst xmlns:a="http://schemas.openxmlformats.org/drawingml/2006/main">
              <a:ext uri="{FF2B5EF4-FFF2-40B4-BE49-F238E27FC236}">
                <a16:creationId xmlns:a16="http://schemas.microsoft.com/office/drawing/2014/main" id="{F8756C94-5E01-4EAD-9166-6D23C5CE695B}"/>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A real river may also be managed. This example specifies a natural watercourse.</a:t>
            </a:r>
          </a:p>
        </p:txBody>
      </p:sp>
    </p:spTree>
    <p:extLst>
      <p:ext uri="{BB962C8B-B14F-4D97-AF65-F5344CB8AC3E}">
        <p14:creationId xmlns:p14="http://schemas.microsoft.com/office/powerpoint/2010/main" val="46739907"/>
      </p:ext>
    </p:extLst>
  </p:cSld>
</p:sld>
</file>

<file path=ppt/slides/slide1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F412608-87C7-4351-90A3-C7555695230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Evidence H Road</a:t>
            </a:r>
          </a:p>
        </p:txBody>
      </p:sp>
      <p:sp>
        <p:nvSpPr>
          <p:cNvPr id="2" name="">
            <a:extLst xmlns:a="http://schemas.openxmlformats.org/drawingml/2006/main">
              <a:ext uri="{FF2B5EF4-FFF2-40B4-BE49-F238E27FC236}">
                <a16:creationId xmlns:a16="http://schemas.microsoft.com/office/drawing/2014/main" id="{35A1457B-8350-4AC8-960A-0F41BABE1DB7}"/>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18</a:t>
            </a:r>
          </a:p>
        </p:txBody>
      </p:sp>
      <p:sp>
        <p:nvSpPr>
          <p:cNvPr id="3" name="">
            <a:extLst xmlns:a="http://schemas.openxmlformats.org/drawingml/2006/main">
              <a:ext uri="{FF2B5EF4-FFF2-40B4-BE49-F238E27FC236}">
                <a16:creationId xmlns:a16="http://schemas.microsoft.com/office/drawing/2014/main" id="{DB4FB5F5-1D12-4E2D-A5C6-2FFEAE1FD0E5}"/>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The road in the picture was built for travel. Its surface and planned route are evidence of a human feature.</a:t>
            </a:r>
          </a:p>
        </p:txBody>
      </p:sp>
      <p:sp>
        <p:nvSpPr>
          <p:cNvPr id="4" name="">
            <a:extLst xmlns:a="http://schemas.openxmlformats.org/drawingml/2006/main">
              <a:ext uri="{FF2B5EF4-FFF2-40B4-BE49-F238E27FC236}">
                <a16:creationId xmlns:a16="http://schemas.microsoft.com/office/drawing/2014/main" id="{5CD7CF38-2341-45AF-9067-DE3BCE3BAF67}"/>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feature picture</a:t>
            </a:r>
          </a:p>
        </p:txBody>
      </p:sp>
      <p:sp>
        <p:nvSpPr>
          <p:cNvPr id="5" name="">
            <a:extLst xmlns:a="http://schemas.openxmlformats.org/drawingml/2006/main">
              <a:ext uri="{FF2B5EF4-FFF2-40B4-BE49-F238E27FC236}">
                <a16:creationId xmlns:a16="http://schemas.microsoft.com/office/drawing/2014/main" id="{8ED28AC6-6DA6-46C2-B8C7-C412C71C7D91}"/>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The drawing does not tell us traffic levels.</a:t>
            </a:r>
          </a:p>
        </p:txBody>
      </p:sp>
    </p:spTree>
    <p:extLst>
      <p:ext uri="{BB962C8B-B14F-4D97-AF65-F5344CB8AC3E}">
        <p14:creationId xmlns:p14="http://schemas.microsoft.com/office/powerpoint/2010/main" val="1584961709"/>
      </p:ext>
    </p:extLst>
  </p:cSld>
</p:sld>
</file>

<file path=ppt/slides/slide1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27BD904-9F53-43DE-A023-23BD2B7E3BF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Evidence O Reservoir</a:t>
            </a:r>
          </a:p>
        </p:txBody>
      </p:sp>
      <p:sp>
        <p:nvSpPr>
          <p:cNvPr id="2" name="">
            <a:extLst xmlns:a="http://schemas.openxmlformats.org/drawingml/2006/main">
              <a:ext uri="{FF2B5EF4-FFF2-40B4-BE49-F238E27FC236}">
                <a16:creationId xmlns:a16="http://schemas.microsoft.com/office/drawing/2014/main" id="{57794424-F15E-47C8-BBFB-3EE3F70877B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19</a:t>
            </a:r>
          </a:p>
        </p:txBody>
      </p:sp>
      <p:sp>
        <p:nvSpPr>
          <p:cNvPr id="3" name="">
            <a:extLst xmlns:a="http://schemas.openxmlformats.org/drawingml/2006/main">
              <a:ext uri="{FF2B5EF4-FFF2-40B4-BE49-F238E27FC236}">
                <a16:creationId xmlns:a16="http://schemas.microsoft.com/office/drawing/2014/main" id="{1F8E3F60-0586-4178-B473-AE3ED115F415}"/>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 reservoir holds water behind a dam built by people. Water is a physical part of the environment, while the dam and storage purpose are human changes. Explain why Could be both is useful here.</a:t>
            </a:r>
          </a:p>
        </p:txBody>
      </p:sp>
      <p:sp>
        <p:nvSpPr>
          <p:cNvPr id="4" name="">
            <a:extLst xmlns:a="http://schemas.openxmlformats.org/drawingml/2006/main">
              <a:ext uri="{FF2B5EF4-FFF2-40B4-BE49-F238E27FC236}">
                <a16:creationId xmlns:a16="http://schemas.microsoft.com/office/drawing/2014/main" id="{431889B4-DDB8-4019-BA7B-4561A67ED077}"/>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reservoir example</a:t>
            </a:r>
          </a:p>
        </p:txBody>
      </p:sp>
      <p:sp>
        <p:nvSpPr>
          <p:cNvPr id="5" name="">
            <a:extLst xmlns:a="http://schemas.openxmlformats.org/drawingml/2006/main">
              <a:ext uri="{FF2B5EF4-FFF2-40B4-BE49-F238E27FC236}">
                <a16:creationId xmlns:a16="http://schemas.microsoft.com/office/drawing/2014/main" id="{380CA31E-F40D-4472-98A2-C7A59D6391C6}"/>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Some classifications call the whole reservoir human. State your criterion and justify it.</a:t>
            </a:r>
          </a:p>
        </p:txBody>
      </p:sp>
    </p:spTree>
    <p:extLst>
      <p:ext uri="{BB962C8B-B14F-4D97-AF65-F5344CB8AC3E}">
        <p14:creationId xmlns:p14="http://schemas.microsoft.com/office/powerpoint/2010/main" val="687189992"/>
      </p:ext>
    </p:extLst>
  </p:cSld>
</p:sld>
</file>

<file path=ppt/slides/slide2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033419C-A717-4BC5-BDC5-4A88151335AF}"/>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Evidence S Annotation method</a:t>
            </a:r>
          </a:p>
        </p:txBody>
      </p:sp>
      <p:sp>
        <p:nvSpPr>
          <p:cNvPr id="2" name="">
            <a:extLst xmlns:a="http://schemas.openxmlformats.org/drawingml/2006/main">
              <a:ext uri="{FF2B5EF4-FFF2-40B4-BE49-F238E27FC236}">
                <a16:creationId xmlns:a16="http://schemas.microsoft.com/office/drawing/2014/main" id="{72B2DDC2-175D-49BD-ABBB-64FCF9122BD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20</a:t>
            </a:r>
          </a:p>
        </p:txBody>
      </p:sp>
      <p:sp>
        <p:nvSpPr>
          <p:cNvPr id="3" name="">
            <a:extLst xmlns:a="http://schemas.openxmlformats.org/drawingml/2006/main">
              <a:ext uri="{FF2B5EF4-FFF2-40B4-BE49-F238E27FC236}">
                <a16:creationId xmlns:a16="http://schemas.microsoft.com/office/drawing/2014/main" id="{1C66274A-5B4F-43F8-96FA-AA2F449AD7B8}"/>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a feature. Name it, choose a category, then add a because statement using a visible detail. Check a partner’s label against the picture.</a:t>
            </a:r>
          </a:p>
        </p:txBody>
      </p:sp>
      <p:sp>
        <p:nvSpPr>
          <p:cNvPr id="4" name="">
            <a:extLst xmlns:a="http://schemas.openxmlformats.org/drawingml/2006/main">
              <a:ext uri="{FF2B5EF4-FFF2-40B4-BE49-F238E27FC236}">
                <a16:creationId xmlns:a16="http://schemas.microsoft.com/office/drawing/2014/main" id="{3F0DF908-46B1-4C5E-91B8-F0491ADB714C}"/>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annotation routine</a:t>
            </a:r>
          </a:p>
        </p:txBody>
      </p:sp>
      <p:sp>
        <p:nvSpPr>
          <p:cNvPr id="5" name="">
            <a:extLst xmlns:a="http://schemas.openxmlformats.org/drawingml/2006/main">
              <a:ext uri="{FF2B5EF4-FFF2-40B4-BE49-F238E27FC236}">
                <a16:creationId xmlns:a16="http://schemas.microsoft.com/office/drawing/2014/main" id="{7F70524D-6259-4E48-9654-43CFF24EEC73}"/>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An attractive label is not enough without a supporting detail.</a:t>
            </a:r>
          </a:p>
        </p:txBody>
      </p:sp>
    </p:spTree>
    <p:extLst>
      <p:ext uri="{BB962C8B-B14F-4D97-AF65-F5344CB8AC3E}">
        <p14:creationId xmlns:p14="http://schemas.microsoft.com/office/powerpoint/2010/main" val="654007200"/>
      </p:ext>
    </p:extLst>
  </p:cSld>
</p:sld>
</file>

<file path=ppt/slides/slide2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50C64818-687D-49B2-B0EE-369FF8DACD8F}"/>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336D60"/>
                </a:solidFill>
                <a:latin typeface="Arial"/>
                <a:ea typeface="Arial"/>
                <a:cs typeface="Arial"/>
              </a:defRPr>
            </a:pPr>
            <a:r>
              <a:rPr sz="3150" b="1">
                <a:solidFill>
                  <a:srgbClr val="336D60"/>
                </a:solidFill>
                <a:latin typeface="Arial"/>
                <a:ea typeface="Arial"/>
                <a:cs typeface="Arial"/>
              </a:rPr>
              <a:t>Visual resource</a:t>
            </a:r>
          </a:p>
        </p:txBody>
      </p:sp>
      <p:sp>
        <p:nvSpPr>
          <p:cNvPr id="2" name="">
            <a:extLst xmlns:a="http://schemas.openxmlformats.org/drawingml/2006/main">
              <a:ext uri="{FF2B5EF4-FFF2-40B4-BE49-F238E27FC236}">
                <a16:creationId xmlns:a16="http://schemas.microsoft.com/office/drawing/2014/main" id="{35B0152F-4DCC-47B9-8BA1-95ADC14B8CF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GROW  Humanities  Summer 1  W4                                      21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5b52cdb79844279"/>
          <a:stretch xmlns:a="http://schemas.openxmlformats.org/drawingml/2006/main"/>
        </p:blipFill>
        <p:spPr>
          <a:xfrm xmlns:a="http://schemas.openxmlformats.org/drawingml/2006/main">
            <a:off x="1047750" y="1423458"/>
            <a:ext cx="10096500" cy="4487333"/>
          </a:xfrm>
          <a:prstGeom xmlns:a="http://schemas.openxmlformats.org/drawingml/2006/main" prst="rect">
            <a:avLst/>
          </a:prstGeom>
        </p:spPr>
      </p:pic>
    </p:spTree>
    <p:extLst>
      <p:ext uri="{BB962C8B-B14F-4D97-AF65-F5344CB8AC3E}">
        <p14:creationId xmlns:p14="http://schemas.microsoft.com/office/powerpoint/2010/main" val="19307455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2026-09-21T16:37:08.5460000Z</dcterms:created>
  <dcterms:modified xsi:type="dcterms:W3CDTF">2026-09-21T16:37:08.5460000Z</dcterms:modified>
</coreProperties>
</file>