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082cecd7d941cc" /><Relationship Type="http://schemas.openxmlformats.org/officeDocument/2006/relationships/extended-properties" Target="/docProps/app.xml" Id="R0e815f4effbb4c48" /><Relationship Type="http://schemas.openxmlformats.org/officeDocument/2006/relationships/officeDocument" Target="/ppt/presentation.xml" Id="Rdc035b10967e4e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5fdbc42f9a4acc"/>
  </p:sldMasterIdLst>
  <p:notesMasterIdLst>
    <p:notesMasterId xmlns:r="http://schemas.openxmlformats.org/officeDocument/2006/relationships" r:id="R7c7745cbe2484d65"/>
  </p:notesMasterIdLst>
  <p:sldIdLst>
    <p:sldId xmlns:r="http://schemas.openxmlformats.org/officeDocument/2006/relationships" id="256" r:id="R5fa9e9c080e644e9"/>
    <p:sldId xmlns:r="http://schemas.openxmlformats.org/officeDocument/2006/relationships" id="257" r:id="Rbf91549953184c9b"/>
    <p:sldId xmlns:r="http://schemas.openxmlformats.org/officeDocument/2006/relationships" id="258" r:id="R5daa8ef20ca24162"/>
    <p:sldId xmlns:r="http://schemas.openxmlformats.org/officeDocument/2006/relationships" id="259" r:id="R16826902ed7d4137"/>
    <p:sldId xmlns:r="http://schemas.openxmlformats.org/officeDocument/2006/relationships" id="260" r:id="R197e8edd127d4f9b"/>
    <p:sldId xmlns:r="http://schemas.openxmlformats.org/officeDocument/2006/relationships" id="261" r:id="R7314b1faa6c74eac"/>
    <p:sldId xmlns:r="http://schemas.openxmlformats.org/officeDocument/2006/relationships" id="262" r:id="R7e8df48da1a640a5"/>
    <p:sldId xmlns:r="http://schemas.openxmlformats.org/officeDocument/2006/relationships" id="263" r:id="Rc01b21988dd04c4d"/>
    <p:sldId xmlns:r="http://schemas.openxmlformats.org/officeDocument/2006/relationships" id="264" r:id="Rde40d6d2e7274e1f"/>
    <p:sldId xmlns:r="http://schemas.openxmlformats.org/officeDocument/2006/relationships" id="265" r:id="R83e7f1fd43364dc7"/>
    <p:sldId xmlns:r="http://schemas.openxmlformats.org/officeDocument/2006/relationships" id="266" r:id="Rd2bb071ae4b1468f"/>
    <p:sldId xmlns:r="http://schemas.openxmlformats.org/officeDocument/2006/relationships" id="267" r:id="R1bb300628ed941b1"/>
    <p:sldId xmlns:r="http://schemas.openxmlformats.org/officeDocument/2006/relationships" id="268" r:id="R248279615a32481a"/>
    <p:sldId xmlns:r="http://schemas.openxmlformats.org/officeDocument/2006/relationships" id="269" r:id="R559dd52065274747"/>
    <p:sldId xmlns:r="http://schemas.openxmlformats.org/officeDocument/2006/relationships" id="270" r:id="Rdfc322dfc495441b"/>
    <p:sldId xmlns:r="http://schemas.openxmlformats.org/officeDocument/2006/relationships" id="271" r:id="R15a3493a46da4ffd"/>
    <p:sldId xmlns:r="http://schemas.openxmlformats.org/officeDocument/2006/relationships" id="272" r:id="R2ccbde74c1b74615"/>
    <p:sldId xmlns:r="http://schemas.openxmlformats.org/officeDocument/2006/relationships" id="273" r:id="R1a85a6f2fec54047"/>
    <p:sldId xmlns:r="http://schemas.openxmlformats.org/officeDocument/2006/relationships" id="274" r:id="R7b133c737c194303"/>
    <p:sldId xmlns:r="http://schemas.openxmlformats.org/officeDocument/2006/relationships" id="275" r:id="R772f9831f95e4094"/>
    <p:sldId xmlns:r="http://schemas.openxmlformats.org/officeDocument/2006/relationships" id="276" r:id="R6c31550600a642b9"/>
    <p:sldId xmlns:r="http://schemas.openxmlformats.org/officeDocument/2006/relationships" id="277" r:id="R6cdc4bf1280e42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378c6e8aae43cc" /><Relationship Type="http://schemas.openxmlformats.org/officeDocument/2006/relationships/slideMaster" Target="/ppt/slideMasters/slideMaster1.xml" Id="R0a5fdbc42f9a4acc" /><Relationship Type="http://schemas.openxmlformats.org/officeDocument/2006/relationships/notesMaster" Target="/ppt/notesMasters/notesMaster1.xml" Id="R7c7745cbe2484d65" /><Relationship Type="http://schemas.openxmlformats.org/officeDocument/2006/relationships/presProps" Target="/ppt/presProps.xml" Id="R8ccddbc2cd994fe0" /><Relationship Type="http://schemas.openxmlformats.org/officeDocument/2006/relationships/tableStyles" Target="/ppt/tableStyles.xml" Id="R36931c9f68b14563" /><Relationship Type="http://schemas.openxmlformats.org/officeDocument/2006/relationships/slide" Target="/ppt/slides/slide1.xml" Id="R5fa9e9c080e644e9" /><Relationship Type="http://schemas.openxmlformats.org/officeDocument/2006/relationships/slide" Target="/ppt/slides/slide2.xml" Id="Rbf91549953184c9b" /><Relationship Type="http://schemas.openxmlformats.org/officeDocument/2006/relationships/slide" Target="/ppt/slides/slide3.xml" Id="R5daa8ef20ca24162" /><Relationship Type="http://schemas.openxmlformats.org/officeDocument/2006/relationships/slide" Target="/ppt/slides/slide4.xml" Id="R16826902ed7d4137" /><Relationship Type="http://schemas.openxmlformats.org/officeDocument/2006/relationships/slide" Target="/ppt/slides/slide5.xml" Id="R197e8edd127d4f9b" /><Relationship Type="http://schemas.openxmlformats.org/officeDocument/2006/relationships/slide" Target="/ppt/slides/slide6.xml" Id="R7314b1faa6c74eac" /><Relationship Type="http://schemas.openxmlformats.org/officeDocument/2006/relationships/slide" Target="/ppt/slides/slide7.xml" Id="R7e8df48da1a640a5" /><Relationship Type="http://schemas.openxmlformats.org/officeDocument/2006/relationships/slide" Target="/ppt/slides/slide8.xml" Id="Rc01b21988dd04c4d" /><Relationship Type="http://schemas.openxmlformats.org/officeDocument/2006/relationships/slide" Target="/ppt/slides/slide9.xml" Id="Rde40d6d2e7274e1f" /><Relationship Type="http://schemas.openxmlformats.org/officeDocument/2006/relationships/slide" Target="/ppt/slides/slide10.xml" Id="R83e7f1fd43364dc7" /><Relationship Type="http://schemas.openxmlformats.org/officeDocument/2006/relationships/slide" Target="/ppt/slides/slide11.xml" Id="Rd2bb071ae4b1468f" /><Relationship Type="http://schemas.openxmlformats.org/officeDocument/2006/relationships/slide" Target="/ppt/slides/slide12.xml" Id="R1bb300628ed941b1" /><Relationship Type="http://schemas.openxmlformats.org/officeDocument/2006/relationships/slide" Target="/ppt/slides/slide13.xml" Id="R248279615a32481a" /><Relationship Type="http://schemas.openxmlformats.org/officeDocument/2006/relationships/slide" Target="/ppt/slides/slide14.xml" Id="R559dd52065274747" /><Relationship Type="http://schemas.openxmlformats.org/officeDocument/2006/relationships/slide" Target="/ppt/slides/slide15.xml" Id="Rdfc322dfc495441b" /><Relationship Type="http://schemas.openxmlformats.org/officeDocument/2006/relationships/slide" Target="/ppt/slides/slide16.xml" Id="R15a3493a46da4ffd" /><Relationship Type="http://schemas.openxmlformats.org/officeDocument/2006/relationships/slide" Target="/ppt/slides/slide17.xml" Id="R2ccbde74c1b74615" /><Relationship Type="http://schemas.openxmlformats.org/officeDocument/2006/relationships/slide" Target="/ppt/slides/slide18.xml" Id="R1a85a6f2fec54047" /><Relationship Type="http://schemas.openxmlformats.org/officeDocument/2006/relationships/slide" Target="/ppt/slides/slide19.xml" Id="R7b133c737c194303" /><Relationship Type="http://schemas.openxmlformats.org/officeDocument/2006/relationships/slide" Target="/ppt/slides/slide20.xml" Id="R772f9831f95e4094" /><Relationship Type="http://schemas.openxmlformats.org/officeDocument/2006/relationships/slide" Target="/ppt/slides/slide21.xml" Id="R6c31550600a642b9" /><Relationship Type="http://schemas.openxmlformats.org/officeDocument/2006/relationships/slide" Target="/ppt/slides/slide22.xml" Id="R6cdc4bf1280e42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fce933452442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32c0d0db2548e1" /><Relationship Type="http://schemas.openxmlformats.org/officeDocument/2006/relationships/notesMaster" Target="/ppt/notesMasters/notesMaster1.xml" Id="Rb4a6e109b99543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c6ea4b1f5441ad" /><Relationship Type="http://schemas.openxmlformats.org/officeDocument/2006/relationships/notesMaster" Target="/ppt/notesMasters/notesMaster1.xml" Id="R1af30567140448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119a9dedb247a2" /><Relationship Type="http://schemas.openxmlformats.org/officeDocument/2006/relationships/notesMaster" Target="/ppt/notesMasters/notesMaster1.xml" Id="R09be214c73ce47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7f35cf50b347ba" /><Relationship Type="http://schemas.openxmlformats.org/officeDocument/2006/relationships/notesMaster" Target="/ppt/notesMasters/notesMaster1.xml" Id="Re43764772db04f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7d4d9ec667494e" /><Relationship Type="http://schemas.openxmlformats.org/officeDocument/2006/relationships/notesMaster" Target="/ppt/notesMasters/notesMaster1.xml" Id="Rb8bb1525242f4b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2d1df5535d4336" /><Relationship Type="http://schemas.openxmlformats.org/officeDocument/2006/relationships/notesMaster" Target="/ppt/notesMasters/notesMaster1.xml" Id="R31c1d19a8a0243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52a268628db483b" /><Relationship Type="http://schemas.openxmlformats.org/officeDocument/2006/relationships/notesMaster" Target="/ppt/notesMasters/notesMaster1.xml" Id="R9256fccc23604a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ae2e9a0ac5488d" /><Relationship Type="http://schemas.openxmlformats.org/officeDocument/2006/relationships/notesMaster" Target="/ppt/notesMasters/notesMaster1.xml" Id="R54646b49ba874e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029edc895a474b" /><Relationship Type="http://schemas.openxmlformats.org/officeDocument/2006/relationships/notesMaster" Target="/ppt/notesMasters/notesMaster1.xml" Id="R7ff08bee23ce42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a21a6396a24be7" /><Relationship Type="http://schemas.openxmlformats.org/officeDocument/2006/relationships/notesMaster" Target="/ppt/notesMasters/notesMaster1.xml" Id="R80030bb64afe4c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a6a4ed788f4620" /><Relationship Type="http://schemas.openxmlformats.org/officeDocument/2006/relationships/notesMaster" Target="/ppt/notesMasters/notesMaster1.xml" Id="Rd9d5e51f17774e0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9a6b42d3f3f4738" /><Relationship Type="http://schemas.openxmlformats.org/officeDocument/2006/relationships/notesMaster" Target="/ppt/notesMasters/notesMaster1.xml" Id="R78383e65d47740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71cb3050c5e480d" /><Relationship Type="http://schemas.openxmlformats.org/officeDocument/2006/relationships/notesMaster" Target="/ppt/notesMasters/notesMaster1.xml" Id="R3f365c09a8de4ed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c03a59c53640c1" /><Relationship Type="http://schemas.openxmlformats.org/officeDocument/2006/relationships/notesMaster" Target="/ppt/notesMasters/notesMaster1.xml" Id="R2e5fe0489d0e482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f5b5b1fd4ab4418" /><Relationship Type="http://schemas.openxmlformats.org/officeDocument/2006/relationships/notesMaster" Target="/ppt/notesMasters/notesMaster1.xml" Id="R71f1bd166af147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93424d00bf4e84" /><Relationship Type="http://schemas.openxmlformats.org/officeDocument/2006/relationships/notesMaster" Target="/ppt/notesMasters/notesMaster1.xml" Id="R651e45bc00514b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a9b17b11d7e466f" /><Relationship Type="http://schemas.openxmlformats.org/officeDocument/2006/relationships/notesMaster" Target="/ppt/notesMasters/notesMaster1.xml" Id="R26ba29152bc945b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95ca37591a4f18" /><Relationship Type="http://schemas.openxmlformats.org/officeDocument/2006/relationships/notesMaster" Target="/ppt/notesMasters/notesMaster1.xml" Id="R4850ecfa23ae475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9eb5e71bef64168" /><Relationship Type="http://schemas.openxmlformats.org/officeDocument/2006/relationships/notesMaster" Target="/ppt/notesMasters/notesMaster1.xml" Id="R3ef2d33dfdb840a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f2ff7e14e004b2d" /><Relationship Type="http://schemas.openxmlformats.org/officeDocument/2006/relationships/notesMaster" Target="/ppt/notesMasters/notesMaster1.xml" Id="R64abcf8f42a3417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637e01a676c44aa" /><Relationship Type="http://schemas.openxmlformats.org/officeDocument/2006/relationships/notesMaster" Target="/ppt/notesMasters/notesMaster1.xml" Id="Rc873ea5e8f6e418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191b7e77f1840e9" /><Relationship Type="http://schemas.openxmlformats.org/officeDocument/2006/relationships/notesMaster" Target="/ppt/notesMasters/notesMaster1.xml" Id="R8e9bab4f1c664e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Supported: What does a map key explain? A key explains map symbols.</a:t>
            </a:r>
          </a:p>
          <a:p xmlns:a="http://schemas.openxmlformats.org/drawingml/2006/main">
            <a:r>
              <a:t>Point to a tally category in card C. Accept a named category from card C.</a:t>
            </a:r>
          </a:p>
          <a:p xmlns:a="http://schemas.openxmlformats.org/drawingml/2006/main">
            <a:r>
              <a:t>Why label the location? So another reader knows where the count was made.</a:t>
            </a:r>
          </a:p>
          <a:p xmlns:a="http://schemas.openxmlformats.org/drawingml/2006/main">
            <a:r>
              <a:t>Who supervises the route? The adult supervises the route.</a:t>
            </a:r>
          </a:p>
          <a:p xmlns:a="http://schemas.openxmlformats.org/drawingml/2006/main">
            <a:r>
              <a:t>Standard: How does a location label help a reader? It identifies where the observations were made.</a:t>
            </a:r>
          </a:p>
          <a:p xmlns:a="http://schemas.openxmlformats.org/drawingml/2006/main">
            <a:r>
              <a:t>What is a tally used for? It records observations as count marks.</a:t>
            </a:r>
          </a:p>
          <a:p xmlns:a="http://schemas.openxmlformats.org/drawingml/2006/main">
            <a:r>
              <a:t>How can we avoid counting a feature twice? Count each feature once by its main use.</a:t>
            </a:r>
          </a:p>
          <a:p xmlns:a="http://schemas.openxmlformats.org/drawingml/2006/main">
            <a:r>
              <a:t>What should we do before entering counts? Check tallies and totals and label the location.</a:t>
            </a:r>
          </a:p>
          <a:p xmlns:a="http://schemas.openxmlformats.org/drawingml/2006/main">
            <a:r>
              <a:t>Stretch: Why must two points use the same categories? Different categories would make the counts hard to compare.</a:t>
            </a:r>
          </a:p>
          <a:p xmlns:a="http://schemas.openxmlformats.org/drawingml/2006/main">
            <a:r>
              <a:t>What should you do with an uncertain use? Mark it and check the classification with the adult.</a:t>
            </a:r>
          </a:p>
          <a:p xmlns:a="http://schemas.openxmlformats.org/drawingml/2006/main">
            <a:r>
              <a:t>Can one point represent every part of the locality? No. It records only the selected point.</a:t>
            </a:r>
          </a:p>
          <a:p xmlns:a="http://schemas.openxmlformats.org/drawingml/2006/main">
            <a:r>
              <a:t>How can a partner check your record? Recount the tally marks and check the totals and location label.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Supported: What does a map key explain? A key explains map symbols.</a:t>
            </a:r>
          </a:p>
          <a:p xmlns:a="http://schemas.openxmlformats.org/drawingml/2006/main">
            <a:r>
              <a:t>Point to a tally category in card C. Accept a named category from card C.</a:t>
            </a:r>
          </a:p>
          <a:p xmlns:a="http://schemas.openxmlformats.org/drawingml/2006/main">
            <a:r>
              <a:t>Why label the location? So another reader knows where the count was made.</a:t>
            </a:r>
          </a:p>
          <a:p xmlns:a="http://schemas.openxmlformats.org/drawingml/2006/main">
            <a:r>
              <a:t>Who supervises the route? The adult supervises the route.</a:t>
            </a:r>
          </a:p>
          <a:p xmlns:a="http://schemas.openxmlformats.org/drawingml/2006/main">
            <a:r>
              <a:t>Standard: How does a location label help a reader? It identifies where the observations were made.</a:t>
            </a:r>
          </a:p>
          <a:p xmlns:a="http://schemas.openxmlformats.org/drawingml/2006/main">
            <a:r>
              <a:t>What is a tally used for? It records observations as count marks.</a:t>
            </a:r>
          </a:p>
          <a:p xmlns:a="http://schemas.openxmlformats.org/drawingml/2006/main">
            <a:r>
              <a:t>How can we avoid counting a feature twice? Count each feature once by its main use.</a:t>
            </a:r>
          </a:p>
          <a:p xmlns:a="http://schemas.openxmlformats.org/drawingml/2006/main">
            <a:r>
              <a:t>What should we do before entering counts? Check tallies and totals and label the location.</a:t>
            </a:r>
          </a:p>
          <a:p xmlns:a="http://schemas.openxmlformats.org/drawingml/2006/main">
            <a:r>
              <a:t>Stretch: Why must two points use the same categories? Different categories would make the counts hard to compare.</a:t>
            </a:r>
          </a:p>
          <a:p xmlns:a="http://schemas.openxmlformats.org/drawingml/2006/main">
            <a:r>
              <a:t>What should you do with an uncertain use? Mark it and check the classification with the adult.</a:t>
            </a:r>
          </a:p>
          <a:p xmlns:a="http://schemas.openxmlformats.org/drawingml/2006/main">
            <a:r>
              <a:t>Can one point represent every part of the locality? No. It records only the selected point.</a:t>
            </a:r>
          </a:p>
          <a:p xmlns:a="http://schemas.openxmlformats.org/drawingml/2006/main">
            <a:r>
              <a:t>How can a partner check your record? Recount the tally marks and check the totals and location label.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Question: Which use has the highest count in the authored practice tally?</a:t>
            </a:r>
          </a:p>
          <a:p xmlns:a="http://schemas.openxmlformats.org/drawingml/2006/main">
            <a:r>
              <a:t>Evidence: The Outdoor play row records 6 features. The Nature row records 5.</a:t>
            </a:r>
          </a:p>
          <a:p xmlns:a="http://schemas.openxmlformats.org/drawingml/2006/main">
            <a:r>
              <a:t>Think aloud: I check every row. Outdoor play has the highest count in this practice sample.</a:t>
            </a:r>
          </a:p>
          <a:p xmlns:a="http://schemas.openxmlformats.org/drawingml/2006/main">
            <a:r>
              <a:t>Check: I label the location and units. Counts show features, not land area. Real class counts replace the practice data.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Question: Which use has the highest count in the authored practice tally?</a:t>
            </a:r>
          </a:p>
          <a:p xmlns:a="http://schemas.openxmlformats.org/drawingml/2006/main">
            <a:r>
              <a:t>Evidence: The Outdoor play row records 6 features. The Nature row records 5.</a:t>
            </a:r>
          </a:p>
          <a:p xmlns:a="http://schemas.openxmlformats.org/drawingml/2006/main">
            <a:r>
              <a:t>Think aloud: I check every row. Outdoor play has the highest count in this practice sample.</a:t>
            </a:r>
          </a:p>
          <a:p xmlns:a="http://schemas.openxmlformats.org/drawingml/2006/main">
            <a:r>
              <a:t>Check: I label the location and units. Counts show features, not land area. Real class counts replace the practice data.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Question: Which use has the highest count in the authored practice tally?</a:t>
            </a:r>
          </a:p>
          <a:p xmlns:a="http://schemas.openxmlformats.org/drawingml/2006/main">
            <a:r>
              <a:t>Evidence: The Outdoor play row records 6 features. The Nature row records 5.</a:t>
            </a:r>
          </a:p>
          <a:p xmlns:a="http://schemas.openxmlformats.org/drawingml/2006/main">
            <a:r>
              <a:t>Think aloud: I check every row. Outdoor play has the highest count in this practice sample.</a:t>
            </a:r>
          </a:p>
          <a:p xmlns:a="http://schemas.openxmlformats.org/drawingml/2006/main">
            <a:r>
              <a:t>Check: I label the location and units. Counts show features, not land area. Real class counts replace the practice data.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Question: Which use has the highest count in the authored practice tally?</a:t>
            </a:r>
          </a:p>
          <a:p xmlns:a="http://schemas.openxmlformats.org/drawingml/2006/main">
            <a:r>
              <a:t>Evidence: The Outdoor play row records 6 features. The Nature row records 5.</a:t>
            </a:r>
          </a:p>
          <a:p xmlns:a="http://schemas.openxmlformats.org/drawingml/2006/main">
            <a:r>
              <a:t>Think aloud: I check every row. Outdoor play has the highest count in this practice sample.</a:t>
            </a:r>
          </a:p>
          <a:p xmlns:a="http://schemas.openxmlformats.org/drawingml/2006/main">
            <a:r>
              <a:t>Check: I label the location and units. Counts show features, not land area. Real class counts replace the practice data.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Adult reads the route and category labels. You make the count or interpretation.</a:t>
            </a:r>
          </a:p>
          <a:p xmlns:a="http://schemas.openxmlformats.org/drawingml/2006/main">
            <a:r>
              <a:t>Further challenge: Add another category when ready.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Use the tally sheet and graph labels to check each entry.</a:t>
            </a:r>
          </a:p>
          <a:p xmlns:a="http://schemas.openxmlformats.org/drawingml/2006/main">
            <a:r>
              <a:t>Further challenge: Explain why location labels matter.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Keep the method constant and explain any uncertainty.</a:t>
            </a:r>
          </a:p>
          <a:p xmlns:a="http://schemas.openxmlformats.org/drawingml/2006/main">
            <a:r>
              <a:t>Further challenge: Explain how sampling another point could change the conclusion.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{"code":"A","title":"Question and roles","text":"Agree: What is the land used for along our route? Choose an observer, tally recorder and location checker. The adult supervises the approved grounds route. Swap a role after a count.","source":"Authored teaching example","limit":"This example supports practice. Check your own place separately."}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{"code":"B","title":"One clear counting rule","text":"Count each visible feature once, using its main use. Keep a tally in the matching category. Mark uncertain uses with a question mark and check with the adult. A count of features does not measure land area.","source":"Authored teaching example","limit":"This example supports practice. Check your own place separately."}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{"code":"C","title":"Authored practice tally","text":"AUTHORED PRACTICE at invented point A: learning 4, outdoor play 6, travel 3, nature 5, growing 2, services 1. Units: observed features. These are invented counts for a no-fieldwork lesson, not findings about our school.","source":"Authored practice tally for this pack","limit":"Replace with class counts after fieldwork. The categories must use the same counting rule."}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{"code":"D","title":"Return and record","text":"Return with the adult. Add location, date, roles and the counting rule to the sheet. Check tallies against totals with a partner. Enter the counts indoors and label the graph. Keep a second point separate.","source":"Authored return-to-recording routine","limit":"A short route only represents the features observed there."}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GROW_SU1_W03</a:t>
            </a:r>
          </a:p>
          <a:p xmlns:a="http://schemas.openxmlformats.org/drawingml/2006/main">
            <a:r>
              <a:t>Learning goal: Carry out simple fieldwork about my local area.</a:t>
            </a:r>
          </a:p>
          <a:p xmlns:a="http://schemas.openxmlformats.org/drawingml/2006/main">
            <a:r>
              <a:t>Evidence: F: method, safe participation and accurate recording.</a:t>
            </a:r>
          </a:p>
          <a:p xmlns:a="http://schemas.openxmlformats.org/drawingml/2006/main">
            <a:r>
              <a:t>Before teaching, check a short supervised route inside the school grounds and name observation point A on the class plan. Avoid traffic, water edges and restricted areas. Agree the question before leaving: What is the land used for along our route? Allocate observer, tally recorder and location checker roles. Use paper and a pencil outdoors. Count each feature once by its main use. Return together, label the sheet, check totals with a partner and enter counts indoors. No photos of people or pupil addresses. If fieldwork is unavailable, label all work AUTHORED PRACTICE and use the supplied tally. A second approved observation point is the stretch.</a:t>
            </a:r>
          </a:p>
          <a:p xmlns:a="http://schemas.openxmlformats.org/drawingml/2006/main">
            <a:r>
              <a:t>Start here: a map key explains symbols. A location label tells us where an observation was made. A tally records a count. Use card C if you missed the earlier map work.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Outdoor play has the highest practice count, with 6 observed features. No. A feature count tells how many features were recorded, not their area.</a:t>
            </a:r>
          </a:p>
          <a:p xmlns:a="http://schemas.openxmlformats.org/drawingml/2006/main">
            <a:r>
              <a:t>Sources: supplied Humanities Scheme of Work, GROW Summer 1, week 3. Authored practice tally and school-route method: ../../../Sources_and_checks.html#w03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aab86989dc4d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55bed92fcf4bf6" /><Relationship Type="http://schemas.openxmlformats.org/officeDocument/2006/relationships/slideLayout" Target="/ppt/slideLayouts/slideLayout1.xml" Id="R1079607e7c6e42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79607e7c6e42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3ebbf8b2e433e" /><Relationship Type="http://schemas.openxmlformats.org/officeDocument/2006/relationships/notesSlide" Target="/ppt/notesSlides/notesSlide1.xml" Id="Rf4a6057a353045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68558f95e481b" /><Relationship Type="http://schemas.openxmlformats.org/officeDocument/2006/relationships/notesSlide" Target="/ppt/notesSlides/notesSlide2.xml" Id="R7806418782964a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75e2cbadf4d7c" /><Relationship Type="http://schemas.openxmlformats.org/officeDocument/2006/relationships/notesSlide" Target="/ppt/notesSlides/notesSlide3.xml" Id="Rbb073215aac543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d0565559644241" /><Relationship Type="http://schemas.openxmlformats.org/officeDocument/2006/relationships/notesSlide" Target="/ppt/notesSlides/notesSlide4.xml" Id="R6d65b3dc214b4d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6f96727cd4731" /><Relationship Type="http://schemas.openxmlformats.org/officeDocument/2006/relationships/notesSlide" Target="/ppt/notesSlides/notesSlide5.xml" Id="R43890dd7c68448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416ecf4874f75" /><Relationship Type="http://schemas.openxmlformats.org/officeDocument/2006/relationships/notesSlide" Target="/ppt/notesSlides/notesSlide6.xml" Id="R9a871b34b89c4e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6d449ca884808" /><Relationship Type="http://schemas.openxmlformats.org/officeDocument/2006/relationships/notesSlide" Target="/ppt/notesSlides/notesSlide7.xml" Id="Rf1b5502e04fe42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3ca06c3c6b4dde" /><Relationship Type="http://schemas.openxmlformats.org/officeDocument/2006/relationships/notesSlide" Target="/ppt/notesSlides/notesSlide8.xml" Id="R3c2f92e043e446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5a032671aa470c" /><Relationship Type="http://schemas.openxmlformats.org/officeDocument/2006/relationships/notesSlide" Target="/ppt/notesSlides/notesSlide9.xml" Id="Rf5a3d9d51cd14f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481336feba469f" /><Relationship Type="http://schemas.openxmlformats.org/officeDocument/2006/relationships/notesSlide" Target="/ppt/notesSlides/notesSlide10.xml" Id="R4945e529c9e844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9ba5d629454ffa" /><Relationship Type="http://schemas.openxmlformats.org/officeDocument/2006/relationships/notesSlide" Target="/ppt/notesSlides/notesSlide11.xml" Id="R66192a09c39a49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7a1b2fecb4ba2" /><Relationship Type="http://schemas.openxmlformats.org/officeDocument/2006/relationships/notesSlide" Target="/ppt/notesSlides/notesSlide12.xml" Id="R27612c59499944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0aa823007d4506" /><Relationship Type="http://schemas.openxmlformats.org/officeDocument/2006/relationships/notesSlide" Target="/ppt/notesSlides/notesSlide13.xml" Id="R7c9d21af72bc433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36bab861174cab" /><Relationship Type="http://schemas.openxmlformats.org/officeDocument/2006/relationships/notesSlide" Target="/ppt/notesSlides/notesSlide14.xml" Id="R8e9ba38f8a384f8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fed900de24677" /><Relationship Type="http://schemas.openxmlformats.org/officeDocument/2006/relationships/notesSlide" Target="/ppt/notesSlides/notesSlide15.xml" Id="Ra8ff976dbc9b407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ef727bc1aa4652" /><Relationship Type="http://schemas.openxmlformats.org/officeDocument/2006/relationships/notesSlide" Target="/ppt/notesSlides/notesSlide16.xml" Id="Rc927d98d476d414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7038f1cb84c4d" /><Relationship Type="http://schemas.openxmlformats.org/officeDocument/2006/relationships/notesSlide" Target="/ppt/notesSlides/notesSlide17.xml" Id="R35a0864e8fff458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bdb717cb647d3" /><Relationship Type="http://schemas.openxmlformats.org/officeDocument/2006/relationships/notesSlide" Target="/ppt/notesSlides/notesSlide18.xml" Id="R4d71c6b2ee9b4e3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3bdb91ab114dea" /><Relationship Type="http://schemas.openxmlformats.org/officeDocument/2006/relationships/notesSlide" Target="/ppt/notesSlides/notesSlide19.xml" Id="R6d1a5ebdd063405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83d40ac334e67" /><Relationship Type="http://schemas.openxmlformats.org/officeDocument/2006/relationships/notesSlide" Target="/ppt/notesSlides/notesSlide20.xml" Id="Rff8482ed3fb24c2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e1f0866094fc1" /><Relationship Type="http://schemas.openxmlformats.org/officeDocument/2006/relationships/image" Target="/ppt/media/image.png" Id="R6fee5fb87c4b4686" /><Relationship Type="http://schemas.openxmlformats.org/officeDocument/2006/relationships/notesSlide" Target="/ppt/notesSlides/notesSlide21.xml" Id="R536d5a8d63134a4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cc233a7b54e96" /><Relationship Type="http://schemas.openxmlformats.org/officeDocument/2006/relationships/notesSlide" Target="/ppt/notesSlides/notesSlide22.xml" Id="R73e6bd11573748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893C0-918D-4A3B-91B6-E1A21642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Our school route fieldwork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A9903-17C5-4BBD-9564-81BD94A0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D5B11-DF7E-4806-940E-AE5BFE66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Carry out simple fieldwork about my local area.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A59490-916B-4F9D-9D39-8FB5AA85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GROW / Humanities / Summer 1 / Week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BA1F3D-AC92-469F-82D4-41F09A08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Speak, point, draw, type or write.</a:t>
            </a:r>
          </a:p>
        </p:txBody>
      </p:sp>
    </p:spTree>
    <p:extLst>
      <p:ext uri="{BB962C8B-B14F-4D97-AF65-F5344CB8AC3E}">
        <p14:creationId xmlns:p14="http://schemas.microsoft.com/office/powerpoint/2010/main" val="4133485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F0F23-0409-4EF8-B668-1C2F3288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1 and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1719F-498A-4149-A217-C0E4FDAE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FA937-9E5E-46B4-8059-25E8EE7E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1. How does a location label help a reader?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CA1CC-B196-49E9-A60C-BB859A8A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2. What is a tally used for?</a:t>
            </a:r>
          </a:p>
        </p:txBody>
      </p:sp>
    </p:spTree>
    <p:extLst>
      <p:ext uri="{BB962C8B-B14F-4D97-AF65-F5344CB8AC3E}">
        <p14:creationId xmlns:p14="http://schemas.microsoft.com/office/powerpoint/2010/main" val="10232902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21036-A32B-4B3C-893B-32BF9D00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3 and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D54F4-E8F7-4D98-B11C-CB9D3492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9F0ACB-931A-42E7-87A3-265F6168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3. How can we avoid counting a feature twice?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60D95-E6EA-4BE2-AAB3-CA25F9BB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4. What should we do before entering counts?</a:t>
            </a:r>
          </a:p>
        </p:txBody>
      </p:sp>
    </p:spTree>
    <p:extLst>
      <p:ext uri="{BB962C8B-B14F-4D97-AF65-F5344CB8AC3E}">
        <p14:creationId xmlns:p14="http://schemas.microsoft.com/office/powerpoint/2010/main" val="14006476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7B296-45A9-4D8D-AA6F-61CD022B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Words for this lesson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92FA2D-9813-4A6E-8966-75D94368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82EBE-80A8-4490-A194-622B5B34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enquiry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question we investigate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EE6DD-AC96-48D2-AD43-F205EE1D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tally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mark used to count an observation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CD7C4-41AD-4A68-AAD9-C9B9CFB9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land use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What an area or feature is used for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357B4-43D1-4E72-A68B-68C30036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method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The steps used to collect evidence</a:t>
            </a:r>
          </a:p>
        </p:txBody>
      </p:sp>
    </p:spTree>
    <p:extLst>
      <p:ext uri="{BB962C8B-B14F-4D97-AF65-F5344CB8AC3E}">
        <p14:creationId xmlns:p14="http://schemas.microsoft.com/office/powerpoint/2010/main" val="4092428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B5A94-6947-42F4-AC68-E59F9E26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57C22C-23A8-4EC3-A676-D1E2DA0E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DC2FE-EEF8-4507-9105-DB256EB2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vocabulary activity and explain a word in context.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16C31-F9B2-4892-AFA6-5207437E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Make a first choice. Explain what helped you decide.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E2921B-B2CA-4E98-9535-65F8E038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Start here: a map key explains symbols. A location label tells us where an observation was made. A tally records a count. Use card C if you missed the earlier map work.</a:t>
            </a:r>
          </a:p>
        </p:txBody>
      </p:sp>
    </p:spTree>
    <p:extLst>
      <p:ext uri="{BB962C8B-B14F-4D97-AF65-F5344CB8AC3E}">
        <p14:creationId xmlns:p14="http://schemas.microsoft.com/office/powerpoint/2010/main" val="18625285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2DE14B-AB4D-4122-BE60-CD6482677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1BA099-AD8A-4129-8D6E-B162683F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4E6E1-BAE6-40AA-8320-99973076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Question: Which use has the highest count in the authored practice tally?</a:t>
            </a:r>
          </a:p>
        </p:txBody>
      </p:sp>
    </p:spTree>
    <p:extLst>
      <p:ext uri="{BB962C8B-B14F-4D97-AF65-F5344CB8AC3E}">
        <p14:creationId xmlns:p14="http://schemas.microsoft.com/office/powerpoint/2010/main" val="15738430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6A30D-0C73-4E3E-9881-1B40F3F3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4C975-B682-40E0-8A7A-82ED28F4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6F80FA-626D-4D53-A61B-8634F559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Evidence: The Outdoor play row records 6 features. The Nature row records 5.</a:t>
            </a:r>
          </a:p>
        </p:txBody>
      </p:sp>
    </p:spTree>
    <p:extLst>
      <p:ext uri="{BB962C8B-B14F-4D97-AF65-F5344CB8AC3E}">
        <p14:creationId xmlns:p14="http://schemas.microsoft.com/office/powerpoint/2010/main" val="16095815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65A014-FBE3-4B8B-AEE1-84E34054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explanation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411BE8-B836-4B4F-B7EB-C3B67C37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3AABE1-DE45-4B8F-AADE-FF970EFB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Think aloud: I check every row. Outdoor play has the highest count in this practice sample.</a:t>
            </a:r>
          </a:p>
        </p:txBody>
      </p:sp>
    </p:spTree>
    <p:extLst>
      <p:ext uri="{BB962C8B-B14F-4D97-AF65-F5344CB8AC3E}">
        <p14:creationId xmlns:p14="http://schemas.microsoft.com/office/powerpoint/2010/main" val="20779885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DD61E-2CAE-4D53-8594-986256FA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BEFB3-9444-4729-A543-75E4E960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9A736-5483-436B-960B-BDD3AAEBE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Check: I label the location and units. Counts show features, not land area. Real class counts replace the practice data.</a:t>
            </a:r>
          </a:p>
        </p:txBody>
      </p:sp>
    </p:spTree>
    <p:extLst>
      <p:ext uri="{BB962C8B-B14F-4D97-AF65-F5344CB8AC3E}">
        <p14:creationId xmlns:p14="http://schemas.microsoft.com/office/powerpoint/2010/main" val="18732804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13C43-D5E8-4148-8E6D-63A2E23E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B8EA0-BC42-41A1-825A-42D061A3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F7B89-EDC9-4B0C-BE78-220E126C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Agree the enquiry, counting rule and roles. Model one tally, then observe the adult-approved grounds route with paper. Use the practice tally indoors if the route cannot happen.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00EF8-55A4-41EB-AD3B-44C99C2D1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Return together. Label the location and date, check the totals, then enter counts and plot the graph. Keep a second observation point separate.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B911A-2491-4145-9BCE-EAAB3736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Suggest a choice. Check the evidence together. Swap roles when ready.</a:t>
            </a:r>
          </a:p>
        </p:txBody>
      </p:sp>
    </p:spTree>
    <p:extLst>
      <p:ext uri="{BB962C8B-B14F-4D97-AF65-F5344CB8AC3E}">
        <p14:creationId xmlns:p14="http://schemas.microsoft.com/office/powerpoint/2010/main" val="7398728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63B9E-880C-450C-92E5-4865C013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Shared investigation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8734DB-FB88-4CCF-BEC5-2C1BFD99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8F4669-1F70-448A-933A-1684BD91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Enquiry and observation location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61D16-6EF2-43C2-91EF-B103510D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Roles method and category counts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AD506-0966-4464-A596-2FE25491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Pattern using checked counts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4D215-7A2D-495A-AE93-488997D0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433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Sample limit and next check</a:t>
            </a:r>
          </a:p>
        </p:txBody>
      </p:sp>
    </p:spTree>
    <p:extLst>
      <p:ext uri="{BB962C8B-B14F-4D97-AF65-F5344CB8AC3E}">
        <p14:creationId xmlns:p14="http://schemas.microsoft.com/office/powerpoint/2010/main" val="16279780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FCB08B-B36E-4D23-B0A6-BAAF3741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supported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D773C-272F-4FE7-845B-27E2BB82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20B17-E681-4A41-8755-5B0A9DCD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Label point A and your role on the tally sheet. Use two highlighted categories first.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944BC-02E8-4E10-AD2C-172433DC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Collect or read the selected counts with an adult reader. Check tally marks against totals.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10902-8DF4-45C4-ACCA-95FAE815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explain one checked count and one safe action.</a:t>
            </a:r>
          </a:p>
        </p:txBody>
      </p:sp>
    </p:spTree>
    <p:extLst>
      <p:ext uri="{BB962C8B-B14F-4D97-AF65-F5344CB8AC3E}">
        <p14:creationId xmlns:p14="http://schemas.microsoft.com/office/powerpoint/2010/main" val="24733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44D8D-843E-4733-A153-E6D28247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standard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63F68-D84F-4D10-8273-34A46E94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88BDC6-11FF-47A0-B816-37F28C52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the enquiry, location, roles and counting-rule record.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BA2A6-9287-498B-AB01-40B7F0FD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all six category totals and plot the labelled data indoors.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5AC97-6208-48C9-B2A4-B0A909AB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describe one pattern using a count and state one limit.</a:t>
            </a:r>
          </a:p>
        </p:txBody>
      </p:sp>
    </p:spTree>
    <p:extLst>
      <p:ext uri="{BB962C8B-B14F-4D97-AF65-F5344CB8AC3E}">
        <p14:creationId xmlns:p14="http://schemas.microsoft.com/office/powerpoint/2010/main" val="2423989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FF489-35AB-4B75-9894-E5492619D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stretch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85CC4-2797-4611-A082-D402E38A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A317B-86D2-49E4-B744-3B809980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Plan a second adult-approved observation point using the same categories.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483D6-BC3E-48B1-911A-2E35CE81D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Record both points separately, or explain what a second point would test if indoors.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FCA5F-76D3-41AF-A29B-CAE05E48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totals and compare patterns without treating feature counts as land area.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8AD3A-7A8A-47A8-8E74-FC37105EF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482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justify a method improvement using the evidence.</a:t>
            </a:r>
          </a:p>
        </p:txBody>
      </p:sp>
    </p:spTree>
    <p:extLst>
      <p:ext uri="{BB962C8B-B14F-4D97-AF65-F5344CB8AC3E}">
        <p14:creationId xmlns:p14="http://schemas.microsoft.com/office/powerpoint/2010/main" val="40820356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8428D-65BC-491B-A80D-A2A8E599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282A72-CE34-4EBE-B4AB-82C451EF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FB1FE6-59FC-4200-90E4-8BB7088F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the required evidence: method, safe participation and accurate recording.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6460E-9C7A-4800-BF23-6CBCBA99D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Point to one part that meets the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69900-69B6-44FA-924C-1652AEAD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Improve one detail.</a:t>
            </a:r>
          </a:p>
        </p:txBody>
      </p:sp>
    </p:spTree>
    <p:extLst>
      <p:ext uri="{BB962C8B-B14F-4D97-AF65-F5344CB8AC3E}">
        <p14:creationId xmlns:p14="http://schemas.microsoft.com/office/powerpoint/2010/main" val="17725104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63C1C5-6B83-4423-8E2A-141CA2BFB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4EA333-650D-4355-8E52-7797D989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75FE5-9EB5-4D2C-8B75-1791EE0F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How did you keep the recording accurate?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89505-51C8-414C-BD5A-9DED7DB5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What does one result show and not show?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12D50-9593-4A70-B36B-E746C1ED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You can share your response privately.</a:t>
            </a:r>
          </a:p>
        </p:txBody>
      </p:sp>
    </p:spTree>
    <p:extLst>
      <p:ext uri="{BB962C8B-B14F-4D97-AF65-F5344CB8AC3E}">
        <p14:creationId xmlns:p14="http://schemas.microsoft.com/office/powerpoint/2010/main" val="1789378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89F249-04B4-4FF6-B7D4-993439B8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A Question and roles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F91BA-3C12-4150-A6FD-9693172D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D5903B-1C64-483C-B765-11EE9A49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Agree: What is the land used for along our route? Choose an observer, tally recorder and location checker. The adult supervises the approved grounds route. Swap a role after a count.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44FA9-3A0A-4843-8B54-C0139A6A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teaching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F7AE9F-F34E-4A96-B839-44D395E2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This example supports practice. Check your own place separately.</a:t>
            </a:r>
          </a:p>
        </p:txBody>
      </p:sp>
    </p:spTree>
    <p:extLst>
      <p:ext uri="{BB962C8B-B14F-4D97-AF65-F5344CB8AC3E}">
        <p14:creationId xmlns:p14="http://schemas.microsoft.com/office/powerpoint/2010/main" val="363192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B8615-22CC-4848-AC9B-B63EC277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B One clear counting rule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258821-E544-4ED8-AD64-5676E715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DA100-D25C-44A2-8762-C382BE46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Count each visible feature once, using its main use. Keep a tally in the matching category. Mark uncertain uses with a question mark and check with the adult. A count of features does not measure land area.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A625C-D06E-41F4-A739-A3C03C3B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teaching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B4851-6027-4195-A8C0-4F878A08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This example supports practice. Check your own place separately.</a:t>
            </a:r>
          </a:p>
        </p:txBody>
      </p:sp>
    </p:spTree>
    <p:extLst>
      <p:ext uri="{BB962C8B-B14F-4D97-AF65-F5344CB8AC3E}">
        <p14:creationId xmlns:p14="http://schemas.microsoft.com/office/powerpoint/2010/main" val="6114474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03DBAD-D428-4FF9-A9F2-750FCE8A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C Authored practice tally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C5E98-A8DF-480C-BDDA-3A91291B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22075-1C23-4679-A265-54687D96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AUTHORED PRACTICE at invented point A: learning 4, outdoor play 6, travel 3, nature 5, growing 2, services 1. Units: observed features. These are invented counts for a no-fieldwork lesson, not findings about our school.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CBE959-744D-48BB-8BE4-E73AC2D5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practice tally for this pack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5B537-9C48-4C34-AE90-3D0CE3E9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Replace with class counts after fieldwork. The categories must use the same counting rule.</a:t>
            </a:r>
          </a:p>
        </p:txBody>
      </p:sp>
    </p:spTree>
    <p:extLst>
      <p:ext uri="{BB962C8B-B14F-4D97-AF65-F5344CB8AC3E}">
        <p14:creationId xmlns:p14="http://schemas.microsoft.com/office/powerpoint/2010/main" val="207747342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089D59-C871-488B-A41C-4A217B6D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D Return and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8DF83-BB57-4C5E-961A-1325F764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8BBE6-0D0F-4788-8D44-DF1C2F15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Return with the adult. Add location, date, roles and the counting rule to the sheet. Check tallies against totals with a partner. Enter the counts indoors and label the graph. Keep a second point separate.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BB167-B5AD-4216-9A8E-84DA629A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return-to-recording routine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432F6-CF35-4278-A8F7-09FFDC1A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A short route only represents the features observed there.</a:t>
            </a:r>
          </a:p>
        </p:txBody>
      </p:sp>
    </p:spTree>
    <p:extLst>
      <p:ext uri="{BB962C8B-B14F-4D97-AF65-F5344CB8AC3E}">
        <p14:creationId xmlns:p14="http://schemas.microsoft.com/office/powerpoint/2010/main" val="119749252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D4598-1596-47DF-9865-4AE19AB0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Visual resource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E4D279-F9AE-4F56-AB98-E44BE49D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21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e5fb87c4b4686"/>
          <a:stretch xmlns:a="http://schemas.openxmlformats.org/drawingml/2006/main"/>
        </p:blipFill>
        <p:spPr>
          <a:xfrm xmlns:a="http://schemas.openxmlformats.org/drawingml/2006/main">
            <a:off x="1238250" y="1238250"/>
            <a:ext cx="9715500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07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656C2-079A-492C-9E3A-B4C487A5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AUTHORED PRACTICE tally at invented point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F8C7C-750B-419E-B64A-DDCAA700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W3                                      22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552450" y="1428750"/>
          <a:ext xmlns:a="http://schemas.openxmlformats.org/drawingml/2006/main" cx="110871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43550"/>
                <a:gridCol w="5543550"/>
              </a:tblGrid>
              <a:tr h="54428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Main land use</a:t>
                      </a:r>
                    </a:p>
                  </a:txBody>
                  <a:tcPr marL="91440" marR="91440" marT="45720" marB="45720">
                    <a:solidFill>
                      <a:srgbClr val="E5ED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Observed features</a:t>
                      </a:r>
                    </a:p>
                  </a:txBody>
                  <a:tcPr marL="91440" marR="91440" marT="45720" marB="45720">
                    <a:solidFill>
                      <a:srgbClr val="E5EDF0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Learning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Outdoor play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Travel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Nature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Growing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Services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D3B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C0EE36-1943-4F0E-B444-079E65AE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476875"/>
            <a:ext cx="10906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Units: observed features (count)</a:t>
            </a:r>
          </a:p>
          <a:p xmlns:a="http://schemas.openxmlformats.org/drawingml/2006/main">
            <a:pPr>
              <a:buNone/>
              <a:defRPr sz="150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AUTHORED PRACTICE tally created for this pack. Replace with the class’s own checked counts.</a:t>
            </a:r>
          </a:p>
          <a:p xmlns:a="http://schemas.openxmlformats.org/drawingml/2006/main">
            <a:pPr>
              <a:buNone/>
              <a:defRPr sz="150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Feature counts do not measure land area. One observation point cannot represent the whole locality.</a:t>
            </a:r>
          </a:p>
        </p:txBody>
      </p:sp>
    </p:spTree>
    <p:extLst>
      <p:ext uri="{BB962C8B-B14F-4D97-AF65-F5344CB8AC3E}">
        <p14:creationId xmlns:p14="http://schemas.microsoft.com/office/powerpoint/2010/main" val="557293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2026-09-21T16:37:03.1890000Z</dcterms:created>
  <dcterms:modified xsi:type="dcterms:W3CDTF">2026-09-21T16:37:03.1890000Z</dcterms:modified>
</coreProperties>
</file>