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4f9223116a4df8" /><Relationship Type="http://schemas.openxmlformats.org/officeDocument/2006/relationships/extended-properties" Target="/docProps/app.xml" Id="R160ea17da67e45c9" /><Relationship Type="http://schemas.openxmlformats.org/officeDocument/2006/relationships/officeDocument" Target="/ppt/presentation.xml" Id="Rd72be60148124bda" /></Relationships>
</file>

<file path=ppt/presentation.xml><?xml version="1.0" encoding="utf-8"?>
<p:presentation xmlns:p="http://schemas.openxmlformats.org/presentationml/2006/main">
  <p:sldMasterIdLst>
    <p:sldMasterId xmlns:r="http://schemas.openxmlformats.org/officeDocument/2006/relationships" id="2147483648" r:id="Rbd24b61c26c74878"/>
  </p:sldMasterIdLst>
  <p:notesMasterIdLst>
    <p:notesMasterId xmlns:r="http://schemas.openxmlformats.org/officeDocument/2006/relationships" r:id="R0c98aa92f0204636"/>
  </p:notesMasterIdLst>
  <p:sldIdLst>
    <p:sldId xmlns:r="http://schemas.openxmlformats.org/officeDocument/2006/relationships" id="256" r:id="Rd1a5be6d96314482"/>
    <p:sldId xmlns:r="http://schemas.openxmlformats.org/officeDocument/2006/relationships" id="257" r:id="R47578fbaa02e4e7a"/>
    <p:sldId xmlns:r="http://schemas.openxmlformats.org/officeDocument/2006/relationships" id="258" r:id="Ra382fe68d64e4f16"/>
    <p:sldId xmlns:r="http://schemas.openxmlformats.org/officeDocument/2006/relationships" id="259" r:id="R83175d15aa85472e"/>
    <p:sldId xmlns:r="http://schemas.openxmlformats.org/officeDocument/2006/relationships" id="260" r:id="R3ade752da2c24307"/>
    <p:sldId xmlns:r="http://schemas.openxmlformats.org/officeDocument/2006/relationships" id="261" r:id="Rbc299cbae8654485"/>
    <p:sldId xmlns:r="http://schemas.openxmlformats.org/officeDocument/2006/relationships" id="262" r:id="R1e45f65048f84d42"/>
    <p:sldId xmlns:r="http://schemas.openxmlformats.org/officeDocument/2006/relationships" id="263" r:id="Red49a5328f0f42cd"/>
    <p:sldId xmlns:r="http://schemas.openxmlformats.org/officeDocument/2006/relationships" id="264" r:id="R3ffa99f88c0a4061"/>
    <p:sldId xmlns:r="http://schemas.openxmlformats.org/officeDocument/2006/relationships" id="265" r:id="Rd07e72ce15514cdb"/>
    <p:sldId xmlns:r="http://schemas.openxmlformats.org/officeDocument/2006/relationships" id="266" r:id="R5249ac436d564fc8"/>
    <p:sldId xmlns:r="http://schemas.openxmlformats.org/officeDocument/2006/relationships" id="267" r:id="Rf875e29eac774e95"/>
    <p:sldId xmlns:r="http://schemas.openxmlformats.org/officeDocument/2006/relationships" id="268" r:id="R53031054bf3b4956"/>
    <p:sldId xmlns:r="http://schemas.openxmlformats.org/officeDocument/2006/relationships" id="269" r:id="Rd1cdef96dc8146b5"/>
    <p:sldId xmlns:r="http://schemas.openxmlformats.org/officeDocument/2006/relationships" id="270" r:id="R73fdd94604f34cc0"/>
    <p:sldId xmlns:r="http://schemas.openxmlformats.org/officeDocument/2006/relationships" id="271" r:id="R3252eba732034a7d"/>
    <p:sldId xmlns:r="http://schemas.openxmlformats.org/officeDocument/2006/relationships" id="272" r:id="R212a20acbcbb4118"/>
    <p:sldId xmlns:r="http://schemas.openxmlformats.org/officeDocument/2006/relationships" id="273" r:id="Ra18b577dfea6494d"/>
    <p:sldId xmlns:r="http://schemas.openxmlformats.org/officeDocument/2006/relationships" id="274" r:id="R3dbc8a05c02b40e9"/>
    <p:sldId xmlns:r="http://schemas.openxmlformats.org/officeDocument/2006/relationships" id="275" r:id="R3e5257a0104c4d93"/>
    <p:sldId xmlns:r="http://schemas.openxmlformats.org/officeDocument/2006/relationships" id="276" r:id="Rbe089e2655f543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60d6e1147b4990" /><Relationship Type="http://schemas.openxmlformats.org/officeDocument/2006/relationships/slideMaster" Target="/ppt/slideMasters/slideMaster1.xml" Id="Rbd24b61c26c74878" /><Relationship Type="http://schemas.openxmlformats.org/officeDocument/2006/relationships/notesMaster" Target="/ppt/notesMasters/notesMaster1.xml" Id="R0c98aa92f0204636" /><Relationship Type="http://schemas.openxmlformats.org/officeDocument/2006/relationships/presProps" Target="/ppt/presProps.xml" Id="R702039d7f8b64bf1" /><Relationship Type="http://schemas.openxmlformats.org/officeDocument/2006/relationships/tableStyles" Target="/ppt/tableStyles.xml" Id="R06f4cdf37f4d4cb0" /><Relationship Type="http://schemas.openxmlformats.org/officeDocument/2006/relationships/slide" Target="/ppt/slides/slide1.xml" Id="Rd1a5be6d96314482" /><Relationship Type="http://schemas.openxmlformats.org/officeDocument/2006/relationships/slide" Target="/ppt/slides/slide2.xml" Id="R47578fbaa02e4e7a" /><Relationship Type="http://schemas.openxmlformats.org/officeDocument/2006/relationships/slide" Target="/ppt/slides/slide3.xml" Id="Ra382fe68d64e4f16" /><Relationship Type="http://schemas.openxmlformats.org/officeDocument/2006/relationships/slide" Target="/ppt/slides/slide4.xml" Id="R83175d15aa85472e" /><Relationship Type="http://schemas.openxmlformats.org/officeDocument/2006/relationships/slide" Target="/ppt/slides/slide5.xml" Id="R3ade752da2c24307" /><Relationship Type="http://schemas.openxmlformats.org/officeDocument/2006/relationships/slide" Target="/ppt/slides/slide6.xml" Id="Rbc299cbae8654485" /><Relationship Type="http://schemas.openxmlformats.org/officeDocument/2006/relationships/slide" Target="/ppt/slides/slide7.xml" Id="R1e45f65048f84d42" /><Relationship Type="http://schemas.openxmlformats.org/officeDocument/2006/relationships/slide" Target="/ppt/slides/slide8.xml" Id="Red49a5328f0f42cd" /><Relationship Type="http://schemas.openxmlformats.org/officeDocument/2006/relationships/slide" Target="/ppt/slides/slide9.xml" Id="R3ffa99f88c0a4061" /><Relationship Type="http://schemas.openxmlformats.org/officeDocument/2006/relationships/slide" Target="/ppt/slides/slide10.xml" Id="Rd07e72ce15514cdb" /><Relationship Type="http://schemas.openxmlformats.org/officeDocument/2006/relationships/slide" Target="/ppt/slides/slide11.xml" Id="R5249ac436d564fc8" /><Relationship Type="http://schemas.openxmlformats.org/officeDocument/2006/relationships/slide" Target="/ppt/slides/slide12.xml" Id="Rf875e29eac774e95" /><Relationship Type="http://schemas.openxmlformats.org/officeDocument/2006/relationships/slide" Target="/ppt/slides/slide13.xml" Id="R53031054bf3b4956" /><Relationship Type="http://schemas.openxmlformats.org/officeDocument/2006/relationships/slide" Target="/ppt/slides/slide14.xml" Id="Rd1cdef96dc8146b5" /><Relationship Type="http://schemas.openxmlformats.org/officeDocument/2006/relationships/slide" Target="/ppt/slides/slide15.xml" Id="R73fdd94604f34cc0" /><Relationship Type="http://schemas.openxmlformats.org/officeDocument/2006/relationships/slide" Target="/ppt/slides/slide16.xml" Id="R3252eba732034a7d" /><Relationship Type="http://schemas.openxmlformats.org/officeDocument/2006/relationships/slide" Target="/ppt/slides/slide17.xml" Id="R212a20acbcbb4118" /><Relationship Type="http://schemas.openxmlformats.org/officeDocument/2006/relationships/slide" Target="/ppt/slides/slide18.xml" Id="Ra18b577dfea6494d" /><Relationship Type="http://schemas.openxmlformats.org/officeDocument/2006/relationships/slide" Target="/ppt/slides/slide19.xml" Id="R3dbc8a05c02b40e9" /><Relationship Type="http://schemas.openxmlformats.org/officeDocument/2006/relationships/slide" Target="/ppt/slides/slide20.xml" Id="R3e5257a0104c4d93" /><Relationship Type="http://schemas.openxmlformats.org/officeDocument/2006/relationships/slide" Target="/ppt/slides/slide21.xml" Id="Rbe089e2655f543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094f2a18f3141b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9b54e0d9df423d" /><Relationship Type="http://schemas.openxmlformats.org/officeDocument/2006/relationships/notesMaster" Target="/ppt/notesMasters/notesMaster1.xml" Id="Rb85bacbb391e4d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ad9bc6257d4381" /><Relationship Type="http://schemas.openxmlformats.org/officeDocument/2006/relationships/notesMaster" Target="/ppt/notesMasters/notesMaster1.xml" Id="Rf1809c223fad42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59bd672239b4d96" /><Relationship Type="http://schemas.openxmlformats.org/officeDocument/2006/relationships/notesMaster" Target="/ppt/notesMasters/notesMaster1.xml" Id="Rcfff5701f46842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ac5a1802194c66" /><Relationship Type="http://schemas.openxmlformats.org/officeDocument/2006/relationships/notesMaster" Target="/ppt/notesMasters/notesMaster1.xml" Id="R6962c0c6725241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6c0eb4a45a48c1" /><Relationship Type="http://schemas.openxmlformats.org/officeDocument/2006/relationships/notesMaster" Target="/ppt/notesMasters/notesMaster1.xml" Id="Re70ef7cf82794d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431cf72ea4234602" /><Relationship Type="http://schemas.openxmlformats.org/officeDocument/2006/relationships/notesMaster" Target="/ppt/notesMasters/notesMaster1.xml" Id="R96e9e72792a44e1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c90e4cf238f4a7a" /><Relationship Type="http://schemas.openxmlformats.org/officeDocument/2006/relationships/notesMaster" Target="/ppt/notesMasters/notesMaster1.xml" Id="R28bada8e5d12433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4db379a673946e6" /><Relationship Type="http://schemas.openxmlformats.org/officeDocument/2006/relationships/notesMaster" Target="/ppt/notesMasters/notesMaster1.xml" Id="Rae34b1a528b846ed" /></Relationships>
</file>

<file path=ppt/notesSlides/_rels/notesSlide9.xml.rels>&#65279;<?xml version="1.0" encoding="utf-8"?><Relationships xmlns="http://schemas.openxmlformats.org/package/2006/relationships"><Relationship Type="http://schemas.openxmlformats.org/officeDocument/2006/relationships/slide" Target="/ppt/slides/slide9.xml" Id="Ra8518c0cb75d4589" /><Relationship Type="http://schemas.openxmlformats.org/officeDocument/2006/relationships/notesMaster" Target="/ppt/notesMasters/notesMaster1.xml" Id="R941d4e23ed774c5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f8f5e8d54a4ca8" /><Relationship Type="http://schemas.openxmlformats.org/officeDocument/2006/relationships/notesMaster" Target="/ppt/notesMasters/notesMaster1.xml" Id="R9e02c107baf14e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c6342e1fd848a7" /><Relationship Type="http://schemas.openxmlformats.org/officeDocument/2006/relationships/notesMaster" Target="/ppt/notesMasters/notesMaster1.xml" Id="Rcf1b4303a98d44a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1950b741f4549c3" /><Relationship Type="http://schemas.openxmlformats.org/officeDocument/2006/relationships/notesMaster" Target="/ppt/notesMasters/notesMaster1.xml" Id="R95f2bc1a8ef843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9c7b07867d9482d" /><Relationship Type="http://schemas.openxmlformats.org/officeDocument/2006/relationships/notesMaster" Target="/ppt/notesMasters/notesMaster1.xml" Id="R209df6d3271b4f1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c82ab58b0e4e1b" /><Relationship Type="http://schemas.openxmlformats.org/officeDocument/2006/relationships/notesMaster" Target="/ppt/notesMasters/notesMaster1.xml" Id="Rc3bdaa05dbef430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e53d32779b04037" /><Relationship Type="http://schemas.openxmlformats.org/officeDocument/2006/relationships/notesMaster" Target="/ppt/notesMasters/notesMaster1.xml" Id="Rb117d7493396422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1e4217f7b9d40df" /><Relationship Type="http://schemas.openxmlformats.org/officeDocument/2006/relationships/notesMaster" Target="/ppt/notesMasters/notesMaster1.xml" Id="R2b2b09814503453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3ed6f0a849f48b3" /><Relationship Type="http://schemas.openxmlformats.org/officeDocument/2006/relationships/notesMaster" Target="/ppt/notesMasters/notesMaster1.xml" Id="R4aa35218181b45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cc0d9e04a147a8" /><Relationship Type="http://schemas.openxmlformats.org/officeDocument/2006/relationships/notesMaster" Target="/ppt/notesMasters/notesMaster1.xml" Id="Recc96165600f476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9fc2dba6254c26" /><Relationship Type="http://schemas.openxmlformats.org/officeDocument/2006/relationships/notesMaster" Target="/ppt/notesMasters/notesMaster1.xml" Id="R7e2a3fe5922e403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4b4baacc61c4b11" /><Relationship Type="http://schemas.openxmlformats.org/officeDocument/2006/relationships/notesMaster" Target="/ppt/notesMasters/notesMaster1.xml" Id="R0b41d97607ac4e8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9555c10a9c742b0" /><Relationship Type="http://schemas.openxmlformats.org/officeDocument/2006/relationships/notesMaster" Target="/ppt/notesMasters/notesMaster1.xml" Id="R577be5cab5a3493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Supported: Point to the UK marker. The marker labelled UK.</a:t>
            </a:r>
          </a:p>
          <a:p xmlns:a="http://schemas.openxmlformats.org/drawingml/2006/main">
            <a:r>
              <a:t>Is Europe a continent or an ocean? Europe is a continent.</a:t>
            </a:r>
          </a:p>
          <a:p xmlns:a="http://schemas.openxmlformats.org/drawingml/2006/main">
            <a:r>
              <a:t>Find the Atlantic Ocean label. The Atlantic Ocean label west of the UK.</a:t>
            </a:r>
          </a:p>
          <a:p xmlns:a="http://schemas.openxmlformats.org/drawingml/2006/main">
            <a:r>
              <a:t>Would you use a local map or world map for a school entrance? A detailed local map.</a:t>
            </a:r>
          </a:p>
          <a:p xmlns:a="http://schemas.openxmlformats.org/drawingml/2006/main">
            <a:r>
              <a:t>Standard: What does a map key explain? The meanings of map symbols.</a:t>
            </a:r>
          </a:p>
          <a:p xmlns:a="http://schemas.openxmlformats.org/drawingml/2006/main">
            <a:r>
              <a:t>Which continent contains the UK? Europe.</a:t>
            </a:r>
          </a:p>
          <a:p xmlns:a="http://schemas.openxmlformats.org/drawingml/2006/main">
            <a:r>
              <a:t>Which ocean is west of the UK? The Atlantic Ocean.</a:t>
            </a:r>
          </a:p>
          <a:p xmlns:a="http://schemas.openxmlformats.org/drawingml/2006/main">
            <a:r>
              <a:t>What happens to local detail as a map covers more of the world? Less local detail is visible.</a:t>
            </a:r>
          </a:p>
          <a:p xmlns:a="http://schemas.openxmlformats.org/drawingml/2006/main">
            <a:r>
              <a:t>Stretch: How can a key help a reader locate a feature? It explains which feature a symbol represents.</a:t>
            </a:r>
          </a:p>
          <a:p xmlns:a="http://schemas.openxmlformats.org/drawingml/2006/main">
            <a:r>
              <a:t>Describe the UK using its continent and a neighbouring ocean. The UK is in Europe, with the Atlantic Ocean to its west.</a:t>
            </a:r>
          </a:p>
          <a:p xmlns:a="http://schemas.openxmlformats.org/drawingml/2006/main">
            <a:r>
              <a:t>Which sea is east of the UK? The North Sea.</a:t>
            </a:r>
          </a:p>
          <a:p xmlns:a="http://schemas.openxmlformats.org/drawingml/2006/main">
            <a:r>
              <a:t>Why is a world map unsuitable for a school entrance? It covers a very large area, so the entrance is too small to show accurately.</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Supported: Point to the UK marker. The marker labelled UK.</a:t>
            </a:r>
          </a:p>
          <a:p xmlns:a="http://schemas.openxmlformats.org/drawingml/2006/main">
            <a:r>
              <a:t>Is Europe a continent or an ocean? Europe is a continent.</a:t>
            </a:r>
          </a:p>
          <a:p xmlns:a="http://schemas.openxmlformats.org/drawingml/2006/main">
            <a:r>
              <a:t>Find the Atlantic Ocean label. The Atlantic Ocean label west of the UK.</a:t>
            </a:r>
          </a:p>
          <a:p xmlns:a="http://schemas.openxmlformats.org/drawingml/2006/main">
            <a:r>
              <a:t>Would you use a local map or world map for a school entrance? A detailed local map.</a:t>
            </a:r>
          </a:p>
          <a:p xmlns:a="http://schemas.openxmlformats.org/drawingml/2006/main">
            <a:r>
              <a:t>Standard: What does a map key explain? The meanings of map symbols.</a:t>
            </a:r>
          </a:p>
          <a:p xmlns:a="http://schemas.openxmlformats.org/drawingml/2006/main">
            <a:r>
              <a:t>Which continent contains the UK? Europe.</a:t>
            </a:r>
          </a:p>
          <a:p xmlns:a="http://schemas.openxmlformats.org/drawingml/2006/main">
            <a:r>
              <a:t>Which ocean is west of the UK? The Atlantic Ocean.</a:t>
            </a:r>
          </a:p>
          <a:p xmlns:a="http://schemas.openxmlformats.org/drawingml/2006/main">
            <a:r>
              <a:t>What happens to local detail as a map covers more of the world? Less local detail is visible.</a:t>
            </a:r>
          </a:p>
          <a:p xmlns:a="http://schemas.openxmlformats.org/drawingml/2006/main">
            <a:r>
              <a:t>Stretch: How can a key help a reader locate a feature? It explains which feature a symbol represents.</a:t>
            </a:r>
          </a:p>
          <a:p xmlns:a="http://schemas.openxmlformats.org/drawingml/2006/main">
            <a:r>
              <a:t>Describe the UK using its continent and a neighbouring ocean. The UK is in Europe, with the Atlantic Ocean to its west.</a:t>
            </a:r>
          </a:p>
          <a:p xmlns:a="http://schemas.openxmlformats.org/drawingml/2006/main">
            <a:r>
              <a:t>Which sea is east of the UK? The North Sea.</a:t>
            </a:r>
          </a:p>
          <a:p xmlns:a="http://schemas.openxmlformats.org/drawingml/2006/main">
            <a:r>
              <a:t>Why is a world map unsuitable for a school entrance? It covers a very large area, so the entrance is too small to show accurately.</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Question: Which ocean lies to the west of the UK?</a:t>
            </a:r>
          </a:p>
          <a:p xmlns:a="http://schemas.openxmlformats.org/drawingml/2006/main">
            <a:r>
              <a:t>Evidence: Card B and the map show the UK in Europe and the Atlantic Ocean to its west.</a:t>
            </a:r>
          </a:p>
          <a:p xmlns:a="http://schemas.openxmlformats.org/drawingml/2006/main">
            <a:r>
              <a:t>Think aloud: I locate the UK marker, then read the ocean label to its west: Atlantic Ocean.</a:t>
            </a:r>
          </a:p>
          <a:p xmlns:a="http://schemas.openxmlformats.org/drawingml/2006/main">
            <a:r>
              <a:t>Check: I use a local map for the school entrance. The world view shows wider relationships, with less local detail.</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Question: Which ocean lies to the west of the UK?</a:t>
            </a:r>
          </a:p>
          <a:p xmlns:a="http://schemas.openxmlformats.org/drawingml/2006/main">
            <a:r>
              <a:t>Evidence: Card B and the map show the UK in Europe and the Atlantic Ocean to its west.</a:t>
            </a:r>
          </a:p>
          <a:p xmlns:a="http://schemas.openxmlformats.org/drawingml/2006/main">
            <a:r>
              <a:t>Think aloud: I locate the UK marker, then read the ocean label to its west: Atlantic Ocean.</a:t>
            </a:r>
          </a:p>
          <a:p xmlns:a="http://schemas.openxmlformats.org/drawingml/2006/main">
            <a:r>
              <a:t>Check: I use a local map for the school entrance. The world view shows wider relationships, with less local detail.</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Question: Which ocean lies to the west of the UK?</a:t>
            </a:r>
          </a:p>
          <a:p xmlns:a="http://schemas.openxmlformats.org/drawingml/2006/main">
            <a:r>
              <a:t>Evidence: Card B and the map show the UK in Europe and the Atlantic Ocean to its west.</a:t>
            </a:r>
          </a:p>
          <a:p xmlns:a="http://schemas.openxmlformats.org/drawingml/2006/main">
            <a:r>
              <a:t>Think aloud: I locate the UK marker, then read the ocean label to its west: Atlantic Ocean.</a:t>
            </a:r>
          </a:p>
          <a:p xmlns:a="http://schemas.openxmlformats.org/drawingml/2006/main">
            <a:r>
              <a:t>Check: I use a local map for the school entrance. The world view shows wider relationships, with less local detail.</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Question: Which ocean lies to the west of the UK?</a:t>
            </a:r>
          </a:p>
          <a:p xmlns:a="http://schemas.openxmlformats.org/drawingml/2006/main">
            <a:r>
              <a:t>Evidence: Card B and the map show the UK in Europe and the Atlantic Ocean to its west.</a:t>
            </a:r>
          </a:p>
          <a:p xmlns:a="http://schemas.openxmlformats.org/drawingml/2006/main">
            <a:r>
              <a:t>Think aloud: I locate the UK marker, then read the ocean label to its west: Atlantic Ocean.</a:t>
            </a:r>
          </a:p>
          <a:p xmlns:a="http://schemas.openxmlformats.org/drawingml/2006/main">
            <a:r>
              <a:t>Check: I use a local map for the school entrance. The world view shows wider relationships, with less local detail.</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Read card B together. Use the sentence frame and two map choices. An adult may read or scribe your own words.</a:t>
            </a:r>
          </a:p>
          <a:p xmlns:a="http://schemas.openxmlformats.org/drawingml/2006/main">
            <a:r>
              <a:t>Further challenge: Locate the other named water area and give its direction.</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___ is in ___. ___ lies to its ___. I would use a ___ map because ___.</a:t>
            </a:r>
          </a:p>
          <a:p xmlns:a="http://schemas.openxmlformats.org/drawingml/2006/main">
            <a:r>
              <a:t>Further challenge: Explain why the UK-area marker cannot show a precise street position.</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Select the evidence yourself. Use the same locality in all views and state a limit of the world map.</a:t>
            </a:r>
          </a:p>
          <a:p xmlns:a="http://schemas.openxmlformats.org/drawingml/2006/main">
            <a:r>
              <a:t>Further challenge: Explain why a smaller-scale world map shows less local detail than a larger-scale local map.</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{"code":"A","title":"Our locality","text":"Middlesbrough is on the River Tees, in Teesside in north-east England. These labels identify our locality within the UK. A local map shows more nearby detail than this world map.","source":"Locality facts from the task brief; teacher-checked local map","limit":"The world marker is approximate. It cannot show street positions."}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{"code":"B","title":"The UK and its neighbours","text":"The UK is in Europe. The Atlantic Ocean lies to the west and the North Sea to the east. Use the UK marker and the named water labels.","source":"Natural Earth outlines and named geographical labels","limit":"Country outlines and labels are simplified at this scale."}</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{"code":"C","title":"Choosing a map scale","text":"Fictional task: a visitor needs to find our school entrance. A detailed local map is useful. A world map shows how the UK relates to continents and oceans, but cannot show the entrance.","source":"Authored classroom comparison of map purposes","limit":"Choose a map for the question. A world view does not show a safe walking route."}</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{"code":"D","title":"A map comparison routine","text":"Locate Teesside, then the UK, then Europe on the world view. Compare a teacher-selected local map, UK atlas page and world page. Name one detail that appears or disappears as the area shown changes.","source":"Teacher-selected atlas and local map; supplied world view","limit":"No map shows every feature. The local source must be checked before teaching."}</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GROW_SU1_W01</a:t>
            </a:r>
          </a:p>
          <a:p xmlns:a="http://schemas.openxmlformats.org/drawingml/2006/main">
            <a:r>
              <a:t>Learning goal: Locate my place the UK and the wider world on maps.</a:t>
            </a:r>
          </a:p>
          <a:p xmlns:a="http://schemas.openxmlformats.org/drawingml/2006/main">
            <a:r>
              <a:t>Evidence: F: map-skills check and independent location/pattern question.</a:t>
            </a:r>
          </a:p>
          <a:p xmlns:a="http://schemas.openxmlformats.org/drawingml/2006/main">
            <a:r>
              <a:t>Prepare a checked map of the school’s locality in Teesside and atlas pages showing the UK and world. Keep the same locality in each view. Use the supplied world map for the wider context; do not treat its crowded UK-area labels as precise local positions. No home-address searches. If an atlas is unavailable, the teacher may use preselected printed map extracts.</a:t>
            </a:r>
          </a:p>
          <a:p xmlns:a="http://schemas.openxmlformats.org/drawingml/2006/main">
            <a:r>
              <a:t>Revisit earlier map work. You can start from these reminders: a continent is a large land region; an ocean is salt water; a key explains symbols. Use the labelled map and cards if this is new.</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UK in Europe. Atlantic Ocean west, North Sea east. Middlesbrough on River Tees. Select a detailed local map for an entrance.</a:t>
            </a:r>
          </a:p>
          <a:p xmlns:a="http://schemas.openxmlformats.org/drawingml/2006/main">
            <a:r>
              <a:t>Sources: supplied Humanities Scheme of Work, GROW Summer 1, week 1. Natural Earth public domain map data: https://www.naturalearthdata.com/about/terms-of-use/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7f1cac735a4bd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72e58c6a3e4c25" /><Relationship Type="http://schemas.openxmlformats.org/officeDocument/2006/relationships/slideLayout" Target="/ppt/slideLayouts/slideLayout1.xml" Id="Rea77b84c787c4d4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77b84c787c4d4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c23d87921cf4aa0" /><Relationship Type="http://schemas.openxmlformats.org/officeDocument/2006/relationships/notesSlide" Target="/ppt/notesSlides/notesSlide1.xml" Id="R74ef2fddc50443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728cf0dcc2543d7" /><Relationship Type="http://schemas.openxmlformats.org/officeDocument/2006/relationships/notesSlide" Target="/ppt/notesSlides/notesSlide2.xml" Id="R282dc7396ec64b8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94301c1813e45b4" /><Relationship Type="http://schemas.openxmlformats.org/officeDocument/2006/relationships/notesSlide" Target="/ppt/notesSlides/notesSlide3.xml" Id="Rbc1e05f1bcb5417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63c1504e0334185" /><Relationship Type="http://schemas.openxmlformats.org/officeDocument/2006/relationships/notesSlide" Target="/ppt/notesSlides/notesSlide4.xml" Id="R5531f0d6cc7c48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bb061bbaa274c91" /><Relationship Type="http://schemas.openxmlformats.org/officeDocument/2006/relationships/notesSlide" Target="/ppt/notesSlides/notesSlide5.xml" Id="Rf7455ab1a06b474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013d57107b6448b" /><Relationship Type="http://schemas.openxmlformats.org/officeDocument/2006/relationships/notesSlide" Target="/ppt/notesSlides/notesSlide6.xml" Id="Rd9b6f6897f7b44d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2ba10890e984f57" /><Relationship Type="http://schemas.openxmlformats.org/officeDocument/2006/relationships/notesSlide" Target="/ppt/notesSlides/notesSlide7.xml" Id="R86f5f2f0f09942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f35d388232a442c" /><Relationship Type="http://schemas.openxmlformats.org/officeDocument/2006/relationships/notesSlide" Target="/ppt/notesSlides/notesSlide8.xml" Id="R3d18da77ec0648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616c3897f444bf0" /><Relationship Type="http://schemas.openxmlformats.org/officeDocument/2006/relationships/notesSlide" Target="/ppt/notesSlides/notesSlide9.xml" Id="R1ad83a247194416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0b7f6e2134f4247" /><Relationship Type="http://schemas.openxmlformats.org/officeDocument/2006/relationships/notesSlide" Target="/ppt/notesSlides/notesSlide10.xml" Id="R530c9a36a29d49c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a89d12b506e4001" /><Relationship Type="http://schemas.openxmlformats.org/officeDocument/2006/relationships/notesSlide" Target="/ppt/notesSlides/notesSlide11.xml" Id="R88ab1373b8a247a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43b6b74e54046be" /><Relationship Type="http://schemas.openxmlformats.org/officeDocument/2006/relationships/notesSlide" Target="/ppt/notesSlides/notesSlide12.xml" Id="R0ee0fe5a572c40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281c20d00634794" /><Relationship Type="http://schemas.openxmlformats.org/officeDocument/2006/relationships/notesSlide" Target="/ppt/notesSlides/notesSlide13.xml" Id="R0fe4c218b341413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13af9f19f3a478d" /><Relationship Type="http://schemas.openxmlformats.org/officeDocument/2006/relationships/notesSlide" Target="/ppt/notesSlides/notesSlide14.xml" Id="Rb203665a47bf499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e38f70996354a69" /><Relationship Type="http://schemas.openxmlformats.org/officeDocument/2006/relationships/notesSlide" Target="/ppt/notesSlides/notesSlide15.xml" Id="Re8ac537e5ae34e8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e3398a02d8f40a6" /><Relationship Type="http://schemas.openxmlformats.org/officeDocument/2006/relationships/notesSlide" Target="/ppt/notesSlides/notesSlide16.xml" Id="Rcf0da06a3a2c49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66495635c2e406b" /><Relationship Type="http://schemas.openxmlformats.org/officeDocument/2006/relationships/notesSlide" Target="/ppt/notesSlides/notesSlide17.xml" Id="Rff91232f9dda4a4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0e297166bc247b9" /><Relationship Type="http://schemas.openxmlformats.org/officeDocument/2006/relationships/notesSlide" Target="/ppt/notesSlides/notesSlide18.xml" Id="R3ee3ec83e1554cc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b1f4e197e734aeb" /><Relationship Type="http://schemas.openxmlformats.org/officeDocument/2006/relationships/notesSlide" Target="/ppt/notesSlides/notesSlide19.xml" Id="Rdb4388269eb3400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b79084ffaff4451" /><Relationship Type="http://schemas.openxmlformats.org/officeDocument/2006/relationships/notesSlide" Target="/ppt/notesSlides/notesSlide20.xml" Id="Rb613ef154c2e421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c701fc72e9b4bb8" /><Relationship Type="http://schemas.openxmlformats.org/officeDocument/2006/relationships/image" Target="/ppt/media/image.png" Id="R19486f1e738b4373" /><Relationship Type="http://schemas.openxmlformats.org/officeDocument/2006/relationships/notesSlide" Target="/ppt/notesSlides/notesSlide21.xml" Id="Rdd74b73d44d14b5b"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DDE41BB-3BA1-43E5-85C1-B6629C1F0E8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Our place in the wider world</a:t>
            </a:r>
          </a:p>
        </p:txBody>
      </p:sp>
      <p:sp>
        <p:nvSpPr>
          <p:cNvPr id="2" name="">
            <a:extLst xmlns:a="http://schemas.openxmlformats.org/drawingml/2006/main">
              <a:ext uri="{FF2B5EF4-FFF2-40B4-BE49-F238E27FC236}">
                <a16:creationId xmlns:a16="http://schemas.microsoft.com/office/drawing/2014/main" id="{39044BD4-9A90-47F7-B67F-D55C40D3B34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a:t>
            </a:r>
          </a:p>
        </p:txBody>
      </p:sp>
      <p:sp>
        <p:nvSpPr>
          <p:cNvPr id="3" name="">
            <a:extLst xmlns:a="http://schemas.openxmlformats.org/drawingml/2006/main">
              <a:ext uri="{FF2B5EF4-FFF2-40B4-BE49-F238E27FC236}">
                <a16:creationId xmlns:a16="http://schemas.microsoft.com/office/drawing/2014/main" id="{F3D2C703-3132-4F08-AE5B-45F601E4E9E4}"/>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my place the UK and the wider world on maps.</a:t>
            </a:r>
          </a:p>
        </p:txBody>
      </p:sp>
      <p:sp>
        <p:nvSpPr>
          <p:cNvPr id="4" name="">
            <a:extLst xmlns:a="http://schemas.openxmlformats.org/drawingml/2006/main">
              <a:ext uri="{FF2B5EF4-FFF2-40B4-BE49-F238E27FC236}">
                <a16:creationId xmlns:a16="http://schemas.microsoft.com/office/drawing/2014/main" id="{0EFB5D4E-FDF8-4B1C-8304-9DFC7A46F0F1}"/>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GROW / Humanities / Summer 1 / Week 1</a:t>
            </a:r>
          </a:p>
        </p:txBody>
      </p:sp>
      <p:sp>
        <p:nvSpPr>
          <p:cNvPr id="5" name="">
            <a:extLst xmlns:a="http://schemas.openxmlformats.org/drawingml/2006/main">
              <a:ext uri="{FF2B5EF4-FFF2-40B4-BE49-F238E27FC236}">
                <a16:creationId xmlns:a16="http://schemas.microsoft.com/office/drawing/2014/main" id="{57A6CFF0-06B9-4711-9E88-D0644CBD631A}"/>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526586133"/>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CC1FC71-22FD-434C-BCA9-5AFAD8E1719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124E8439-9ED4-4B15-8722-86A1F959F89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2</a:t>
            </a:r>
          </a:p>
        </p:txBody>
      </p:sp>
      <p:sp>
        <p:nvSpPr>
          <p:cNvPr id="3" name="">
            <a:extLst xmlns:a="http://schemas.openxmlformats.org/drawingml/2006/main">
              <a:ext uri="{FF2B5EF4-FFF2-40B4-BE49-F238E27FC236}">
                <a16:creationId xmlns:a16="http://schemas.microsoft.com/office/drawing/2014/main" id="{462C802A-E345-44EA-9EE0-CF5899027E0D}"/>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does a map key explain?</a:t>
            </a:r>
          </a:p>
        </p:txBody>
      </p:sp>
      <p:sp>
        <p:nvSpPr>
          <p:cNvPr id="4" name="">
            <a:extLst xmlns:a="http://schemas.openxmlformats.org/drawingml/2006/main">
              <a:ext uri="{FF2B5EF4-FFF2-40B4-BE49-F238E27FC236}">
                <a16:creationId xmlns:a16="http://schemas.microsoft.com/office/drawing/2014/main" id="{6956BFCA-1DBA-433E-8CF9-06705467A259}"/>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Which continent contains the UK?</a:t>
            </a:r>
          </a:p>
        </p:txBody>
      </p:sp>
    </p:spTree>
    <p:extLst>
      <p:ext uri="{BB962C8B-B14F-4D97-AF65-F5344CB8AC3E}">
        <p14:creationId xmlns:p14="http://schemas.microsoft.com/office/powerpoint/2010/main" val="846980894"/>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6F64CDA-F850-4BF4-842E-ACBF77022A8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63BBDAC4-6178-471C-8EDB-089CE26B838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3</a:t>
            </a:r>
          </a:p>
        </p:txBody>
      </p:sp>
      <p:sp>
        <p:nvSpPr>
          <p:cNvPr id="3" name="">
            <a:extLst xmlns:a="http://schemas.openxmlformats.org/drawingml/2006/main">
              <a:ext uri="{FF2B5EF4-FFF2-40B4-BE49-F238E27FC236}">
                <a16:creationId xmlns:a16="http://schemas.microsoft.com/office/drawing/2014/main" id="{EAD19DB3-A318-4C9E-B5D6-F5C5441F63E2}"/>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Which ocean is west of the UK?</a:t>
            </a:r>
          </a:p>
        </p:txBody>
      </p:sp>
      <p:sp>
        <p:nvSpPr>
          <p:cNvPr id="4" name="">
            <a:extLst xmlns:a="http://schemas.openxmlformats.org/drawingml/2006/main">
              <a:ext uri="{FF2B5EF4-FFF2-40B4-BE49-F238E27FC236}">
                <a16:creationId xmlns:a16="http://schemas.microsoft.com/office/drawing/2014/main" id="{980D856A-4AAC-4835-8A7B-596B10FC491F}"/>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What happens to local detail as a map covers more of the world?</a:t>
            </a:r>
          </a:p>
        </p:txBody>
      </p:sp>
    </p:spTree>
    <p:extLst>
      <p:ext uri="{BB962C8B-B14F-4D97-AF65-F5344CB8AC3E}">
        <p14:creationId xmlns:p14="http://schemas.microsoft.com/office/powerpoint/2010/main" val="1721839254"/>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615808D-BC71-40E5-8E5B-E009C1AD3B8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9B9936A4-DB36-4129-84A1-B2E8C7D6FF8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4</a:t>
            </a:r>
          </a:p>
        </p:txBody>
      </p:sp>
      <p:sp>
        <p:nvSpPr>
          <p:cNvPr id="3" name="">
            <a:extLst xmlns:a="http://schemas.openxmlformats.org/drawingml/2006/main">
              <a:ext uri="{FF2B5EF4-FFF2-40B4-BE49-F238E27FC236}">
                <a16:creationId xmlns:a16="http://schemas.microsoft.com/office/drawing/2014/main" id="{452B6247-BF19-4624-99A3-8C3AC5192B96}"/>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continent</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large land region</a:t>
            </a:r>
          </a:p>
        </p:txBody>
      </p:sp>
      <p:sp>
        <p:nvSpPr>
          <p:cNvPr id="4" name="">
            <a:extLst xmlns:a="http://schemas.openxmlformats.org/drawingml/2006/main">
              <a:ext uri="{FF2B5EF4-FFF2-40B4-BE49-F238E27FC236}">
                <a16:creationId xmlns:a16="http://schemas.microsoft.com/office/drawing/2014/main" id="{BFA64420-F0F7-4BCC-B9D8-0085137B34A1}"/>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ocean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large body of salt water</a:t>
            </a:r>
          </a:p>
        </p:txBody>
      </p:sp>
      <p:sp>
        <p:nvSpPr>
          <p:cNvPr id="5" name="">
            <a:extLst xmlns:a="http://schemas.openxmlformats.org/drawingml/2006/main">
              <a:ext uri="{FF2B5EF4-FFF2-40B4-BE49-F238E27FC236}">
                <a16:creationId xmlns:a16="http://schemas.microsoft.com/office/drawing/2014/main" id="{3F16439D-0F9E-4DDB-B6D3-91155465A6DC}"/>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location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Where something is</a:t>
            </a:r>
          </a:p>
        </p:txBody>
      </p:sp>
      <p:sp>
        <p:nvSpPr>
          <p:cNvPr id="6" name="">
            <a:extLst xmlns:a="http://schemas.openxmlformats.org/drawingml/2006/main">
              <a:ext uri="{FF2B5EF4-FFF2-40B4-BE49-F238E27FC236}">
                <a16:creationId xmlns:a16="http://schemas.microsoft.com/office/drawing/2014/main" id="{3CC0020E-A8A4-4B55-AE52-0A55360FC0A6}"/>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scale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How map distance relates to distance on the ground</a:t>
            </a:r>
          </a:p>
        </p:txBody>
      </p:sp>
    </p:spTree>
    <p:extLst>
      <p:ext uri="{BB962C8B-B14F-4D97-AF65-F5344CB8AC3E}">
        <p14:creationId xmlns:p14="http://schemas.microsoft.com/office/powerpoint/2010/main" val="1462268423"/>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5850222-E466-46C7-A0B5-B9D91CC2A61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1179F9E9-FDC9-435E-894F-69DE31D9EFF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5</a:t>
            </a:r>
          </a:p>
        </p:txBody>
      </p:sp>
      <p:sp>
        <p:nvSpPr>
          <p:cNvPr id="3" name="">
            <a:extLst xmlns:a="http://schemas.openxmlformats.org/drawingml/2006/main">
              <a:ext uri="{FF2B5EF4-FFF2-40B4-BE49-F238E27FC236}">
                <a16:creationId xmlns:a16="http://schemas.microsoft.com/office/drawing/2014/main" id="{68592F8A-4C9C-447E-B06A-B27E1AD2505A}"/>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Match the map words with their meanings.</a:t>
            </a:r>
          </a:p>
        </p:txBody>
      </p:sp>
      <p:sp>
        <p:nvSpPr>
          <p:cNvPr id="4" name="">
            <a:extLst xmlns:a="http://schemas.openxmlformats.org/drawingml/2006/main">
              <a:ext uri="{FF2B5EF4-FFF2-40B4-BE49-F238E27FC236}">
                <a16:creationId xmlns:a16="http://schemas.microsoft.com/office/drawing/2014/main" id="{E1F19C13-B3B2-48EB-ABBB-1D96DC4AACA4}"/>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36D4E156-A9DA-4416-A264-91062F190DEC}"/>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Revisit earlier map work. You can start from these reminders: a continent is a large land region; an ocean is salt water; a key explains symbols. Use the labelled map and cards if this is new.</a:t>
            </a:r>
          </a:p>
        </p:txBody>
      </p:sp>
    </p:spTree>
    <p:extLst>
      <p:ext uri="{BB962C8B-B14F-4D97-AF65-F5344CB8AC3E}">
        <p14:creationId xmlns:p14="http://schemas.microsoft.com/office/powerpoint/2010/main" val="2111595927"/>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60E98045-1518-4BA5-A8D6-B68C035F6B2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E2882485-3423-4C6D-B1AF-E93631A8411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6</a:t>
            </a:r>
          </a:p>
        </p:txBody>
      </p:sp>
      <p:sp>
        <p:nvSpPr>
          <p:cNvPr id="3" name="">
            <a:extLst xmlns:a="http://schemas.openxmlformats.org/drawingml/2006/main">
              <a:ext uri="{FF2B5EF4-FFF2-40B4-BE49-F238E27FC236}">
                <a16:creationId xmlns:a16="http://schemas.microsoft.com/office/drawing/2014/main" id="{9A323677-4F70-427F-9ED8-8452A3985D0D}"/>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Which ocean lies to the west of the UK?</a:t>
            </a:r>
          </a:p>
        </p:txBody>
      </p:sp>
    </p:spTree>
    <p:extLst>
      <p:ext uri="{BB962C8B-B14F-4D97-AF65-F5344CB8AC3E}">
        <p14:creationId xmlns:p14="http://schemas.microsoft.com/office/powerpoint/2010/main" val="1481793764"/>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B0C4B19C-5C25-47F4-894B-E530DA3B4FF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A357D81B-4A2D-44A6-ACD6-07B5AFF455A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7</a:t>
            </a:r>
          </a:p>
        </p:txBody>
      </p:sp>
      <p:sp>
        <p:nvSpPr>
          <p:cNvPr id="3" name="">
            <a:extLst xmlns:a="http://schemas.openxmlformats.org/drawingml/2006/main">
              <a:ext uri="{FF2B5EF4-FFF2-40B4-BE49-F238E27FC236}">
                <a16:creationId xmlns:a16="http://schemas.microsoft.com/office/drawing/2014/main" id="{8E7A65C5-9353-4784-A5B5-3D8CC135F43C}"/>
              </a:ext>
            </a:extLst>
          </p:cNvPr>
          <p:cNvSpPr>
            <a:spLocks xmlns:a="http://schemas.openxmlformats.org/drawingml/2006/main" noGrp="1"/>
          </p:cNvSpPr>
          <p:nvPr/>
        </p:nvSpPr>
        <p:spPr>
          <a:xfrm xmlns:a="http://schemas.openxmlformats.org/drawingml/2006/main">
            <a:off x="552450" y="1428750"/>
            <a:ext cx="110871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Card B and the map show the UK in Europe and the Atlantic Ocean to its west.</a:t>
            </a:r>
          </a:p>
        </p:txBody>
      </p:sp>
    </p:spTree>
    <p:extLst>
      <p:ext uri="{BB962C8B-B14F-4D97-AF65-F5344CB8AC3E}">
        <p14:creationId xmlns:p14="http://schemas.microsoft.com/office/powerpoint/2010/main" val="26186567"/>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5DA5B995-6013-4936-90EF-B4E06C552BF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806795F6-FEDD-4F3B-A626-2E7163FE064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8</a:t>
            </a:r>
          </a:p>
        </p:txBody>
      </p:sp>
      <p:sp>
        <p:nvSpPr>
          <p:cNvPr id="3" name="">
            <a:extLst xmlns:a="http://schemas.openxmlformats.org/drawingml/2006/main">
              <a:ext uri="{FF2B5EF4-FFF2-40B4-BE49-F238E27FC236}">
                <a16:creationId xmlns:a16="http://schemas.microsoft.com/office/drawing/2014/main" id="{10130B80-0C2D-4759-8162-62EEB24D038E}"/>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Think aloud: I locate the UK marker, then read the ocean label to its west: Atlantic Ocean.</a:t>
            </a:r>
          </a:p>
        </p:txBody>
      </p:sp>
    </p:spTree>
    <p:extLst>
      <p:ext uri="{BB962C8B-B14F-4D97-AF65-F5344CB8AC3E}">
        <p14:creationId xmlns:p14="http://schemas.microsoft.com/office/powerpoint/2010/main" val="1225440033"/>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A5EDA3F1-E73A-402C-B90A-1C36039EB14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D319DEC3-0679-4D2A-9953-71290BC9FCD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9</a:t>
            </a:r>
          </a:p>
        </p:txBody>
      </p:sp>
      <p:sp>
        <p:nvSpPr>
          <p:cNvPr id="3" name="">
            <a:extLst xmlns:a="http://schemas.openxmlformats.org/drawingml/2006/main">
              <a:ext uri="{FF2B5EF4-FFF2-40B4-BE49-F238E27FC236}">
                <a16:creationId xmlns:a16="http://schemas.microsoft.com/office/drawing/2014/main" id="{BEC6414A-EF0B-43D2-AE28-A724AEFEB3E8}"/>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I use a local map for the school entrance. The world view shows wider relationships, with less local detail.</a:t>
            </a:r>
          </a:p>
        </p:txBody>
      </p:sp>
    </p:spTree>
    <p:extLst>
      <p:ext uri="{BB962C8B-B14F-4D97-AF65-F5344CB8AC3E}">
        <p14:creationId xmlns:p14="http://schemas.microsoft.com/office/powerpoint/2010/main" val="139392385"/>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6208A97-189A-4DFF-8A09-671CFA318A4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2C5C3F68-1FBC-4248-983B-ADA9616E845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10</a:t>
            </a:r>
          </a:p>
        </p:txBody>
      </p:sp>
      <p:sp>
        <p:nvSpPr>
          <p:cNvPr id="3" name="">
            <a:extLst xmlns:a="http://schemas.openxmlformats.org/drawingml/2006/main">
              <a:ext uri="{FF2B5EF4-FFF2-40B4-BE49-F238E27FC236}">
                <a16:creationId xmlns:a16="http://schemas.microsoft.com/office/drawing/2014/main" id="{799DE63F-5D01-4E6F-844B-CC5A27FEF4A8}"/>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Teesside, the UK and Europe together. Compare the teacher’s local map, UK atlas page and world page; say how the detail changes.</a:t>
            </a:r>
          </a:p>
        </p:txBody>
      </p:sp>
      <p:sp>
        <p:nvSpPr>
          <p:cNvPr id="4" name="">
            <a:extLst xmlns:a="http://schemas.openxmlformats.org/drawingml/2006/main">
              <a:ext uri="{FF2B5EF4-FFF2-40B4-BE49-F238E27FC236}">
                <a16:creationId xmlns:a16="http://schemas.microsoft.com/office/drawing/2014/main" id="{7B61AFF1-1FF9-4042-AF49-4B25286B7271}"/>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Swap locator and checker roles. Find the Atlantic Ocean and North Sea. Give their directions from the UK and explain one map choice.</a:t>
            </a:r>
          </a:p>
        </p:txBody>
      </p:sp>
      <p:sp>
        <p:nvSpPr>
          <p:cNvPr id="5" name="">
            <a:extLst xmlns:a="http://schemas.openxmlformats.org/drawingml/2006/main">
              <a:ext uri="{FF2B5EF4-FFF2-40B4-BE49-F238E27FC236}">
                <a16:creationId xmlns:a16="http://schemas.microsoft.com/office/drawing/2014/main" id="{EF3D600C-488C-43F7-9AD6-D4E7EFFCA21F}"/>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2007690604"/>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2118E38-20B7-4EE7-934C-56E56DB3710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490ACA9A-F8E6-4C4F-BD4F-FC900436F44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11</a:t>
            </a:r>
          </a:p>
        </p:txBody>
      </p:sp>
      <p:sp>
        <p:nvSpPr>
          <p:cNvPr id="3" name="">
            <a:extLst xmlns:a="http://schemas.openxmlformats.org/drawingml/2006/main">
              <a:ext uri="{FF2B5EF4-FFF2-40B4-BE49-F238E27FC236}">
                <a16:creationId xmlns:a16="http://schemas.microsoft.com/office/drawing/2014/main" id="{F0CA7EA7-2E1A-438A-B62D-89E5299490F3}"/>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Places located and evidence used</a:t>
            </a:r>
          </a:p>
        </p:txBody>
      </p:sp>
      <p:sp>
        <p:nvSpPr>
          <p:cNvPr id="4" name="">
            <a:extLst xmlns:a="http://schemas.openxmlformats.org/drawingml/2006/main">
              <a:ext uri="{FF2B5EF4-FFF2-40B4-BE49-F238E27FC236}">
                <a16:creationId xmlns:a16="http://schemas.microsoft.com/office/drawing/2014/main" id="{DFBD5E50-7F12-4859-905D-DD79F6EBFE92}"/>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Direction from the UK</a:t>
            </a:r>
          </a:p>
        </p:txBody>
      </p:sp>
      <p:sp>
        <p:nvSpPr>
          <p:cNvPr id="5" name="">
            <a:extLst xmlns:a="http://schemas.openxmlformats.org/drawingml/2006/main">
              <a:ext uri="{FF2B5EF4-FFF2-40B4-BE49-F238E27FC236}">
                <a16:creationId xmlns:a16="http://schemas.microsoft.com/office/drawing/2014/main" id="{7D7DCD9B-342D-4FD5-9A45-429AC136F214}"/>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 relationship on the map</a:t>
            </a:r>
          </a:p>
        </p:txBody>
      </p:sp>
      <p:sp>
        <p:nvSpPr>
          <p:cNvPr id="6" name="">
            <a:extLst xmlns:a="http://schemas.openxmlformats.org/drawingml/2006/main">
              <a:ext uri="{FF2B5EF4-FFF2-40B4-BE49-F238E27FC236}">
                <a16:creationId xmlns:a16="http://schemas.microsoft.com/office/drawing/2014/main" id="{0058A940-5367-4DFE-B149-58310037EA5D}"/>
              </a:ext>
            </a:extLst>
          </p:cNvPr>
          <p:cNvSpPr>
            <a:spLocks xmlns:a="http://schemas.openxmlformats.org/drawingml/2006/main" noGrp="1"/>
          </p:cNvSpPr>
          <p:nvPr/>
        </p:nvSpPr>
        <p:spPr>
          <a:xfrm xmlns:a="http://schemas.openxmlformats.org/drawingml/2006/main">
            <a:off x="552450" y="35433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Map choice and reason</a:t>
            </a:r>
          </a:p>
        </p:txBody>
      </p:sp>
    </p:spTree>
    <p:extLst>
      <p:ext uri="{BB962C8B-B14F-4D97-AF65-F5344CB8AC3E}">
        <p14:creationId xmlns:p14="http://schemas.microsoft.com/office/powerpoint/2010/main" val="872865943"/>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7E5B873-B21C-4B18-92C7-FEFE6CC9698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432B64FA-3935-4E18-B534-FCEA8753024E}"/>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12</a:t>
            </a:r>
          </a:p>
        </p:txBody>
      </p:sp>
      <p:sp>
        <p:nvSpPr>
          <p:cNvPr id="3" name="">
            <a:extLst xmlns:a="http://schemas.openxmlformats.org/drawingml/2006/main">
              <a:ext uri="{FF2B5EF4-FFF2-40B4-BE49-F238E27FC236}">
                <a16:creationId xmlns:a16="http://schemas.microsoft.com/office/drawing/2014/main" id="{D0704F85-04AE-4111-A57B-FE562AA7451C}"/>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the UK and Europe with the labelled map. Find Teesside using card A.</a:t>
            </a:r>
          </a:p>
        </p:txBody>
      </p:sp>
      <p:sp>
        <p:nvSpPr>
          <p:cNvPr id="4" name="">
            <a:extLst xmlns:a="http://schemas.openxmlformats.org/drawingml/2006/main">
              <a:ext uri="{FF2B5EF4-FFF2-40B4-BE49-F238E27FC236}">
                <a16:creationId xmlns:a16="http://schemas.microsoft.com/office/drawing/2014/main" id="{39B151D2-0C90-46E9-A95E-67BC35938AA1}"/>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Choose Atlantic Ocean or North Sea to complete one direction statement about the UK.</a:t>
            </a:r>
          </a:p>
        </p:txBody>
      </p:sp>
      <p:sp>
        <p:nvSpPr>
          <p:cNvPr id="5" name="">
            <a:extLst xmlns:a="http://schemas.openxmlformats.org/drawingml/2006/main">
              <a:ext uri="{FF2B5EF4-FFF2-40B4-BE49-F238E27FC236}">
                <a16:creationId xmlns:a16="http://schemas.microsoft.com/office/drawing/2014/main" id="{737AF1C7-65B1-420C-ABE4-3866658E2A10}"/>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choose local or world map for the school entrance and give one reason.</a:t>
            </a:r>
          </a:p>
        </p:txBody>
      </p:sp>
    </p:spTree>
    <p:extLst>
      <p:ext uri="{BB962C8B-B14F-4D97-AF65-F5344CB8AC3E}">
        <p14:creationId xmlns:p14="http://schemas.microsoft.com/office/powerpoint/2010/main" val="124304521"/>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BDF02DF-9DEF-4D1D-AF79-EC45A6BED54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6318966F-2C5C-40BB-B03D-DFF055DBD6C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13</a:t>
            </a:r>
          </a:p>
        </p:txBody>
      </p:sp>
      <p:sp>
        <p:nvSpPr>
          <p:cNvPr id="3" name="">
            <a:extLst xmlns:a="http://schemas.openxmlformats.org/drawingml/2006/main">
              <a:ext uri="{FF2B5EF4-FFF2-40B4-BE49-F238E27FC236}">
                <a16:creationId xmlns:a16="http://schemas.microsoft.com/office/drawing/2014/main" id="{1E46EA3F-4BEB-4D66-B42E-0D87640BEF66}"/>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Teesside, the UK and Europe using the supplied labels and checked atlas pages.</a:t>
            </a:r>
          </a:p>
        </p:txBody>
      </p:sp>
      <p:sp>
        <p:nvSpPr>
          <p:cNvPr id="4" name="">
            <a:extLst xmlns:a="http://schemas.openxmlformats.org/drawingml/2006/main">
              <a:ext uri="{FF2B5EF4-FFF2-40B4-BE49-F238E27FC236}">
                <a16:creationId xmlns:a16="http://schemas.microsoft.com/office/drawing/2014/main" id="{6749763F-B808-4C62-B1B5-565B070AE265}"/>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Describe the UK using the Atlantic Ocean and North Sea.</a:t>
            </a:r>
          </a:p>
        </p:txBody>
      </p:sp>
      <p:sp>
        <p:nvSpPr>
          <p:cNvPr id="5" name="">
            <a:extLst xmlns:a="http://schemas.openxmlformats.org/drawingml/2006/main">
              <a:ext uri="{FF2B5EF4-FFF2-40B4-BE49-F238E27FC236}">
                <a16:creationId xmlns:a16="http://schemas.microsoft.com/office/drawing/2014/main" id="{DEA08AFD-F23D-4E29-9E40-D7FABA0AEE39}"/>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choose a map for a school-entrance question and explain why.</a:t>
            </a:r>
          </a:p>
        </p:txBody>
      </p:sp>
    </p:spTree>
    <p:extLst>
      <p:ext uri="{BB962C8B-B14F-4D97-AF65-F5344CB8AC3E}">
        <p14:creationId xmlns:p14="http://schemas.microsoft.com/office/powerpoint/2010/main" val="660500264"/>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E341EA0-09E1-4722-BD4F-8ECDDB8545B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C4CDEF36-755E-49E6-84C5-98C5B3A5880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14</a:t>
            </a:r>
          </a:p>
        </p:txBody>
      </p:sp>
      <p:sp>
        <p:nvSpPr>
          <p:cNvPr id="3" name="">
            <a:extLst xmlns:a="http://schemas.openxmlformats.org/drawingml/2006/main">
              <a:ext uri="{FF2B5EF4-FFF2-40B4-BE49-F238E27FC236}">
                <a16:creationId xmlns:a16="http://schemas.microsoft.com/office/drawing/2014/main" id="{11354F5B-C9E0-4D2F-A632-9BE24217759C}"/>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Middlesbrough, Teesside, the UK and Europe using the labels and checked local/atlas maps.</a:t>
            </a:r>
          </a:p>
        </p:txBody>
      </p:sp>
      <p:sp>
        <p:nvSpPr>
          <p:cNvPr id="4" name="">
            <a:extLst xmlns:a="http://schemas.openxmlformats.org/drawingml/2006/main">
              <a:ext uri="{FF2B5EF4-FFF2-40B4-BE49-F238E27FC236}">
                <a16:creationId xmlns:a16="http://schemas.microsoft.com/office/drawing/2014/main" id="{2825D825-AD02-4680-9B0D-9867324352E2}"/>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Describe two relationships using direction, continent and neighbouring water.</a:t>
            </a:r>
          </a:p>
        </p:txBody>
      </p:sp>
      <p:sp>
        <p:nvSpPr>
          <p:cNvPr id="5" name="">
            <a:extLst xmlns:a="http://schemas.openxmlformats.org/drawingml/2006/main">
              <a:ext uri="{FF2B5EF4-FFF2-40B4-BE49-F238E27FC236}">
                <a16:creationId xmlns:a16="http://schemas.microsoft.com/office/drawing/2014/main" id="{84C57C1C-11F3-4CBA-82D5-CF93141EE6B9}"/>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Compare a local, UK and world view. Explain one useful detail at each scale.</a:t>
            </a:r>
          </a:p>
        </p:txBody>
      </p:sp>
      <p:sp>
        <p:nvSpPr>
          <p:cNvPr id="6" name="">
            <a:extLst xmlns:a="http://schemas.openxmlformats.org/drawingml/2006/main">
              <a:ext uri="{FF2B5EF4-FFF2-40B4-BE49-F238E27FC236}">
                <a16:creationId xmlns:a16="http://schemas.microsoft.com/office/drawing/2014/main" id="{ACFDA710-D07D-493E-B5F6-851802CEEF1B}"/>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justify which map answers the school-entrance question and one wider-location question.</a:t>
            </a:r>
          </a:p>
        </p:txBody>
      </p:sp>
    </p:spTree>
    <p:extLst>
      <p:ext uri="{BB962C8B-B14F-4D97-AF65-F5344CB8AC3E}">
        <p14:creationId xmlns:p14="http://schemas.microsoft.com/office/powerpoint/2010/main" val="1959827624"/>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B003A93-57B3-4BA3-85BC-248803422CE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7FEEFD92-2CBB-4290-ADAA-5569A097FF4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15</a:t>
            </a:r>
          </a:p>
        </p:txBody>
      </p:sp>
      <p:sp>
        <p:nvSpPr>
          <p:cNvPr id="3" name="">
            <a:extLst xmlns:a="http://schemas.openxmlformats.org/drawingml/2006/main">
              <a:ext uri="{FF2B5EF4-FFF2-40B4-BE49-F238E27FC236}">
                <a16:creationId xmlns:a16="http://schemas.microsoft.com/office/drawing/2014/main" id="{21D627E1-1574-4C75-B07A-2CDC2C4EC570}"/>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map-skills check and independent location/pattern question.</a:t>
            </a:r>
          </a:p>
        </p:txBody>
      </p:sp>
      <p:sp>
        <p:nvSpPr>
          <p:cNvPr id="4" name="">
            <a:extLst xmlns:a="http://schemas.openxmlformats.org/drawingml/2006/main">
              <a:ext uri="{FF2B5EF4-FFF2-40B4-BE49-F238E27FC236}">
                <a16:creationId xmlns:a16="http://schemas.microsoft.com/office/drawing/2014/main" id="{5F94A9CF-1784-4732-9A9F-D5F37A579C3A}"/>
              </a:ext>
            </a:extLst>
          </p:cNvPr>
          <p:cNvSpPr>
            <a:spLocks xmlns:a="http://schemas.openxmlformats.org/drawingml/2006/main" noGrp="1"/>
          </p:cNvSpPr>
          <p:nvPr/>
        </p:nvSpPr>
        <p:spPr>
          <a:xfrm xmlns:a="http://schemas.openxmlformats.org/drawingml/2006/main">
            <a:off x="552450" y="25336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1CDC134C-03EC-4FF8-B4A8-EF950A7151D4}"/>
              </a:ext>
            </a:extLst>
          </p:cNvPr>
          <p:cNvSpPr>
            <a:spLocks xmlns:a="http://schemas.openxmlformats.org/drawingml/2006/main" noGrp="1"/>
          </p:cNvSpPr>
          <p:nvPr/>
        </p:nvSpPr>
        <p:spPr>
          <a:xfrm xmlns:a="http://schemas.openxmlformats.org/drawingml/2006/main">
            <a:off x="552450" y="32385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194797608"/>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653BB3B-87C8-4069-8F81-2DCB5E04533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4472FB85-D8EE-4B6C-8B1F-0C85B95215C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16</a:t>
            </a:r>
          </a:p>
        </p:txBody>
      </p:sp>
      <p:sp>
        <p:nvSpPr>
          <p:cNvPr id="3" name="">
            <a:extLst xmlns:a="http://schemas.openxmlformats.org/drawingml/2006/main">
              <a:ext uri="{FF2B5EF4-FFF2-40B4-BE49-F238E27FC236}">
                <a16:creationId xmlns:a16="http://schemas.microsoft.com/office/drawing/2014/main" id="{8A6F8CA9-9758-4FD1-8E08-91798C69A29A}"/>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the UK and describe it using a continent and a neighbouring sea or ocean.</a:t>
            </a:r>
          </a:p>
        </p:txBody>
      </p:sp>
      <p:sp>
        <p:nvSpPr>
          <p:cNvPr id="4" name="">
            <a:extLst xmlns:a="http://schemas.openxmlformats.org/drawingml/2006/main">
              <a:ext uri="{FF2B5EF4-FFF2-40B4-BE49-F238E27FC236}">
                <a16:creationId xmlns:a16="http://schemas.microsoft.com/office/drawing/2014/main" id="{B81B907A-8398-4DD8-A1CD-985CC7F861F4}"/>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Why does your map choice suit a school-entrance question?</a:t>
            </a:r>
          </a:p>
        </p:txBody>
      </p:sp>
      <p:sp>
        <p:nvSpPr>
          <p:cNvPr id="5" name="">
            <a:extLst xmlns:a="http://schemas.openxmlformats.org/drawingml/2006/main">
              <a:ext uri="{FF2B5EF4-FFF2-40B4-BE49-F238E27FC236}">
                <a16:creationId xmlns:a16="http://schemas.microsoft.com/office/drawing/2014/main" id="{E2D21F98-6E81-45B7-9006-9A14033B00EF}"/>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1087142373"/>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B844579-6872-4AD8-AA83-27813763CD2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A Our locality</a:t>
            </a:r>
          </a:p>
        </p:txBody>
      </p:sp>
      <p:sp>
        <p:nvSpPr>
          <p:cNvPr id="2" name="">
            <a:extLst xmlns:a="http://schemas.openxmlformats.org/drawingml/2006/main">
              <a:ext uri="{FF2B5EF4-FFF2-40B4-BE49-F238E27FC236}">
                <a16:creationId xmlns:a16="http://schemas.microsoft.com/office/drawing/2014/main" id="{4B61A407-A6A2-401B-9DE5-3AE66D78C07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17</a:t>
            </a:r>
          </a:p>
        </p:txBody>
      </p:sp>
      <p:sp>
        <p:nvSpPr>
          <p:cNvPr id="3" name="">
            <a:extLst xmlns:a="http://schemas.openxmlformats.org/drawingml/2006/main">
              <a:ext uri="{FF2B5EF4-FFF2-40B4-BE49-F238E27FC236}">
                <a16:creationId xmlns:a16="http://schemas.microsoft.com/office/drawing/2014/main" id="{A226DA71-BEF7-423C-999E-DCF8FE30A1F3}"/>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Middlesbrough is on the River Tees, in Teesside in north-east England. These labels identify our locality within the UK. A local map shows more nearby detail than this world map.</a:t>
            </a:r>
          </a:p>
        </p:txBody>
      </p:sp>
      <p:sp>
        <p:nvSpPr>
          <p:cNvPr id="4" name="">
            <a:extLst xmlns:a="http://schemas.openxmlformats.org/drawingml/2006/main">
              <a:ext uri="{FF2B5EF4-FFF2-40B4-BE49-F238E27FC236}">
                <a16:creationId xmlns:a16="http://schemas.microsoft.com/office/drawing/2014/main" id="{BC0D1939-0EE0-460E-B3CB-5F39FB9880A4}"/>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Locality facts from the task brief; teacher-checked local map</a:t>
            </a:r>
          </a:p>
        </p:txBody>
      </p:sp>
      <p:sp>
        <p:nvSpPr>
          <p:cNvPr id="5" name="">
            <a:extLst xmlns:a="http://schemas.openxmlformats.org/drawingml/2006/main">
              <a:ext uri="{FF2B5EF4-FFF2-40B4-BE49-F238E27FC236}">
                <a16:creationId xmlns:a16="http://schemas.microsoft.com/office/drawing/2014/main" id="{0CC54351-0EB4-49B0-865F-D1027AF95184}"/>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The world marker is approximate. It cannot show street positions.</a:t>
            </a:r>
          </a:p>
        </p:txBody>
      </p:sp>
    </p:spTree>
    <p:extLst>
      <p:ext uri="{BB962C8B-B14F-4D97-AF65-F5344CB8AC3E}">
        <p14:creationId xmlns:p14="http://schemas.microsoft.com/office/powerpoint/2010/main" val="605262151"/>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67E281B-29DA-4A7F-8EC2-6C78F88FDDB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B The UK and its neighbours</a:t>
            </a:r>
          </a:p>
        </p:txBody>
      </p:sp>
      <p:sp>
        <p:nvSpPr>
          <p:cNvPr id="2" name="">
            <a:extLst xmlns:a="http://schemas.openxmlformats.org/drawingml/2006/main">
              <a:ext uri="{FF2B5EF4-FFF2-40B4-BE49-F238E27FC236}">
                <a16:creationId xmlns:a16="http://schemas.microsoft.com/office/drawing/2014/main" id="{0773BA65-2AB0-4F33-AD08-3285AA7EC34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18</a:t>
            </a:r>
          </a:p>
        </p:txBody>
      </p:sp>
      <p:sp>
        <p:nvSpPr>
          <p:cNvPr id="3" name="">
            <a:extLst xmlns:a="http://schemas.openxmlformats.org/drawingml/2006/main">
              <a:ext uri="{FF2B5EF4-FFF2-40B4-BE49-F238E27FC236}">
                <a16:creationId xmlns:a16="http://schemas.microsoft.com/office/drawing/2014/main" id="{A9C94BFC-8A3E-476A-AA79-9D47DF7CB0D4}"/>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The UK is in Europe. The Atlantic Ocean lies to the west and the North Sea to the east. Use the UK marker and the named water labels.</a:t>
            </a:r>
          </a:p>
        </p:txBody>
      </p:sp>
      <p:sp>
        <p:nvSpPr>
          <p:cNvPr id="4" name="">
            <a:extLst xmlns:a="http://schemas.openxmlformats.org/drawingml/2006/main">
              <a:ext uri="{FF2B5EF4-FFF2-40B4-BE49-F238E27FC236}">
                <a16:creationId xmlns:a16="http://schemas.microsoft.com/office/drawing/2014/main" id="{B755EA0D-AFA7-49A3-8585-5F505B568DAA}"/>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Natural Earth outlines and named geographical labels</a:t>
            </a:r>
          </a:p>
        </p:txBody>
      </p:sp>
      <p:sp>
        <p:nvSpPr>
          <p:cNvPr id="5" name="">
            <a:extLst xmlns:a="http://schemas.openxmlformats.org/drawingml/2006/main">
              <a:ext uri="{FF2B5EF4-FFF2-40B4-BE49-F238E27FC236}">
                <a16:creationId xmlns:a16="http://schemas.microsoft.com/office/drawing/2014/main" id="{0F769EC2-24ED-48E2-A1AF-390B0252E296}"/>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Country outlines and labels are simplified at this scale.</a:t>
            </a:r>
          </a:p>
        </p:txBody>
      </p:sp>
    </p:spTree>
    <p:extLst>
      <p:ext uri="{BB962C8B-B14F-4D97-AF65-F5344CB8AC3E}">
        <p14:creationId xmlns:p14="http://schemas.microsoft.com/office/powerpoint/2010/main" val="237906645"/>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65A6309-88E3-455F-BA75-121863F13DB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C Choosing a map scale</a:t>
            </a:r>
          </a:p>
        </p:txBody>
      </p:sp>
      <p:sp>
        <p:nvSpPr>
          <p:cNvPr id="2" name="">
            <a:extLst xmlns:a="http://schemas.openxmlformats.org/drawingml/2006/main">
              <a:ext uri="{FF2B5EF4-FFF2-40B4-BE49-F238E27FC236}">
                <a16:creationId xmlns:a16="http://schemas.microsoft.com/office/drawing/2014/main" id="{83FC9CD1-E6D5-461F-B0F4-95299E78C11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19</a:t>
            </a:r>
          </a:p>
        </p:txBody>
      </p:sp>
      <p:sp>
        <p:nvSpPr>
          <p:cNvPr id="3" name="">
            <a:extLst xmlns:a="http://schemas.openxmlformats.org/drawingml/2006/main">
              <a:ext uri="{FF2B5EF4-FFF2-40B4-BE49-F238E27FC236}">
                <a16:creationId xmlns:a16="http://schemas.microsoft.com/office/drawing/2014/main" id="{C31576D5-79E2-40F4-B921-45E26F15B015}"/>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Fictional task: a visitor needs to find our school entrance. A detailed local map is useful. A world map shows how the UK relates to continents and oceans, but cannot show the entrance.</a:t>
            </a:r>
          </a:p>
        </p:txBody>
      </p:sp>
      <p:sp>
        <p:nvSpPr>
          <p:cNvPr id="4" name="">
            <a:extLst xmlns:a="http://schemas.openxmlformats.org/drawingml/2006/main">
              <a:ext uri="{FF2B5EF4-FFF2-40B4-BE49-F238E27FC236}">
                <a16:creationId xmlns:a16="http://schemas.microsoft.com/office/drawing/2014/main" id="{7F3FA307-61DD-403A-ADD4-E862EA91626B}"/>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classroom comparison of map purposes</a:t>
            </a:r>
          </a:p>
        </p:txBody>
      </p:sp>
      <p:sp>
        <p:nvSpPr>
          <p:cNvPr id="5" name="">
            <a:extLst xmlns:a="http://schemas.openxmlformats.org/drawingml/2006/main">
              <a:ext uri="{FF2B5EF4-FFF2-40B4-BE49-F238E27FC236}">
                <a16:creationId xmlns:a16="http://schemas.microsoft.com/office/drawing/2014/main" id="{981003E6-65BA-4BA1-9C3D-3E1E8B6AD035}"/>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Choose a map for the question. A world view does not show a safe walking route.</a:t>
            </a:r>
          </a:p>
        </p:txBody>
      </p:sp>
    </p:spTree>
    <p:extLst>
      <p:ext uri="{BB962C8B-B14F-4D97-AF65-F5344CB8AC3E}">
        <p14:creationId xmlns:p14="http://schemas.microsoft.com/office/powerpoint/2010/main" val="384858489"/>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4DC869E-E160-48AC-88FF-AB97001CE25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D A map comparison routine</a:t>
            </a:r>
          </a:p>
        </p:txBody>
      </p:sp>
      <p:sp>
        <p:nvSpPr>
          <p:cNvPr id="2" name="">
            <a:extLst xmlns:a="http://schemas.openxmlformats.org/drawingml/2006/main">
              <a:ext uri="{FF2B5EF4-FFF2-40B4-BE49-F238E27FC236}">
                <a16:creationId xmlns:a16="http://schemas.microsoft.com/office/drawing/2014/main" id="{BBB06F51-06B4-4ABB-9975-BDAAA68F822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20</a:t>
            </a:r>
          </a:p>
        </p:txBody>
      </p:sp>
      <p:sp>
        <p:nvSpPr>
          <p:cNvPr id="3" name="">
            <a:extLst xmlns:a="http://schemas.openxmlformats.org/drawingml/2006/main">
              <a:ext uri="{FF2B5EF4-FFF2-40B4-BE49-F238E27FC236}">
                <a16:creationId xmlns:a16="http://schemas.microsoft.com/office/drawing/2014/main" id="{8A98FED7-51F7-4A09-A461-C055BDA3070D}"/>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Locate Teesside, then the UK, then Europe on the world view. Compare a teacher-selected local map, UK atlas page and world page. Name one detail that appears or disappears as the area shown changes.</a:t>
            </a:r>
          </a:p>
        </p:txBody>
      </p:sp>
      <p:sp>
        <p:nvSpPr>
          <p:cNvPr id="4" name="">
            <a:extLst xmlns:a="http://schemas.openxmlformats.org/drawingml/2006/main">
              <a:ext uri="{FF2B5EF4-FFF2-40B4-BE49-F238E27FC236}">
                <a16:creationId xmlns:a16="http://schemas.microsoft.com/office/drawing/2014/main" id="{6405C82B-5491-4010-8196-CDA7ACB997CD}"/>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Teacher-selected atlas and local map; supplied world view</a:t>
            </a:r>
          </a:p>
        </p:txBody>
      </p:sp>
      <p:sp>
        <p:nvSpPr>
          <p:cNvPr id="5" name="">
            <a:extLst xmlns:a="http://schemas.openxmlformats.org/drawingml/2006/main">
              <a:ext uri="{FF2B5EF4-FFF2-40B4-BE49-F238E27FC236}">
                <a16:creationId xmlns:a16="http://schemas.microsoft.com/office/drawing/2014/main" id="{A2293C9C-64ED-4030-9939-996D3D996FEC}"/>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No map shows every feature. The local source must be checked before teaching.</a:t>
            </a:r>
          </a:p>
        </p:txBody>
      </p:sp>
    </p:spTree>
    <p:extLst>
      <p:ext uri="{BB962C8B-B14F-4D97-AF65-F5344CB8AC3E}">
        <p14:creationId xmlns:p14="http://schemas.microsoft.com/office/powerpoint/2010/main" val="1131988662"/>
      </p:ext>
    </p:extLst>
  </p:cSld>
</p:sld>
</file>

<file path=ppt/slides/slide2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72F41BD-B651-4AE7-A5AA-7FA404729EE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Visual resource</a:t>
            </a:r>
          </a:p>
        </p:txBody>
      </p:sp>
      <p:sp>
        <p:nvSpPr>
          <p:cNvPr id="2" name="">
            <a:extLst xmlns:a="http://schemas.openxmlformats.org/drawingml/2006/main">
              <a:ext uri="{FF2B5EF4-FFF2-40B4-BE49-F238E27FC236}">
                <a16:creationId xmlns:a16="http://schemas.microsoft.com/office/drawing/2014/main" id="{0EF1AD92-7926-4038-BB81-BC2BFD89960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W1                                      21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9486f1e738b4373"/>
          <a:stretch xmlns:a="http://schemas.openxmlformats.org/drawingml/2006/main"/>
        </p:blipFill>
        <p:spPr>
          <a:xfrm xmlns:a="http://schemas.openxmlformats.org/drawingml/2006/main">
            <a:off x="1238250" y="1238250"/>
            <a:ext cx="9715500" cy="4857750"/>
          </a:xfrm>
          <a:prstGeom xmlns:a="http://schemas.openxmlformats.org/drawingml/2006/main" prst="rect">
            <a:avLst/>
          </a:prstGeom>
        </p:spPr>
      </p:pic>
    </p:spTree>
    <p:extLst>
      <p:ext uri="{BB962C8B-B14F-4D97-AF65-F5344CB8AC3E}">
        <p14:creationId xmlns:p14="http://schemas.microsoft.com/office/powerpoint/2010/main" val="9427122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2026-09-21T16:34:58.8190000Z</dcterms:created>
  <dcterms:modified xsi:type="dcterms:W3CDTF">2026-09-21T16:34:58.8190000Z</dcterms:modified>
</coreProperties>
</file>