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3eba1f75a0c4939" /><Relationship Type="http://schemas.openxmlformats.org/officeDocument/2006/relationships/extended-properties" Target="/docProps/app.xml" Id="R2f848e94e7f54ee0" /><Relationship Type="http://schemas.openxmlformats.org/officeDocument/2006/relationships/officeDocument" Target="/ppt/presentation.xml" Id="R6dd7c84eee1646b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5ebd4a608834f6f"/>
  </p:sldMasterIdLst>
  <p:notesMasterIdLst>
    <p:notesMasterId xmlns:r="http://schemas.openxmlformats.org/officeDocument/2006/relationships" r:id="R238f19b8b9154502"/>
  </p:notesMasterIdLst>
  <p:sldIdLst>
    <p:sldId xmlns:r="http://schemas.openxmlformats.org/officeDocument/2006/relationships" id="256" r:id="Rdc52a07b2a7c406d"/>
    <p:sldId xmlns:r="http://schemas.openxmlformats.org/officeDocument/2006/relationships" id="257" r:id="R64989a176b0642bb"/>
    <p:sldId xmlns:r="http://schemas.openxmlformats.org/officeDocument/2006/relationships" id="258" r:id="R8646f278c8e04f91"/>
    <p:sldId xmlns:r="http://schemas.openxmlformats.org/officeDocument/2006/relationships" id="259" r:id="Rdb6ab62006734cda"/>
    <p:sldId xmlns:r="http://schemas.openxmlformats.org/officeDocument/2006/relationships" id="260" r:id="R3d644a739c2e4cfb"/>
    <p:sldId xmlns:r="http://schemas.openxmlformats.org/officeDocument/2006/relationships" id="261" r:id="R822c0f9bfcb54b2a"/>
    <p:sldId xmlns:r="http://schemas.openxmlformats.org/officeDocument/2006/relationships" id="262" r:id="R7d45072b9c544e63"/>
    <p:sldId xmlns:r="http://schemas.openxmlformats.org/officeDocument/2006/relationships" id="263" r:id="Rd3c4f954d30e436b"/>
    <p:sldId xmlns:r="http://schemas.openxmlformats.org/officeDocument/2006/relationships" id="264" r:id="R0fad4e2e73c84001"/>
    <p:sldId xmlns:ns0="http://schemas.openxmlformats.org/officeDocument/2006/relationships" id="265" ns0:id="rId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<?xml version='1.0' encoding='UTF-8' standalone='yes'?>
<Relationships xmlns="http://schemas.openxmlformats.org/package/2006/relationships"><Relationship Type="http://schemas.openxmlformats.org/officeDocument/2006/relationships/theme" Target="/ppt/theme/theme1.xml" Id="R2aa6d4221da843c4"/><Relationship Type="http://schemas.openxmlformats.org/officeDocument/2006/relationships/slideMaster" Target="/ppt/slideMasters/slideMaster1.xml" Id="Re5ebd4a608834f6f"/><Relationship Type="http://schemas.openxmlformats.org/officeDocument/2006/relationships/notesMaster" Target="/ppt/notesMasters/notesMaster1.xml" Id="R238f19b8b9154502"/><Relationship Type="http://schemas.openxmlformats.org/officeDocument/2006/relationships/presProps" Target="/ppt/presProps.xml" Id="R5f067f01c5934b7c"/><Relationship Type="http://schemas.openxmlformats.org/officeDocument/2006/relationships/tableStyles" Target="/ppt/tableStyles.xml" Id="R9d71698376174a86"/><Relationship Type="http://schemas.openxmlformats.org/officeDocument/2006/relationships/slide" Target="/ppt/slides/slide1.xml" Id="Rdc52a07b2a7c406d"/><Relationship Type="http://schemas.openxmlformats.org/officeDocument/2006/relationships/slide" Target="/ppt/slides/slide2.xml" Id="R64989a176b0642bb"/><Relationship Type="http://schemas.openxmlformats.org/officeDocument/2006/relationships/slide" Target="/ppt/slides/slide3.xml" Id="R8646f278c8e04f91"/><Relationship Type="http://schemas.openxmlformats.org/officeDocument/2006/relationships/slide" Target="/ppt/slides/slide4.xml" Id="Rdb6ab62006734cda"/><Relationship Type="http://schemas.openxmlformats.org/officeDocument/2006/relationships/slide" Target="/ppt/slides/slide5.xml" Id="R3d644a739c2e4cfb"/><Relationship Type="http://schemas.openxmlformats.org/officeDocument/2006/relationships/slide" Target="/ppt/slides/slide6.xml" Id="R822c0f9bfcb54b2a"/><Relationship Type="http://schemas.openxmlformats.org/officeDocument/2006/relationships/slide" Target="/ppt/slides/slide7.xml" Id="R7d45072b9c544e63"/><Relationship Type="http://schemas.openxmlformats.org/officeDocument/2006/relationships/slide" Target="/ppt/slides/slide8.xml" Id="Rd3c4f954d30e436b"/><Relationship Type="http://schemas.openxmlformats.org/officeDocument/2006/relationships/slide" Target="/ppt/slides/slide9.xml" Id="R0fad4e2e73c84001"/><Relationship Id="rId1" Type="http://schemas.openxmlformats.org/officeDocument/2006/relationships/slide" Target="slides/slide10.xml"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4ad49df7757454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44eb41a8ad74e6d" /><Relationship Type="http://schemas.openxmlformats.org/officeDocument/2006/relationships/notesMaster" Target="/ppt/notesMasters/notesMaster1.xml" Id="R61cccbd0a2fd489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e11774609e74ff9" /><Relationship Type="http://schemas.openxmlformats.org/officeDocument/2006/relationships/notesMaster" Target="/ppt/notesMasters/notesMaster1.xml" Id="R9dffada0adf6493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674f97cdc534dbe" /><Relationship Type="http://schemas.openxmlformats.org/officeDocument/2006/relationships/notesMaster" Target="/ppt/notesMasters/notesMaster1.xml" Id="R7cda60e68fd14ae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4a4ddab4c03420a" /><Relationship Type="http://schemas.openxmlformats.org/officeDocument/2006/relationships/notesMaster" Target="/ppt/notesMasters/notesMaster1.xml" Id="R2a43d6b031f547a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ecb82d94af1486c" /><Relationship Type="http://schemas.openxmlformats.org/officeDocument/2006/relationships/notesMaster" Target="/ppt/notesMasters/notesMaster1.xml" Id="Rfcbd5c86adeb4c4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98361c5325a4e56" /><Relationship Type="http://schemas.openxmlformats.org/officeDocument/2006/relationships/notesMaster" Target="/ppt/notesMasters/notesMaster1.xml" Id="R6e297e8f5e1f49d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17160bbb0874dbd" /><Relationship Type="http://schemas.openxmlformats.org/officeDocument/2006/relationships/notesMaster" Target="/ppt/notesMasters/notesMaster1.xml" Id="R5ae58926061749c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1871bc65e4a4477" /><Relationship Type="http://schemas.openxmlformats.org/officeDocument/2006/relationships/notesMaster" Target="/ppt/notesMasters/notesMaster1.xml" Id="Ref16c423c5d847c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0d4fd9696e94d14" /><Relationship Type="http://schemas.openxmlformats.org/officeDocument/2006/relationships/notesMaster" Target="/ppt/notesMasters/notesMaster1.xml" Id="R1846ddd253e6499d" 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/ppt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BUILD_SU1_W06 | Opening | 0 minutes</a:t>
            </a:r>
          </a:p>
          <a:p xmlns:a="http://schemas.openxmlformats.org/drawingml/2006/main">
            <a:r>
              <a:t>Learning goal: Record local features on a class map.</a:t>
            </a:r>
          </a:p>
          <a:p xmlns:a="http://schemas.openxmlformats.org/drawingml/2006/main">
            <a:r>
              <a:t>Assessment: S: class map contribution plus individual evidence against unit criteria.</a:t>
            </a:r>
          </a:p>
          <a:p xmlns:a="http://schemas.openxmlformats.org/drawingml/2006/main">
            <a:r>
              <a:t>Offer two choices, model one example and recheck with a new one.</a:t>
            </a:r>
          </a:p>
          <a:p xmlns:a="http://schemas.openxmlformats.org/drawingml/2006/main">
            <a:r>
              <a:t>Reuse the class’s own checked plan from earlier local work. Before teaching, confirm its orientation, key and permitted area. Bring checked Week 4 observations and each learner’s earlier map, comparison and world-location work. Use existing photos of places only if suitable; no photographs of people or home addresses. If Week 4 used invented practice data, do not transfer those counts or locations to the real class map. Verify a real feature with an adult observation or checked school plan first. The supplied demonstration plan is practice only.</a:t>
            </a:r>
          </a:p>
          <a:p xmlns:a="http://schemas.openxmlformats.org/drawingml/2006/main">
            <a:r>
              <a:t>Access: Give one instruction at a time. Offer pointing, speech, drawing, typing or writing. Use a reduced choice set if needed. Keep communication support and fade content prompts before the individual check.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Answers/checks: Actual map answers depend on the class’s checked plan and observations. Require a feature consistent with its source, an accurate position, an interpretable symbol/key, and the learner’s explanation. Accept spoken, pointed, drawn or written evidence. Practice-only work must be labelled and cannot stand in for a verified local-map contribution.</a:t>
            </a:r>
          </a:p>
          <a:p xmlns:a="http://schemas.openxmlformats.org/drawingml/2006/main">
            <a:r>
              <a:t>Summative: retain the class map contribution and the learner’s own explanation/support record. Review map skills, simple symbols, a comparison, an observation and a continent/ocean response against unit criteria. Use earlier work where valid; do not infer individual attainment from the shared product. If evidence is missing, record not yet evidenced and plan a short follow-up.</a:t>
            </a:r>
          </a:p>
          <a:p xmlns:a="http://schemas.openxmlformats.org/drawingml/2006/main">
            <a:r>
              <a:t>Source: Humanities Scheme of Work 2026–27(1).docx, physical page 12. Metadata absolute_week / sow_page: 32.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BUILD_SU1_W06 | Arrival | 4 minutes</a:t>
            </a:r>
          </a:p>
          <a:p xmlns:a="http://schemas.openxmlformats.org/drawingml/2006/main">
            <a:r>
              <a:t>Learning goal: Record local features on a class map.</a:t>
            </a:r>
          </a:p>
          <a:p xmlns:a="http://schemas.openxmlformats.org/drawingml/2006/main">
            <a:r>
              <a:t>Assessment: S: class map contribution plus individual evidence against unit criteria.</a:t>
            </a:r>
          </a:p>
          <a:p xmlns:a="http://schemas.openxmlformats.org/drawingml/2006/main">
            <a:r>
              <a:t>Offer two choices, model one example and recheck with a new one.</a:t>
            </a:r>
          </a:p>
          <a:p xmlns:a="http://schemas.openxmlformats.org/drawingml/2006/main">
            <a:r>
              <a:t>Reuse the class’s own checked plan from earlier local work. Before teaching, confirm its orientation, key and permitted area. Bring checked Week 4 observations and each learner’s earlier map, comparison and world-location work. Use existing photos of places only if suitable; no photographs of people or home addresses. If Week 4 used invented practice data, do not transfer those counts or locations to the real class map. Verify a real feature with an adult observation or checked school plan first. The supplied demonstration plan is practice only.</a:t>
            </a:r>
          </a:p>
          <a:p xmlns:a="http://schemas.openxmlformats.org/drawingml/2006/main">
            <a:r>
              <a:t>Access: Give one instruction at a time. Offer pointing, speech, drawing, typing or writing. Use a reduced choice set if needed. Keep communication support and fade content prompts before the individual check.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Answers/checks: Supported: The tree symbol marked T. Bench. A checked observation. The key is below the sample plan.</a:t>
            </a:r>
          </a:p>
          <a:p xmlns:a="http://schemas.openxmlformats.org/drawingml/2006/main">
            <a:r>
              <a:t>Standard: It explains the map’s symbols. On the right of the tree. To avoid placing a wrong feature or putting it in the wrong position. No. They are not needed.</a:t>
            </a:r>
          </a:p>
          <a:p xmlns:a="http://schemas.openxmlformats.org/drawingml/2006/main">
            <a:r>
              <a:t>Stretch: A feature might move, be removed or be added. Compare with a current checked source. No. Keep each learner’s own record and explanation. So invented examples are not treated as real local evidence.</a:t>
            </a:r>
          </a:p>
          <a:p xmlns:a="http://schemas.openxmlformats.org/drawingml/2006/main">
            <a:r>
              <a:t>Summative: retain the class map contribution and the learner’s own explanation/support record. Review map skills, simple symbols, a comparison, an observation and a continent/ocean response against unit criteria. Use earlier work where valid; do not infer individual attainment from the shared product. If evidence is missing, record not yet evidenced and plan a short follow-up.</a:t>
            </a:r>
          </a:p>
          <a:p xmlns:a="http://schemas.openxmlformats.org/drawingml/2006/main">
            <a:r>
              <a:t>Source: Humanities Scheme of Work 2026–27(1).docx, physical page 12. Metadata absolute_week / sow_page: 32.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BUILD_SU1_W06 | Starter | 3 minutes</a:t>
            </a:r>
          </a:p>
          <a:p xmlns:a="http://schemas.openxmlformats.org/drawingml/2006/main">
            <a:r>
              <a:t>Learning goal: Record local features on a class map.</a:t>
            </a:r>
          </a:p>
          <a:p xmlns:a="http://schemas.openxmlformats.org/drawingml/2006/main">
            <a:r>
              <a:t>Assessment: S: class map contribution plus individual evidence against unit criteria.</a:t>
            </a:r>
          </a:p>
          <a:p xmlns:a="http://schemas.openxmlformats.org/drawingml/2006/main">
            <a:r>
              <a:t>Ask for one observation or label, then hear the revised response.</a:t>
            </a:r>
          </a:p>
          <a:p xmlns:a="http://schemas.openxmlformats.org/drawingml/2006/main">
            <a:r>
              <a:t>Reuse the class’s own checked plan from earlier local work. Before teaching, confirm its orientation, key and permitted area. Bring checked Week 4 observations and each learner’s earlier map, comparison and world-location work. Use existing photos of places only if suitable; no photographs of people or home addresses. If Week 4 used invented practice data, do not transfer those counts or locations to the real class map. Verify a real feature with an adult observation or checked school plan first. The supplied demonstration plan is practice only.</a:t>
            </a:r>
          </a:p>
          <a:p xmlns:a="http://schemas.openxmlformats.org/drawingml/2006/main">
            <a:r>
              <a:t>Access: Give one instruction at a time. Offer pointing, speech, drawing, typing or writing. Use a reduced choice set if needed. Keep communication support and fade content prompts before the individual check.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Answers/checks: Actual map answers depend on the class’s checked plan and observations. Require a feature consistent with its source, an accurate position, an interpretable symbol/key, and the learner’s explanation. Accept spoken, pointed, drawn or written evidence. Practice-only work must be labelled and cannot stand in for a verified local-map contribution.</a:t>
            </a:r>
          </a:p>
          <a:p xmlns:a="http://schemas.openxmlformats.org/drawingml/2006/main">
            <a:r>
              <a:t>Summative: retain the class map contribution and the learner’s own explanation/support record. Review map skills, simple symbols, a comparison, an observation and a continent/ocean response against unit criteria. Use earlier work where valid; do not infer individual attainment from the shared product. If evidence is missing, record not yet evidenced and plan a short follow-up.</a:t>
            </a:r>
          </a:p>
          <a:p xmlns:a="http://schemas.openxmlformats.org/drawingml/2006/main">
            <a:r>
              <a:t>Source: Humanities Scheme of Work 2026–27(1).docx, physical page 12. Metadata absolute_week / sow_page: 32.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HTML starter: word match. For paper teaching, use the vocabulary bank and shown prompt.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BUILD_SU1_W06 | I do | 6 minutes</a:t>
            </a:r>
          </a:p>
          <a:p xmlns:a="http://schemas.openxmlformats.org/drawingml/2006/main">
            <a:r>
              <a:t>Learning goal: Record local features on a class map.</a:t>
            </a:r>
          </a:p>
          <a:p xmlns:a="http://schemas.openxmlformats.org/drawingml/2006/main">
            <a:r>
              <a:t>Assessment: S: class map contribution plus individual evidence against unit criteria.</a:t>
            </a:r>
          </a:p>
          <a:p xmlns:a="http://schemas.openxmlformats.org/drawingml/2006/main">
            <a:r>
              <a:t>Pause after each model step and invite a check.</a:t>
            </a:r>
          </a:p>
          <a:p xmlns:a="http://schemas.openxmlformats.org/drawingml/2006/main">
            <a:r>
              <a:t>Reuse the class’s own checked plan from earlier local work. Before teaching, confirm its orientation, key and permitted area. Bring checked Week 4 observations and each learner’s earlier map, comparison and world-location work. Use existing photos of places only if suitable; no photographs of people or home addresses. If Week 4 used invented practice data, do not transfer those counts or locations to the real class map. Verify a real feature with an adult observation or checked school plan first. The supplied demonstration plan is practice only.</a:t>
            </a:r>
          </a:p>
          <a:p xmlns:a="http://schemas.openxmlformats.org/drawingml/2006/main">
            <a:r>
              <a:t>Access: Give one instruction at a time. Offer pointing, speech, drawing, typing or writing. Use a reduced choice set if needed. Keep communication support and fade content prompts before the individual check.</a:t>
            </a:r>
          </a:p>
          <a:p xmlns:a="http://schemas.openxmlformats.org/drawingml/2006/main">
            <a:r>
              <a:t>Question: Where should I add the bench on this practice plan?</a:t>
            </a:r>
          </a:p>
          <a:p xmlns:a="http://schemas.openxmlformats.org/drawingml/2006/main">
            <a:r>
              <a:t>Evidence: Practice note A says the bench is beside the tree, on its right. The plan shows the tree and path.</a:t>
            </a:r>
          </a:p>
          <a:p xmlns:a="http://schemas.openxmlformats.org/drawingml/2006/main">
            <a:r>
              <a:t>Explain: I add the bench symbol at the checked position and put its meaning in the key.</a:t>
            </a:r>
          </a:p>
          <a:p xmlns:a="http://schemas.openxmlformats.org/drawingml/2006/main">
            <a:r>
              <a:t>Check: I compare the entry with note A. On our real class map, I must use our own checked evidence.</a:t>
            </a:r>
          </a:p>
          <a:p xmlns:a="http://schemas.openxmlformats.org/drawingml/2006/main">
            <a:r>
              <a:t>Answers/checks: Actual map answers depend on the class’s checked plan and observations. Require a feature consistent with its source, an accurate position, an interpretable symbol/key, and the learner’s explanation. Accept spoken, pointed, drawn or written evidence. Practice-only work must be labelled and cannot stand in for a verified local-map contribution.</a:t>
            </a:r>
          </a:p>
          <a:p xmlns:a="http://schemas.openxmlformats.org/drawingml/2006/main">
            <a:r>
              <a:t>Summative: retain the class map contribution and the learner’s own explanation/support record. Review map skills, simple symbols, a comparison, an observation and a continent/ocean response against unit criteria. Use earlier work where valid; do not infer individual attainment from the shared product. If evidence is missing, record not yet evidenced and plan a short follow-up.</a:t>
            </a:r>
          </a:p>
          <a:p xmlns:a="http://schemas.openxmlformats.org/drawingml/2006/main">
            <a:r>
              <a:t>Source: Humanities Scheme of Work 2026–27(1).docx, physical page 12. Metadata absolute_week / sow_page: 32.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BUILD_SU1_W06 | We do | 7 minutes</a:t>
            </a:r>
          </a:p>
          <a:p xmlns:a="http://schemas.openxmlformats.org/drawingml/2006/main">
            <a:r>
              <a:t>Learning goal: Record local features on a class map.</a:t>
            </a:r>
          </a:p>
          <a:p xmlns:a="http://schemas.openxmlformats.org/drawingml/2006/main">
            <a:r>
              <a:t>Assessment: S: class map contribution plus individual evidence against unit criteria.</a:t>
            </a:r>
          </a:p>
          <a:p xmlns:a="http://schemas.openxmlformats.org/drawingml/2006/main">
            <a:r>
              <a:t>Use the paired routine, swap roles and hear each learner’s reason.</a:t>
            </a:r>
          </a:p>
          <a:p xmlns:a="http://schemas.openxmlformats.org/drawingml/2006/main">
            <a:r>
              <a:t>Reuse the class’s own checked plan from earlier local work. Before teaching, confirm its orientation, key and permitted area. Bring checked Week 4 observations and each learner’s earlier map, comparison and world-location work. Use existing photos of places only if suitable; no photographs of people or home addresses. If Week 4 used invented practice data, do not transfer those counts or locations to the real class map. Verify a real feature with an adult observation or checked school plan first. The supplied demonstration plan is practice only.</a:t>
            </a:r>
          </a:p>
          <a:p xmlns:a="http://schemas.openxmlformats.org/drawingml/2006/main">
            <a:r>
              <a:t>Access: Give one instruction at a time. Offer pointing, speech, drawing, typing or writing. Use a reduced choice set if needed. Keep communication support and fade content prompts before the individual check.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Answers/checks: The adult-checked plan and today’s observation agree: a bench is beside the tree. → Add to map. The feature and position are verified. Add a clear symbol and key entry.</a:t>
            </a:r>
          </a:p>
          <a:p xmlns:a="http://schemas.openxmlformats.org/drawingml/2006/main">
            <a:r>
              <a:t>A visitor thinks there may be a bin behind the hall, but nobody has checked. → Check first. The position is uncertain. Confirm it with the checked plan or an adult observation.</a:t>
            </a:r>
          </a:p>
          <a:p xmlns:a="http://schemas.openxmlformats.org/drawingml/2006/main">
            <a:r>
              <a:t>Someone suggests adding a pupil’s home address. → Leave out. A home address is not needed for this school/local-features map.</a:t>
            </a:r>
          </a:p>
          <a:p xmlns:a="http://schemas.openxmlformats.org/drawingml/2006/main">
            <a:r>
              <a:t>A practice tally from an invented area shows five trees. → Leave out. Invented practice data is not evidence for our real local map.</a:t>
            </a:r>
          </a:p>
          <a:p xmlns:a="http://schemas.openxmlformats.org/drawingml/2006/main">
            <a:r>
              <a:t>An old plan shows a bench, but it may have moved. → Check first. Check its current position before adding it.</a:t>
            </a:r>
          </a:p>
          <a:p xmlns:a="http://schemas.openxmlformats.org/drawingml/2006/main">
            <a:r>
              <a:t>Summative: retain the class map contribution and the learner’s own explanation/support record. Review map skills, simple symbols, a comparison, an observation and a continent/ocean response against unit criteria. Use earlier work where valid; do not infer individual attainment from the shared product. If evidence is missing, record not yet evidenced and plan a short follow-up.</a:t>
            </a:r>
          </a:p>
          <a:p xmlns:a="http://schemas.openxmlformats.org/drawingml/2006/main">
            <a:r>
              <a:t>Source: Humanities Scheme of Work 2026–27(1).docx, physical page 12. Metadata absolute_week / sow_page: 32.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BUILD_SU1_W06 | Check | 2 minutes</a:t>
            </a:r>
          </a:p>
          <a:p xmlns:a="http://schemas.openxmlformats.org/drawingml/2006/main">
            <a:r>
              <a:t>Learning goal: Record local features on a class map.</a:t>
            </a:r>
          </a:p>
          <a:p xmlns:a="http://schemas.openxmlformats.org/drawingml/2006/main">
            <a:r>
              <a:t>Assessment: S: class map contribution plus individual evidence against unit criteria.</a:t>
            </a:r>
          </a:p>
          <a:p xmlns:a="http://schemas.openxmlformats.org/drawingml/2006/main">
            <a:r>
              <a:t>Ask the learner to repair the misconception and explain the change.</a:t>
            </a:r>
          </a:p>
          <a:p xmlns:a="http://schemas.openxmlformats.org/drawingml/2006/main">
            <a:r>
              <a:t>Reuse the class’s own checked plan from earlier local work. Before teaching, confirm its orientation, key and permitted area. Bring checked Week 4 observations and each learner’s earlier map, comparison and world-location work. Use existing photos of places only if suitable; no photographs of people or home addresses. If Week 4 used invented practice data, do not transfer those counts or locations to the real class map. Verify a real feature with an adult observation or checked school plan first. The supplied demonstration plan is practice only.</a:t>
            </a:r>
          </a:p>
          <a:p xmlns:a="http://schemas.openxmlformats.org/drawingml/2006/main">
            <a:r>
              <a:t>Access: Give one instruction at a time. Offer pointing, speech, drawing, typing or writing. Use a reduced choice set if needed. Keep communication support and fade content prompts before the individual check.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Answers/checks: No. The tally was invented practice data. Use the class’s checked plan and real observations to verify tree positions before adding them.</a:t>
            </a:r>
          </a:p>
          <a:p xmlns:a="http://schemas.openxmlformats.org/drawingml/2006/main">
            <a:r>
              <a:t>Summative: retain the class map contribution and the learner’s own explanation/support record. Review map skills, simple symbols, a comparison, an observation and a continent/ocean response against unit criteria. Use earlier work where valid; do not infer individual attainment from the shared product. If evidence is missing, record not yet evidenced and plan a short follow-up.</a:t>
            </a:r>
          </a:p>
          <a:p xmlns:a="http://schemas.openxmlformats.org/drawingml/2006/main">
            <a:r>
              <a:t>Source: Humanities Scheme of Work 2026–27(1).docx, physical page 12. Metadata absolute_week / sow_page: 32.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BUILD_SU1_W06 | Independent | 12 minutes</a:t>
            </a:r>
          </a:p>
          <a:p xmlns:a="http://schemas.openxmlformats.org/drawingml/2006/main">
            <a:r>
              <a:t>Learning goal: Record local features on a class map.</a:t>
            </a:r>
          </a:p>
          <a:p xmlns:a="http://schemas.openxmlformats.org/drawingml/2006/main">
            <a:r>
              <a:t>Assessment: S: class map contribution plus individual evidence against unit criteria.</a:t>
            </a:r>
          </a:p>
          <a:p xmlns:a="http://schemas.openxmlformats.org/drawingml/2006/main">
            <a:r>
              <a:t>Keep access support while fading content prompts. Record each learner’s own response.</a:t>
            </a:r>
          </a:p>
          <a:p xmlns:a="http://schemas.openxmlformats.org/drawingml/2006/main">
            <a:r>
              <a:t>Reuse the class’s own checked plan from earlier local work. Before teaching, confirm its orientation, key and permitted area. Bring checked Week 4 observations and each learner’s earlier map, comparison and world-location work. Use existing photos of places only if suitable; no photographs of people or home addresses. If Week 4 used invented practice data, do not transfer those counts or locations to the real class map. Verify a real feature with an adult observation or checked school plan first. The supplied demonstration plan is practice only.</a:t>
            </a:r>
          </a:p>
          <a:p xmlns:a="http://schemas.openxmlformats.org/drawingml/2006/main">
            <a:r>
              <a:t>Access: Give one instruction at a time. Offer pointing, speech, drawing, typing or writing. Use a reduced choice set if needed. Keep communication support and fade content prompts before the individual check.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Answers/checks: Actual map answers depend on the class’s checked plan and observations. Require a feature consistent with its source, an accurate position, an interpretable symbol/key, and the learner’s explanation. Accept spoken, pointed, drawn or written evidence. Practice-only work must be labelled and cannot stand in for a verified local-map contribution.</a:t>
            </a:r>
          </a:p>
          <a:p xmlns:a="http://schemas.openxmlformats.org/drawingml/2006/main">
            <a:r>
              <a:t>Summative: retain the class map contribution and the learner’s own explanation/support record. Review map skills, simple symbols, a comparison, an observation and a continent/ocean response against unit criteria. Use earlier work where valid; do not infer individual attainment from the shared product. If evidence is missing, record not yet evidenced and plan a short follow-up.</a:t>
            </a:r>
          </a:p>
          <a:p xmlns:a="http://schemas.openxmlformats.org/drawingml/2006/main">
            <a:r>
              <a:t>Source: Humanities Scheme of Work 2026–27(1).docx, physical page 12. Metadata absolute_week / sow_page: 32.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BUILD_SU1_W06 | Review | 3 minutes</a:t>
            </a:r>
          </a:p>
          <a:p xmlns:a="http://schemas.openxmlformats.org/drawingml/2006/main">
            <a:r>
              <a:t>Learning goal: Record local features on a class map.</a:t>
            </a:r>
          </a:p>
          <a:p xmlns:a="http://schemas.openxmlformats.org/drawingml/2006/main">
            <a:r>
              <a:t>Assessment: S: class map contribution plus individual evidence against unit criteria.</a:t>
            </a:r>
          </a:p>
          <a:p xmlns:a="http://schemas.openxmlformats.org/drawingml/2006/main">
            <a:r>
              <a:t>Give one precise next step and time for the learner to act on it.</a:t>
            </a:r>
          </a:p>
          <a:p xmlns:a="http://schemas.openxmlformats.org/drawingml/2006/main">
            <a:r>
              <a:t>Reuse the class’s own checked plan from earlier local work. Before teaching, confirm its orientation, key and permitted area. Bring checked Week 4 observations and each learner’s earlier map, comparison and world-location work. Use existing photos of places only if suitable; no photographs of people or home addresses. If Week 4 used invented practice data, do not transfer those counts or locations to the real class map. Verify a real feature with an adult observation or checked school plan first. The supplied demonstration plan is practice only.</a:t>
            </a:r>
          </a:p>
          <a:p xmlns:a="http://schemas.openxmlformats.org/drawingml/2006/main">
            <a:r>
              <a:t>Access: Give one instruction at a time. Offer pointing, speech, drawing, typing or writing. Use a reduced choice set if needed. Keep communication support and fade content prompts before the individual check.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Answers/checks: Actual map answers depend on the class’s checked plan and observations. Require a feature consistent with its source, an accurate position, an interpretable symbol/key, and the learner’s explanation. Accept spoken, pointed, drawn or written evidence. Practice-only work must be labelled and cannot stand in for a verified local-map contribution.</a:t>
            </a:r>
          </a:p>
          <a:p xmlns:a="http://schemas.openxmlformats.org/drawingml/2006/main">
            <a:r>
              <a:t>Summative: retain the class map contribution and the learner’s own explanation/support record. Review map skills, simple symbols, a comparison, an observation and a continent/ocean response against unit criteria. Use earlier work where valid; do not infer individual attainment from the shared product. If evidence is missing, record not yet evidenced and plan a short follow-up.</a:t>
            </a:r>
          </a:p>
          <a:p xmlns:a="http://schemas.openxmlformats.org/drawingml/2006/main">
            <a:r>
              <a:t>Source: Humanities Scheme of Work 2026–27(1).docx, physical page 12. Metadata absolute_week / sow_page: 32.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BUILD_SU1_W06 | Exit | 3 minutes</a:t>
            </a:r>
          </a:p>
          <a:p xmlns:a="http://schemas.openxmlformats.org/drawingml/2006/main">
            <a:r>
              <a:t>Learning goal: Record local features on a class map.</a:t>
            </a:r>
          </a:p>
          <a:p xmlns:a="http://schemas.openxmlformats.org/drawingml/2006/main">
            <a:r>
              <a:t>Assessment: S: class map contribution plus individual evidence against unit criteria.</a:t>
            </a:r>
          </a:p>
          <a:p xmlns:a="http://schemas.openxmlformats.org/drawingml/2006/main">
            <a:r>
              <a:t>Use the individual response to choose a revisit, consolidation or extension.</a:t>
            </a:r>
          </a:p>
          <a:p xmlns:a="http://schemas.openxmlformats.org/drawingml/2006/main">
            <a:r>
              <a:t>Reuse the class’s own checked plan from earlier local work. Before teaching, confirm its orientation, key and permitted area. Bring checked Week 4 observations and each learner’s earlier map, comparison and world-location work. Use existing photos of places only if suitable; no photographs of people or home addresses. If Week 4 used invented practice data, do not transfer those counts or locations to the real class map. Verify a real feature with an adult observation or checked school plan first. The supplied demonstration plan is practice only.</a:t>
            </a:r>
          </a:p>
          <a:p xmlns:a="http://schemas.openxmlformats.org/drawingml/2006/main">
            <a:r>
              <a:t>Access: Give one instruction at a time. Offer pointing, speech, drawing, typing or writing. Use a reduced choice set if needed. Keep communication support and fade content prompts before the individual check.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Answers/checks: Actual map answers depend on the class’s checked plan and observations. Require a feature consistent with its source, an accurate position, an interpretable symbol/key, and the learner’s explanation. Accept spoken, pointed, drawn or written evidence. Practice-only work must be labelled and cannot stand in for a verified local-map contribution.</a:t>
            </a:r>
          </a:p>
          <a:p xmlns:a="http://schemas.openxmlformats.org/drawingml/2006/main">
            <a:r>
              <a:t>Summative: retain the class map contribution and the learner’s own explanation/support record. Review map skills, simple symbols, a comparison, an observation and a continent/ocean response against unit criteria. Use earlier work where valid; do not infer individual attainment from the shared product. If evidence is missing, record not yet evidenced and plan a short follow-up.</a:t>
            </a:r>
          </a:p>
          <a:p xmlns:a="http://schemas.openxmlformats.org/drawingml/2006/main">
            <a:r>
              <a:t>Source: Humanities Scheme of Work 2026–27(1).docx, physical page 12. Metadata absolute_week / sow_page: 32.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HTML exit quick-check: word of the lesson. Keep the individual exit responses shown on the slide.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the same definitions as the lesson and knowledge organiser. feature: Something in a place, such as a tree, path or bench.</a:t>
            </a:r>
          </a:p>
          <a:p xmlns:a="http://schemas.openxmlformats.org/drawingml/2006/main">
            <a:r>
              <a:t>symbol: A small sign used to stand for something on a map.</a:t>
            </a:r>
          </a:p>
          <a:p xmlns:a="http://schemas.openxmlformats.org/drawingml/2006/main">
            <a:r>
              <a:t>key: A guide explaining the map’s symbols.</a:t>
            </a:r>
          </a:p>
          <a:p xmlns:a="http://schemas.openxmlformats.org/drawingml/2006/main">
            <a:r>
              <a:t>evidence: An observation or checked source that supports a map entry.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99b4cbf867b4b0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ee87d94c64a4a2c" /><Relationship Type="http://schemas.openxmlformats.org/officeDocument/2006/relationships/slideLayout" Target="/ppt/slideLayouts/slideLayout1.xml" Id="R27d0c18105d3479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7d0c18105d3479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ac7ac00bc74413" /><Relationship Type="http://schemas.openxmlformats.org/officeDocument/2006/relationships/image" Target="/ppt/media/image.png" Id="R53770163379f4824" /><Relationship Type="http://schemas.openxmlformats.org/officeDocument/2006/relationships/notesSlide" Target="/ppt/notesSlides/notesSlide1.xml" Id="R64e66e7714764f1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2f1eb574bf4f79" /><Relationship Type="http://schemas.openxmlformats.org/officeDocument/2006/relationships/image" Target="/ppt/media/image2.png" Id="R274b1e2584794d91" /><Relationship Type="http://schemas.openxmlformats.org/officeDocument/2006/relationships/notesSlide" Target="/ppt/notesSlides/notesSlide2.xml" Id="R084807ed010d42e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a4832669de4ab6" /><Relationship Type="http://schemas.openxmlformats.org/officeDocument/2006/relationships/image" Target="/ppt/media/image3.png" Id="R7cb6707e905a453d" /><Relationship Type="http://schemas.openxmlformats.org/officeDocument/2006/relationships/notesSlide" Target="/ppt/notesSlides/notesSlide3.xml" Id="R5513f998fa404ee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00a62e29814b55" /><Relationship Type="http://schemas.openxmlformats.org/officeDocument/2006/relationships/image" Target="/ppt/media/image4.png" Id="R2c169c7d40fb402f" /><Relationship Type="http://schemas.openxmlformats.org/officeDocument/2006/relationships/notesSlide" Target="/ppt/notesSlides/notesSlide4.xml" Id="Red74fd5a950841b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05a2bde5cc40f6" /><Relationship Type="http://schemas.openxmlformats.org/officeDocument/2006/relationships/image" Target="/ppt/media/image5.png" Id="Rcd03f41a39fd41ea" /><Relationship Type="http://schemas.openxmlformats.org/officeDocument/2006/relationships/notesSlide" Target="/ppt/notesSlides/notesSlide5.xml" Id="Rcc6c2e2c176e453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fb85aeedcc40e5" /><Relationship Type="http://schemas.openxmlformats.org/officeDocument/2006/relationships/image" Target="/ppt/media/image6.png" Id="R4e12dbfad9db47fe" /><Relationship Type="http://schemas.openxmlformats.org/officeDocument/2006/relationships/notesSlide" Target="/ppt/notesSlides/notesSlide6.xml" Id="R5d809cb4ed9d4d7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81f9fc7db84ebe" /><Relationship Type="http://schemas.openxmlformats.org/officeDocument/2006/relationships/notesSlide" Target="/ppt/notesSlides/notesSlide7.xml" Id="R90d552c850804bc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7e379f2050442b" /><Relationship Type="http://schemas.openxmlformats.org/officeDocument/2006/relationships/notesSlide" Target="/ppt/notesSlides/notesSlide8.xml" Id="Ra9465cd85e32403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012b35546e4cd3" /><Relationship Type="http://schemas.openxmlformats.org/officeDocument/2006/relationships/notesSlide" Target="/ppt/notesSlides/notesSlide9.xml" Id="Rbaefc0c140624368" 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20305C-7C0A-4C17-AD82-5E250BBA7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28600"/>
            <a:ext cx="11144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4E7A9B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4E7A9B"/>
                </a:solidFill>
                <a:latin typeface="Arial"/>
                <a:ea typeface="Arial"/>
                <a:cs typeface="Arial"/>
              </a:rPr>
              <a:t>BUILD HUMANITIES    SUMMER 1    WEEK 6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1D7D3D-27C6-492B-B723-F2C110A9E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781050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850" b="1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73047"/>
                </a:solidFill>
                <a:latin typeface="Arial"/>
                <a:ea typeface="Arial"/>
                <a:cs typeface="Arial"/>
              </a:rPr>
              <a:t>Our class 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9018A8-7F3D-4691-8856-5A3A0891D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229350"/>
            <a:ext cx="10191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31577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315773"/>
                </a:solidFill>
                <a:latin typeface="Arial"/>
                <a:ea typeface="Arial"/>
                <a:cs typeface="Arial"/>
              </a:rPr>
              <a:t>Opening · 40-minute lesson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DCB7BA-7D05-4C38-B256-50DEE23EC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2293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575C0E-A153-460A-ACFA-94F8DBEB7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62125"/>
            <a:ext cx="62865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73047"/>
                </a:solidFill>
                <a:latin typeface="Arial"/>
                <a:ea typeface="Arial"/>
                <a:cs typeface="Arial"/>
              </a:rPr>
              <a:t>Record local features on a class map.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4CAC4D-02D0-45AD-872B-CD0169E9F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81375"/>
            <a:ext cx="62865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How can we make a class map that others can use?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E5CC32-FDD0-44DD-BBA4-0819F1D76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381625"/>
            <a:ext cx="628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Point, speak, draw, type or write.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770163379f4824"/>
          <a:stretch xmlns:a="http://schemas.openxmlformats.org/drawingml/2006/main"/>
        </p:blipFill>
        <p:spPr>
          <a:xfrm xmlns:a="http://schemas.openxmlformats.org/drawingml/2006/main">
            <a:off x="7334250" y="1906588"/>
            <a:ext cx="4572000" cy="2540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38586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5245B7-B4F2-470A-A7BB-C2A9C4CFD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28600"/>
            <a:ext cx="11144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4E7A9B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4E7A9B"/>
                </a:solidFill>
                <a:latin typeface="Arial"/>
                <a:ea typeface="Arial"/>
                <a:cs typeface="Arial"/>
              </a:rPr>
              <a:t>BUILD HUMANITIES    SUMMER 1    WEEK 6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A4EE0B-32DD-4B70-9B2D-F85A7E36B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781050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850" b="1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73047"/>
                </a:solidFill>
                <a:latin typeface="Arial"/>
                <a:ea typeface="Arial"/>
                <a:cs typeface="Arial"/>
              </a:rPr>
              <a:t>Arrival: a quick check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D884BC-C46E-4CC9-92CC-F25EF142D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229350"/>
            <a:ext cx="10191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31577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315773"/>
                </a:solidFill>
                <a:latin typeface="Arial"/>
                <a:ea typeface="Arial"/>
                <a:cs typeface="Arial"/>
              </a:rPr>
              <a:t>Arrival · 4 minutes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4F6855-4578-4A94-B795-7C0C5AE31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2293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BAF32E-028B-4BAA-82FE-457F94D8D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666875"/>
            <a:ext cx="628650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1. What is a map key for?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2025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2. Where is the practice bench in relation to the tree?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2025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3. Why check the evidence before adding a feature?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2025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4. Should our school map include home addresses?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4b1e2584794d91"/>
          <a:stretch xmlns:a="http://schemas.openxmlformats.org/drawingml/2006/main"/>
        </p:blipFill>
        <p:spPr>
          <a:xfrm xmlns:a="http://schemas.openxmlformats.org/drawingml/2006/main">
            <a:off x="7334250" y="1906588"/>
            <a:ext cx="4572000" cy="254000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222C69-C8E9-4475-8276-E0ECFFF11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476875"/>
            <a:ext cx="628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Use your chosen arrival sheet.</a:t>
            </a:r>
          </a:p>
        </p:txBody>
      </p:sp>
    </p:spTree>
    <p:extLst>
      <p:ext uri="{BB962C8B-B14F-4D97-AF65-F5344CB8AC3E}">
        <p14:creationId xmlns:p14="http://schemas.microsoft.com/office/powerpoint/2010/main" val="170027131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026961-41C8-4BA4-AB5B-86F342798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28600"/>
            <a:ext cx="11144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4E7A9B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4E7A9B"/>
                </a:solidFill>
                <a:latin typeface="Arial"/>
                <a:ea typeface="Arial"/>
                <a:cs typeface="Arial"/>
              </a:rPr>
              <a:t>BUILD HUMANITIES    SUMMER 1    WEEK 6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D978FA-4C93-46EC-A4CA-552623DD7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781050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850" b="1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73047"/>
                </a:solidFill>
                <a:latin typeface="Arial"/>
                <a:ea typeface="Arial"/>
                <a:cs typeface="Arial"/>
              </a:rPr>
              <a:t>A symbol needs a meaning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6EE169-3517-4385-B09E-455C99FD1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229350"/>
            <a:ext cx="10191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31577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315773"/>
                </a:solidFill>
                <a:latin typeface="Arial"/>
                <a:ea typeface="Arial"/>
                <a:cs typeface="Arial"/>
              </a:rPr>
              <a:t>Starter · 3 minutes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470894-CD4E-4EBA-A43F-80D5774D0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2293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590730-6D9A-45C3-A206-EF6BF0257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666875"/>
            <a:ext cx="628650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73047"/>
                </a:solidFill>
                <a:latin typeface="Arial"/>
                <a:ea typeface="Arial"/>
                <a:cs typeface="Arial"/>
              </a:rPr>
              <a:t>Look at the sample key. Which symbol could show a tree? Tell a partner what they would need to check before placing it.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b6707e905a453d"/>
          <a:stretch xmlns:a="http://schemas.openxmlformats.org/drawingml/2006/main"/>
        </p:blipFill>
        <p:spPr>
          <a:xfrm xmlns:a="http://schemas.openxmlformats.org/drawingml/2006/main">
            <a:off x="7334250" y="1906588"/>
            <a:ext cx="4572000" cy="254000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CC89BD-1F02-489B-8FC3-4664D0275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476875"/>
            <a:ext cx="628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Use the reference sheet. Explain your choice.</a:t>
            </a:r>
          </a:p>
        </p:txBody>
      </p:sp>
    </p:spTree>
    <p:extLst>
      <p:ext uri="{BB962C8B-B14F-4D97-AF65-F5344CB8AC3E}">
        <p14:creationId xmlns:p14="http://schemas.microsoft.com/office/powerpoint/2010/main" val="8878585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43BAE2-3F83-4433-B63E-03ACD32D2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28600"/>
            <a:ext cx="11144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4E7A9B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4E7A9B"/>
                </a:solidFill>
                <a:latin typeface="Arial"/>
                <a:ea typeface="Arial"/>
                <a:cs typeface="Arial"/>
              </a:rPr>
              <a:t>BUILD HUMANITIES    SUMMER 1    WEEK 6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AE88E8-96A8-490B-AB18-40D861641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781050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850" b="1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73047"/>
                </a:solidFill>
                <a:latin typeface="Arial"/>
                <a:ea typeface="Arial"/>
                <a:cs typeface="Arial"/>
              </a:rPr>
              <a:t>The worked method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E30514-51E7-4AFD-BC61-6F5A7E60D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229350"/>
            <a:ext cx="10191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31577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315773"/>
                </a:solidFill>
                <a:latin typeface="Arial"/>
                <a:ea typeface="Arial"/>
                <a:cs typeface="Arial"/>
              </a:rPr>
              <a:t>I do · 6 minutes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D82E8C-D0B4-4D09-9BD6-24A3FEDD4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2293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0AC800-C1B4-45E6-A300-BD171E54E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24000"/>
            <a:ext cx="628650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1. Where should I add the bench on this practice plan?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875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2. Practice note A says the bench is beside the tree, on its right. The plan shows the tree and path.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875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3. I add the bench symbol at the checked position and put its meaning in the key.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875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4. I compare the entry with note A. On our real class map, I must use our own checked evidence.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c169c7d40fb402f"/>
          <a:stretch xmlns:a="http://schemas.openxmlformats.org/drawingml/2006/main"/>
        </p:blipFill>
        <p:spPr>
          <a:xfrm xmlns:a="http://schemas.openxmlformats.org/drawingml/2006/main">
            <a:off x="7334250" y="1906588"/>
            <a:ext cx="4572000" cy="2540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17321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27C20E-926F-491D-A548-4DEF5D901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28600"/>
            <a:ext cx="11144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4E7A9B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4E7A9B"/>
                </a:solidFill>
                <a:latin typeface="Arial"/>
                <a:ea typeface="Arial"/>
                <a:cs typeface="Arial"/>
              </a:rPr>
              <a:t>BUILD HUMANITIES    SUMMER 1    WEEK 6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36075A-6BFC-4D32-8726-AF98077A7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781050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850" b="1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73047"/>
                </a:solidFill>
                <a:latin typeface="Arial"/>
                <a:ea typeface="Arial"/>
                <a:cs typeface="Arial"/>
              </a:rPr>
              <a:t>Decide which map entries belong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05A3C8-B7FD-4D75-827A-EC68346D9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229350"/>
            <a:ext cx="10191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31577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315773"/>
                </a:solidFill>
                <a:latin typeface="Arial"/>
                <a:ea typeface="Arial"/>
                <a:cs typeface="Arial"/>
              </a:rPr>
              <a:t>We do · 7 minutes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DBC1C1-9E24-4467-98BE-2B25AE0AB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2293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83B02E-49C3-416A-84D5-FAC77FAEB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24000"/>
            <a:ext cx="6286500" cy="3857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1. Read each proposed map entry. Choose Add to map, Check first or Leave out.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875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2. Explain your choice using the evidence and the purpose of a local map.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875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3. On the shared checked plan, rehearse one verified entry and its key label.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03f41a39fd41ea"/>
          <a:stretch xmlns:a="http://schemas.openxmlformats.org/drawingml/2006/main"/>
        </p:blipFill>
        <p:spPr>
          <a:xfrm xmlns:a="http://schemas.openxmlformats.org/drawingml/2006/main">
            <a:off x="7334250" y="1906588"/>
            <a:ext cx="4572000" cy="254000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1E756E-5CFC-4C08-A29F-F6A50FB3B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524500"/>
            <a:ext cx="6286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Use the shared-work sheet. Swap roles.</a:t>
            </a:r>
          </a:p>
        </p:txBody>
      </p:sp>
    </p:spTree>
    <p:extLst>
      <p:ext uri="{BB962C8B-B14F-4D97-AF65-F5344CB8AC3E}">
        <p14:creationId xmlns:p14="http://schemas.microsoft.com/office/powerpoint/2010/main" val="22625607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34512A-D699-484B-B6F9-823C8B66F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28600"/>
            <a:ext cx="11144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4E7A9B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4E7A9B"/>
                </a:solidFill>
                <a:latin typeface="Arial"/>
                <a:ea typeface="Arial"/>
                <a:cs typeface="Arial"/>
              </a:rPr>
              <a:t>BUILD HUMANITIES    SUMMER 1    WEEK 6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30F8D9-95EE-475D-8935-69BF39CF7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781050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850" b="1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73047"/>
                </a:solidFill>
                <a:latin typeface="Arial"/>
                <a:ea typeface="Arial"/>
                <a:cs typeface="Arial"/>
              </a:rPr>
              <a:t>Check the claim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24566A-6C09-4D05-A61E-4C1EE14D6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229350"/>
            <a:ext cx="10191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31577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315773"/>
                </a:solidFill>
                <a:latin typeface="Arial"/>
                <a:ea typeface="Arial"/>
                <a:cs typeface="Arial"/>
              </a:rPr>
              <a:t>Check · 2 minutes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62D18E-103A-4FE1-9E6C-DD63D26DD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2293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454F1D-880B-4AB0-9AFF-504DB5F39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666875"/>
            <a:ext cx="628650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73047"/>
                </a:solidFill>
                <a:latin typeface="Arial"/>
                <a:ea typeface="Arial"/>
                <a:cs typeface="Arial"/>
              </a:rPr>
              <a:t>Our indoor practice tally recorded five trees. Can we add five trees to our real school map from that tally?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F47C92-9F59-49E8-B46A-23DC9C2B6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191000"/>
            <a:ext cx="62865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Give your first answer.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80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Check the evidence.</a:t>
            </a:r>
          </a:p>
          <a:p xmlns:a="http://schemas.openxmlformats.org/drawingml/2006/main">
            <a:pPr>
              <a:buNone/>
              <a:defRPr sz="240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/>
            </a:r>
          </a:p>
          <a:p xmlns:a="http://schemas.openxmlformats.org/drawingml/2006/main">
            <a:pPr>
              <a:buNone/>
              <a:defRPr sz="180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Explain any change.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12dbfad9db47fe"/>
          <a:stretch xmlns:a="http://schemas.openxmlformats.org/drawingml/2006/main"/>
        </p:blipFill>
        <p:spPr>
          <a:xfrm xmlns:a="http://schemas.openxmlformats.org/drawingml/2006/main">
            <a:off x="7334250" y="1906588"/>
            <a:ext cx="4572000" cy="2540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53557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31B463-A9AB-43AA-9A07-E0624F452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28600"/>
            <a:ext cx="11144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4E7A9B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4E7A9B"/>
                </a:solidFill>
                <a:latin typeface="Arial"/>
                <a:ea typeface="Arial"/>
                <a:cs typeface="Arial"/>
              </a:rPr>
              <a:t>BUILD HUMANITIES    SUMMER 1    WEEK 6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C50624-2160-4904-93EF-57340982D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781050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850" b="1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73047"/>
                </a:solidFill>
                <a:latin typeface="Arial"/>
                <a:ea typeface="Arial"/>
                <a:cs typeface="Arial"/>
              </a:rPr>
              <a:t>Your independent task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93BC6A-0AC2-48F1-ABFC-E71DA5BA8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229350"/>
            <a:ext cx="10191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31577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315773"/>
                </a:solidFill>
                <a:latin typeface="Arial"/>
                <a:ea typeface="Arial"/>
                <a:cs typeface="Arial"/>
              </a:rPr>
              <a:t>Independent · 12 minutes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8374EF-AF7D-4DCA-92ED-340D33FED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2293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8A83BA-7890-4934-B3F0-3E0FC2135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790700"/>
            <a:ext cx="35718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31577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315773"/>
                </a:solidFill>
                <a:latin typeface="Arial"/>
                <a:ea typeface="Arial"/>
                <a:cs typeface="Arial"/>
              </a:rPr>
              <a:t>Supported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AD3FC7-AC5A-4965-A57A-B1D563158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447925"/>
            <a:ext cx="3495675" cy="3619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Choose one checked local feature from two options.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725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Place its symbol at the verified position on the class plan.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725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Point to its key meaning and give your own explanation.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E7AE4F-EDA2-4639-9969-E26834039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1790700"/>
            <a:ext cx="35718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31577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315773"/>
                </a:solidFill>
                <a:latin typeface="Arial"/>
                <a:ea typeface="Arial"/>
                <a:cs typeface="Arial"/>
              </a:rPr>
              <a:t>Standard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8FFAFBF-C71E-49D1-BBE3-B5D8DAE92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2447925"/>
            <a:ext cx="3495675" cy="3619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Select a feature supported by the checked local evidence.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725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Add its symbol or label to the class map and update the key.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725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Record and explain your own contribution and one check.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451DC8-F168-4179-A15C-D17858524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1790700"/>
            <a:ext cx="35718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31577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315773"/>
                </a:solidFill>
                <a:latin typeface="Arial"/>
                <a:ea typeface="Arial"/>
                <a:cs typeface="Arial"/>
              </a:rPr>
              <a:t>Stretch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1972CD7-0C27-4EE3-812C-EADD4A55F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447925"/>
            <a:ext cx="3495675" cy="3619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Choose a useful local feature and justify your evidence.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725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Add an accurate symbol or label and check its position.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725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Explain one uncertainty or limit and how to check it.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725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Review your earlier unit evidence and identify a next step.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D9B882-90B1-4B3D-A694-5098816AE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5676900"/>
            <a:ext cx="11239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Use your chosen task sheet and checked evidence.</a:t>
            </a:r>
          </a:p>
        </p:txBody>
      </p:sp>
    </p:spTree>
    <p:extLst>
      <p:ext uri="{BB962C8B-B14F-4D97-AF65-F5344CB8AC3E}">
        <p14:creationId xmlns:p14="http://schemas.microsoft.com/office/powerpoint/2010/main" val="43364907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312F01-9D9F-4514-B5B1-996DE743F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28600"/>
            <a:ext cx="11144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4E7A9B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4E7A9B"/>
                </a:solidFill>
                <a:latin typeface="Arial"/>
                <a:ea typeface="Arial"/>
                <a:cs typeface="Arial"/>
              </a:rPr>
              <a:t>BUILD HUMANITIES    SUMMER 1    WEEK 6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326D11-3CD0-4BA5-B17F-A51400CE6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781050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850" b="1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73047"/>
                </a:solidFill>
                <a:latin typeface="Arial"/>
                <a:ea typeface="Arial"/>
                <a:cs typeface="Arial"/>
              </a:rPr>
              <a:t>Review and improve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246456-1E73-476A-8889-1F834599C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229350"/>
            <a:ext cx="10191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31577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315773"/>
                </a:solidFill>
                <a:latin typeface="Arial"/>
                <a:ea typeface="Arial"/>
                <a:cs typeface="Arial"/>
              </a:rPr>
              <a:t>Review · 3 minutes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719CCD-8D2C-46AD-892C-09809769E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2293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899DED-02CB-46B7-9583-696502CF8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076450"/>
            <a:ext cx="1095375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Check your feature, position, key and evidence. Review one earlier comparison and one continent/ocean response from the unit.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A15ADD-FD51-4033-BAF5-8A8B59F28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5381625"/>
            <a:ext cx="11239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Show one check or improvement.</a:t>
            </a:r>
          </a:p>
        </p:txBody>
      </p:sp>
    </p:spTree>
    <p:extLst>
      <p:ext uri="{BB962C8B-B14F-4D97-AF65-F5344CB8AC3E}">
        <p14:creationId xmlns:p14="http://schemas.microsoft.com/office/powerpoint/2010/main" val="92466655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D75076-2BF1-4350-9575-6EF4C69FC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28600"/>
            <a:ext cx="11144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4E7A9B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4E7A9B"/>
                </a:solidFill>
                <a:latin typeface="Arial"/>
                <a:ea typeface="Arial"/>
                <a:cs typeface="Arial"/>
              </a:rPr>
              <a:t>BUILD HUMANITIES    SUMMER 1    WEEK 6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F4FDA5-35AB-4570-A67A-CF6A73737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781050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850" b="1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73047"/>
                </a:solidFill>
                <a:latin typeface="Arial"/>
                <a:ea typeface="Arial"/>
                <a:cs typeface="Arial"/>
              </a:rPr>
              <a:t>Two final checks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DE2D11-0868-4B5D-9069-DB88C5EE1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229350"/>
            <a:ext cx="10191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31577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315773"/>
                </a:solidFill>
                <a:latin typeface="Arial"/>
                <a:ea typeface="Arial"/>
                <a:cs typeface="Arial"/>
              </a:rPr>
              <a:t>Exit · 3 minutes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93F186-F829-4333-AC49-0C474B06F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2293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7BBDAF-BAD2-4CFE-8523-C9C4D09B6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000250"/>
            <a:ext cx="1114425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1. Explain your own class-map contribution.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225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2. Which evidence supports it?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374A20-46EE-474A-9C3F-12B1DB523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5295900"/>
            <a:ext cx="11239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Give your own response. Point, speak, draw or write.</a:t>
            </a:r>
          </a:p>
        </p:txBody>
      </p:sp>
    </p:spTree>
    <p:extLst>
      <p:ext uri="{BB962C8B-B14F-4D97-AF65-F5344CB8AC3E}">
        <p14:creationId xmlns:p14="http://schemas.microsoft.com/office/powerpoint/2010/main" val="135835749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37AB074-3C64-4BC4-8F7A-C5207E387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47650"/>
            <a:ext cx="1047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315773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315773"/>
                </a:solidFill>
                <a:latin typeface="Arial"/>
                <a:ea typeface="Arial"/>
                <a:cs typeface="Arial"/>
              </a:rPr>
              <a:t>BUILD HUMANITIES   SUMMER 1   WEEK 6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022BC4-6E04-4B2D-8D66-63A268D62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809625"/>
            <a:ext cx="1104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73047"/>
                </a:solidFill>
                <a:latin typeface="Arial"/>
                <a:ea typeface="Arial"/>
                <a:cs typeface="Arial"/>
              </a:rPr>
              <a:t>Lesson vocabulary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09E5BC-3A25-4651-BF23-8A169D5C0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809750"/>
            <a:ext cx="2381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73047"/>
                </a:solidFill>
                <a:latin typeface="Arial"/>
                <a:ea typeface="Arial"/>
                <a:cs typeface="Arial"/>
              </a:rPr>
              <a:t>feature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C12E8E-0076-452B-B2FD-17D02314B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0875" y="1809750"/>
            <a:ext cx="8286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Something in a place, such as a tree, path or bench.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693F5C-E89B-48B9-8C9A-138001B35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09875"/>
            <a:ext cx="2381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73047"/>
                </a:solidFill>
                <a:latin typeface="Arial"/>
                <a:ea typeface="Arial"/>
                <a:cs typeface="Arial"/>
              </a:rPr>
              <a:t>symbol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68DF51-0FD9-4B51-9B10-31DD0DF4B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0875" y="2809875"/>
            <a:ext cx="8286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A small sign used to stand for something on a map.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A9DDCB-F192-4141-904B-CEFC41E97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810000"/>
            <a:ext cx="2381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73047"/>
                </a:solidFill>
                <a:latin typeface="Arial"/>
                <a:ea typeface="Arial"/>
                <a:cs typeface="Arial"/>
              </a:rPr>
              <a:t>key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114F85-316C-4B92-AC2A-E553C13A3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0875" y="3810000"/>
            <a:ext cx="8286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A guide explaining the map’s symbols.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6C5F463-C894-4D2B-9634-1C86B057E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810125"/>
            <a:ext cx="2381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73047"/>
                </a:solidFill>
                <a:latin typeface="Arial"/>
                <a:ea typeface="Arial"/>
                <a:cs typeface="Arial"/>
              </a:rPr>
              <a:t>evidence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B4897E0-3B06-479F-921F-4AA431099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0875" y="4810125"/>
            <a:ext cx="8286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An observation or checked source that supports a map entry.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2F0EF2A-232E-46B6-AA0E-6A1878A66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341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31577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315773"/>
                </a:solidFill>
                <a:latin typeface="Arial"/>
                <a:ea typeface="Arial"/>
                <a:cs typeface="Arial"/>
              </a:rPr>
              <a:t>Vocabulary reference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362E679-9721-4F21-B9F7-1756EB23A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334125"/>
            <a:ext cx="381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37912476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2026-09-21T15:12:01.9300000Z</dcterms:created>
  <dcterms:modified xsi:type="dcterms:W3CDTF">2026-09-21T15:12:01.9300000Z</dcterms:modified>
</coreProperties>
</file>