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771c48efca748c3" /><Relationship Type="http://schemas.openxmlformats.org/officeDocument/2006/relationships/extended-properties" Target="/docProps/app.xml" Id="R3d1eec513f2b4dd5" /><Relationship Type="http://schemas.openxmlformats.org/officeDocument/2006/relationships/officeDocument" Target="/ppt/presentation.xml" Id="R39de04c1861c45c3" /></Relationships>
</file>

<file path=ppt/presentation.xml><?xml version="1.0" encoding="utf-8"?>
<p:presentation xmlns:p="http://schemas.openxmlformats.org/presentationml/2006/main">
  <p:sldMasterIdLst>
    <p:sldMasterId xmlns:r="http://schemas.openxmlformats.org/officeDocument/2006/relationships" id="2147483648" r:id="Re601e410d973445a"/>
  </p:sldMasterIdLst>
  <p:notesMasterIdLst>
    <p:notesMasterId xmlns:r="http://schemas.openxmlformats.org/officeDocument/2006/relationships" r:id="R5ed09385635f47b3"/>
  </p:notesMasterIdLst>
  <p:sldIdLst>
    <p:sldId xmlns:r="http://schemas.openxmlformats.org/officeDocument/2006/relationships" id="256" r:id="Rfff57465f977444e"/>
    <p:sldId xmlns:r="http://schemas.openxmlformats.org/officeDocument/2006/relationships" id="257" r:id="R665451a5c6414b75"/>
    <p:sldId xmlns:r="http://schemas.openxmlformats.org/officeDocument/2006/relationships" id="258" r:id="R36d559e31d4a4c5b"/>
    <p:sldId xmlns:r="http://schemas.openxmlformats.org/officeDocument/2006/relationships" id="259" r:id="Rc34b470554844b0c"/>
    <p:sldId xmlns:r="http://schemas.openxmlformats.org/officeDocument/2006/relationships" id="260" r:id="Rf7a63f2d801b4996"/>
    <p:sldId xmlns:r="http://schemas.openxmlformats.org/officeDocument/2006/relationships" id="261" r:id="Rde44548777ee4d75"/>
    <p:sldId xmlns:r="http://schemas.openxmlformats.org/officeDocument/2006/relationships" id="262" r:id="R79b6318cd5064294"/>
    <p:sldId xmlns:r="http://schemas.openxmlformats.org/officeDocument/2006/relationships" id="263" r:id="Ra637ebeb96c0494f"/>
    <p:sldId xmlns:r="http://schemas.openxmlformats.org/officeDocument/2006/relationships" id="264" r:id="R77e0f2c2ff5b4187"/>
    <p:sldId xmlns:ns0="http://schemas.openxmlformats.org/officeDocument/2006/relationships" id="265" ns0:id="rI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Type="http://schemas.openxmlformats.org/officeDocument/2006/relationships/theme" Target="/ppt/theme/theme1.xml" Id="Rde030aa24ccb4905"/><Relationship Type="http://schemas.openxmlformats.org/officeDocument/2006/relationships/slideMaster" Target="/ppt/slideMasters/slideMaster1.xml" Id="Re601e410d973445a"/><Relationship Type="http://schemas.openxmlformats.org/officeDocument/2006/relationships/notesMaster" Target="/ppt/notesMasters/notesMaster1.xml" Id="R5ed09385635f47b3"/><Relationship Type="http://schemas.openxmlformats.org/officeDocument/2006/relationships/presProps" Target="/ppt/presProps.xml" Id="Ra5594495bfe449dc"/><Relationship Type="http://schemas.openxmlformats.org/officeDocument/2006/relationships/tableStyles" Target="/ppt/tableStyles.xml" Id="Rf7107ab789374394"/><Relationship Type="http://schemas.openxmlformats.org/officeDocument/2006/relationships/slide" Target="/ppt/slides/slide1.xml" Id="Rfff57465f977444e"/><Relationship Type="http://schemas.openxmlformats.org/officeDocument/2006/relationships/slide" Target="/ppt/slides/slide2.xml" Id="R665451a5c6414b75"/><Relationship Type="http://schemas.openxmlformats.org/officeDocument/2006/relationships/slide" Target="/ppt/slides/slide3.xml" Id="R36d559e31d4a4c5b"/><Relationship Type="http://schemas.openxmlformats.org/officeDocument/2006/relationships/slide" Target="/ppt/slides/slide4.xml" Id="Rc34b470554844b0c"/><Relationship Type="http://schemas.openxmlformats.org/officeDocument/2006/relationships/slide" Target="/ppt/slides/slide5.xml" Id="Rf7a63f2d801b4996"/><Relationship Type="http://schemas.openxmlformats.org/officeDocument/2006/relationships/slide" Target="/ppt/slides/slide6.xml" Id="Rde44548777ee4d75"/><Relationship Type="http://schemas.openxmlformats.org/officeDocument/2006/relationships/slide" Target="/ppt/slides/slide7.xml" Id="R79b6318cd5064294"/><Relationship Type="http://schemas.openxmlformats.org/officeDocument/2006/relationships/slide" Target="/ppt/slides/slide8.xml" Id="Ra637ebeb96c0494f"/><Relationship Type="http://schemas.openxmlformats.org/officeDocument/2006/relationships/slide" Target="/ppt/slides/slide9.xml" Id="R77e0f2c2ff5b4187"/><Relationship Id="rId1" Type="http://schemas.openxmlformats.org/officeDocument/2006/relationships/slide" Target="slides/slide10.xml"/></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1e4855286046c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073b63826f04279" /><Relationship Type="http://schemas.openxmlformats.org/officeDocument/2006/relationships/notesMaster" Target="/ppt/notesMasters/notesMaster1.xml" Id="Rbb23fcbf218d4727"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a6de8edd8542f1" /><Relationship Type="http://schemas.openxmlformats.org/officeDocument/2006/relationships/notesMaster" Target="/ppt/notesMasters/notesMaster1.xml" Id="R6ebf336422424dd8" /></Relationships>
</file>

<file path=ppt/notesSlides/_rels/notesSlide3.xml.rels>&#65279;<?xml version="1.0" encoding="utf-8"?><Relationships xmlns="http://schemas.openxmlformats.org/package/2006/relationships"><Relationship Type="http://schemas.openxmlformats.org/officeDocument/2006/relationships/slide" Target="/ppt/slides/slide3.xml" Id="R89eb4e0656b646a9" /><Relationship Type="http://schemas.openxmlformats.org/officeDocument/2006/relationships/notesMaster" Target="/ppt/notesMasters/notesMaster1.xml" Id="Ra43ebf42a5dd499b" /></Relationships>
</file>

<file path=ppt/notesSlides/_rels/notesSlide4.xml.rels>&#65279;<?xml version="1.0" encoding="utf-8"?><Relationships xmlns="http://schemas.openxmlformats.org/package/2006/relationships"><Relationship Type="http://schemas.openxmlformats.org/officeDocument/2006/relationships/slide" Target="/ppt/slides/slide4.xml" Id="R6d531aed191c4c43" /><Relationship Type="http://schemas.openxmlformats.org/officeDocument/2006/relationships/notesMaster" Target="/ppt/notesMasters/notesMaster1.xml" Id="Rcfee603502e34026" /></Relationships>
</file>

<file path=ppt/notesSlides/_rels/notesSlide5.xml.rels>&#65279;<?xml version="1.0" encoding="utf-8"?><Relationships xmlns="http://schemas.openxmlformats.org/package/2006/relationships"><Relationship Type="http://schemas.openxmlformats.org/officeDocument/2006/relationships/slide" Target="/ppt/slides/slide5.xml" Id="R66e3e0721d4d4573" /><Relationship Type="http://schemas.openxmlformats.org/officeDocument/2006/relationships/notesMaster" Target="/ppt/notesMasters/notesMaster1.xml" Id="R5b55a1c47a9648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ad1b3188e64113" /><Relationship Type="http://schemas.openxmlformats.org/officeDocument/2006/relationships/notesMaster" Target="/ppt/notesMasters/notesMaster1.xml" Id="Ra289472b799d47af"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7ab3ca06dc4adf" /><Relationship Type="http://schemas.openxmlformats.org/officeDocument/2006/relationships/notesMaster" Target="/ppt/notesMasters/notesMaster1.xml" Id="Rb241dfb3514344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33b87bfa1ca47a7" /><Relationship Type="http://schemas.openxmlformats.org/officeDocument/2006/relationships/notesMaster" Target="/ppt/notesMasters/notesMaster1.xml" Id="Rb8d5e7b5ca2e410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2406d69ec634f74" /><Relationship Type="http://schemas.openxmlformats.org/officeDocument/2006/relationships/notesMaster" Target="/ppt/notesMasters/notesMaster1.xml" Id="Red319747fca7457b" /></Relationships>
</file>

<file path=ppt/notesSlides/_rels/notesSlide10.xml.rels><?xml version='1.0' encoding='UTF-8' standalone='yes'?>
<Relationships xmlns="http://schemas.openxmlformats.org/package/2006/relationships"><Relationship Id="rId1" Type="http://schemas.openxmlformats.org/officeDocument/2006/relationships/notesMaster" Target="/ppt/notesMasters/notesMaster1.xml"/><Relationship Id="rId2" Type="http://schemas.openxmlformats.org/officeDocument/2006/relationships/slide" Target="../slides/slide10.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Opening | 0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Offer two choices, model one example and recheck with a new one.</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Real totals depend on the checked study areas. For PRACTICE A: benches 2, bins 1, trees 3. PRACTICE B: benches 1, bins 2, trees 5. Across A and B: benches 3, bins 3, trees 8. The areas are separate. Do not record these as real school observations.</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Arrival | 4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Offer two choices, model one example and recheck with a new one.</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Supported: One vertical stroke. 2. A bench. The supervising adult.</a:t>
            </a:r>
          </a:p>
          <a:p xmlns:a="http://schemas.openxmlformats.org/drawingml/2006/main">
            <a:r>
              <a:t>Standard: One object or observation. Three marks: | | |. So we know where the observations came from. Stay with the adult and follow the agreed alternative or return.</a:t>
            </a:r>
          </a:p>
          <a:p xmlns:a="http://schemas.openxmlformats.org/drawingml/2006/main">
            <a:r>
              <a:t>Stretch: A group of five tally marks. The recorded total would be too high. The same feature may be visible or included in both. No. It is invented practice data.</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Starter | 3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Ask for one observation or label, then hear the revised response.</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Real totals depend on the checked study areas. For PRACTICE A: benches 2, bins 1, trees 3. PRACTICE B: benches 1, bins 2, trees 5. Across A and B: benches 3, bins 3, trees 8. The areas are separate. Do not record these as real school observations.</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HTML starter: flip and rate. For paper teaching, use the vocabulary bank and shown prompt.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I do | 6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Pause after each model step and invite a check.</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Question: How many benches are in practice area A?</a:t>
            </a:r>
          </a:p>
          <a:p xmlns:a="http://schemas.openxmlformats.org/drawingml/2006/main">
            <a:r>
              <a:t>Evidence: The practice observation says two benches. I make one tally mark for each bench: | |.</a:t>
            </a:r>
          </a:p>
          <a:p xmlns:a="http://schemas.openxmlformats.org/drawingml/2006/main">
            <a:r>
              <a:t>Explain: Two marks give a total of 2 benches. I record this in the A row.</a:t>
            </a:r>
          </a:p>
          <a:p xmlns:a="http://schemas.openxmlformats.org/drawingml/2006/main">
            <a:r>
              <a:t>Check: Count the marks again. This is a practice example; our real grounds may differ.</a:t>
            </a:r>
          </a:p>
          <a:p xmlns:a="http://schemas.openxmlformats.org/drawingml/2006/main">
            <a:r>
              <a:t>Answers/checks: Real totals depend on the checked study areas. For PRACTICE A: benches 2, bins 1, trees 3. PRACTICE B: benches 1, bins 2, trees 5. Across A and B: benches 3, bins 3, trees 8. The areas are separate. Do not record these as real school observations.</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We do | 7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Use the paired routine, swap roles and hear each learner’s reason.</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First: agree the question, route, boundaries and roles. → 1. Preparation comes before leaving the room.</a:t>
            </a:r>
          </a:p>
          <a:p xmlns:a="http://schemas.openxmlformats.org/drawingml/2006/main">
            <a:r>
              <a:t>Next: look carefully in the agreed study area. → 2. Find a feature before recording it.</a:t>
            </a:r>
          </a:p>
          <a:p xmlns:a="http://schemas.openxmlformats.org/drawingml/2006/main">
            <a:r>
              <a:t>Then: make one tally mark for each object seen. → 3. Record each object once.</a:t>
            </a:r>
          </a:p>
          <a:p xmlns:a="http://schemas.openxmlformats.org/drawingml/2006/main">
            <a:r>
              <a:t>Finally: return to class, total the marks and check. → 4. Keep the labelled record for later use.</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Check | 2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Ask the learner to repair the misconception and explain the change.</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Count that same tree once. Check the area boundaries and remove the extra mark. A new view is not a new tree.</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Independent | 12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Keep access support while fading content prompts. Record each learner’s own response.</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Real totals depend on the checked study areas. For PRACTICE A: benches 2, bins 1, trees 3. PRACTICE B: benches 1, bins 2, trees 5. Across A and B: benches 3, bins 3, trees 8. The areas are separate. Do not record these as real school observations.</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Review | 3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Give one precise next step and time for the learner to act on it.</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Real totals depend on the checked study areas. For PRACTICE A: benches 2, bins 1, trees 3. PRACTICE B: benches 1, bins 2, trees 5. Across A and B: benches 3, bins 3, trees 8. The areas are separate. Do not record these as real school observations.</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BUILD_SU1_W04 | Exit | 3 minutes</a:t>
            </a:r>
          </a:p>
          <a:p xmlns:a="http://schemas.openxmlformats.org/drawingml/2006/main">
            <a:r>
              <a:t>Learning goal: Carry out simple fieldwork in the grounds.</a:t>
            </a:r>
          </a:p>
          <a:p xmlns:a="http://schemas.openxmlformats.org/drawingml/2006/main">
            <a:r>
              <a:t>Assessment: F: method, safe participation and accurate recording.</a:t>
            </a:r>
          </a:p>
          <a:p xmlns:a="http://schemas.openxmlformats.org/drawingml/2006/main">
            <a:r>
              <a:t>Use the individual response to choose a revisit, consolidation or extension.</a:t>
            </a:r>
          </a:p>
          <a:p xmlns:a="http://schemas.openxmlformats.org/drawingml/2006/main">
            <a:r>
              <a:t>Before teaching, an adult checks an accessible route: classroom to study area A, then area B, then classroom. All stops stay inside the school grounds, away from roads, vehicle movements, water and out-of-bounds areas. Mark two non-overlapping counting areas and boundaries on the route sheet. Keep the group supervised under school arrangements. Count fixed features only; take no photos of people and collect no personal details. If conditions or staffing prevent fieldwork, use the supplied PRACTICE tally indoors and record that fieldwork participation is not evidenced.</a:t>
            </a:r>
          </a:p>
          <a:p xmlns:a="http://schemas.openxmlformats.org/drawingml/2006/main">
            <a:r>
              <a:t>Access: Give one instruction at a time. Offer pointing, speech, drawing, typing or writing. Use a reduced choice set if needed. Keep communication support and fade content prompts before the individual check.</a:t>
            </a:r>
          </a:p>
          <a:p xmlns:a="http://schemas.openxmlformats.org/drawingml/2006/main">
            <a:r>
              <a:t/>
            </a:r>
          </a:p>
          <a:p xmlns:a="http://schemas.openxmlformats.org/drawingml/2006/main">
            <a:r>
              <a:t>Answers/checks: Real totals depend on the checked study areas. For PRACTICE A: benches 2, bins 1, trees 3. PRACTICE B: benches 1, bins 2, trees 5. Across A and B: benches 3, bins 3, trees 8. The areas are separate. Do not record these as real school observations.</a:t>
            </a:r>
          </a:p>
          <a:p xmlns:a="http://schemas.openxmlformats.org/drawingml/2006/main">
            <a:r>
              <a:t>Keep the paper tally and the learner’s own method check. Note safe participation and the support used. The indoor fallback can evidence tallying and checking, but not participation in fieldwork. Revisit the practical outcome when possible.</a:t>
            </a:r>
          </a:p>
          <a:p xmlns:a="http://schemas.openxmlformats.org/drawingml/2006/main">
            <a:r>
              <a:t>Source: Humanities Scheme of Work 2026–27(1).docx, physical page 12. Metadata absolute_week / sow_page: 30.</a:t>
            </a:r>
          </a:p>
          <a:p xmlns:a="http://schemas.openxmlformats.org/drawingml/2006/main">
            <a:r>
              <a:t/>
            </a:r>
          </a:p>
          <a:p xmlns:a="http://schemas.openxmlformats.org/drawingml/2006/main">
            <a:r>
              <a:t/>
            </a:r>
          </a:p>
          <a:p xmlns:a="http://schemas.openxmlformats.org/drawingml/2006/main">
            <a:r>
              <a:t>HTML exit quick-check: true or false. Keep the individual exit responses shown on the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same definitions as the lesson and knowledge organiser. fieldwork: Finding out about a place by observing it there.</a:t>
            </a:r>
          </a:p>
          <a:p xmlns:a="http://schemas.openxmlformats.org/drawingml/2006/main">
            <a:r>
              <a:t>observation: Something noticed by looking carefully.</a:t>
            </a:r>
          </a:p>
          <a:p xmlns:a="http://schemas.openxmlformats.org/drawingml/2006/main">
            <a:r>
              <a:t>tally: One mark for each thing counted; group marks in fives.</a:t>
            </a:r>
          </a:p>
          <a:p xmlns:a="http://schemas.openxmlformats.org/drawingml/2006/main">
            <a:r>
              <a:t>data: Information collected to answer a question.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dd0a1ea940472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22a63153fb94248" /><Relationship Type="http://schemas.openxmlformats.org/officeDocument/2006/relationships/slideLayout" Target="/ppt/slideLayouts/slideLayout1.xml" Id="R850dfcc0e2ed48e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0dfcc0e2ed48e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34f3dc1ff814c1f" /><Relationship Type="http://schemas.openxmlformats.org/officeDocument/2006/relationships/image" Target="/ppt/media/image.png" Id="R711558c1bc3d474f" /><Relationship Type="http://schemas.openxmlformats.org/officeDocument/2006/relationships/notesSlide" Target="/ppt/notesSlides/notesSlide1.xml" Id="R6247dccdd78d41e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e10da4f88314cf8" /><Relationship Type="http://schemas.openxmlformats.org/officeDocument/2006/relationships/image" Target="/ppt/media/image2.png" Id="R7a6c5bbfa4e14db6" /><Relationship Type="http://schemas.openxmlformats.org/officeDocument/2006/relationships/notesSlide" Target="/ppt/notesSlides/notesSlide2.xml" Id="Rd3a4cd5116fe46d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303b6b240ac4567" /><Relationship Type="http://schemas.openxmlformats.org/officeDocument/2006/relationships/image" Target="/ppt/media/image3.png" Id="R72e27cdee38a4c13" /><Relationship Type="http://schemas.openxmlformats.org/officeDocument/2006/relationships/notesSlide" Target="/ppt/notesSlides/notesSlide3.xml" Id="Rd5a77086080144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f7cd7bc0f8d4572" /><Relationship Type="http://schemas.openxmlformats.org/officeDocument/2006/relationships/image" Target="/ppt/media/image4.png" Id="R73b40ea3cfdf4a9d" /><Relationship Type="http://schemas.openxmlformats.org/officeDocument/2006/relationships/notesSlide" Target="/ppt/notesSlides/notesSlide4.xml" Id="Ra41a7ecc3690458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992e35a377242ba" /><Relationship Type="http://schemas.openxmlformats.org/officeDocument/2006/relationships/image" Target="/ppt/media/image5.png" Id="R71864a726f9e483e" /><Relationship Type="http://schemas.openxmlformats.org/officeDocument/2006/relationships/notesSlide" Target="/ppt/notesSlides/notesSlide5.xml" Id="R56b095be390b498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e025c372a654d9a" /><Relationship Type="http://schemas.openxmlformats.org/officeDocument/2006/relationships/image" Target="/ppt/media/image6.png" Id="R9e7b70ce6d8e4721" /><Relationship Type="http://schemas.openxmlformats.org/officeDocument/2006/relationships/notesSlide" Target="/ppt/notesSlides/notesSlide6.xml" Id="R6c72ee133a3242f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230fd1370c24e9b" /><Relationship Type="http://schemas.openxmlformats.org/officeDocument/2006/relationships/notesSlide" Target="/ppt/notesSlides/notesSlide7.xml" Id="Rf82a7e8c1c3d4d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f2f61872b274fc5" /><Relationship Type="http://schemas.openxmlformats.org/officeDocument/2006/relationships/notesSlide" Target="/ppt/notesSlides/notesSlide8.xml" Id="Reea64924b3f5485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e597205296c48a2" /><Relationship Type="http://schemas.openxmlformats.org/officeDocument/2006/relationships/notesSlide" Target="/ppt/notesSlides/notesSlide9.xml" Id="R023c17b3e3924994" /></Relationships>
</file>

<file path=ppt/slides/_rels/slide10.xml.rels><?xml version='1.0' encoding='UTF-8' standalone='yes'?>
<Relationships xmlns="http://schemas.openxmlformats.org/package/2006/relationships"><Relationship Id="rId1" Type="http://schemas.openxmlformats.org/officeDocument/2006/relationships/slideLayout" Target="/ppt/slideLayouts/slideLayout1.xml"/><Relationship Id="rId2" Type="http://schemas.openxmlformats.org/officeDocument/2006/relationships/notesSlide" Target="../notesSlides/notesSlide10.xml"/></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620305C-7C0A-4C17-AD82-5E250BBA799F}"/>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A61D7D3D-27C6-492B-B723-F2C110A9E170}"/>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Fieldwork in our grounds</a:t>
            </a:r>
          </a:p>
        </p:txBody>
      </p:sp>
      <p:sp>
        <p:nvSpPr>
          <p:cNvPr id="3" name="">
            <a:extLst xmlns:a="http://schemas.openxmlformats.org/drawingml/2006/main">
              <a:ext uri="{FF2B5EF4-FFF2-40B4-BE49-F238E27FC236}">
                <a16:creationId xmlns:a16="http://schemas.microsoft.com/office/drawing/2014/main" id="{589018A8-7F3D-4691-8856-5A3A0891D13C}"/>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Opening · 40-minute lesson</a:t>
            </a:r>
          </a:p>
        </p:txBody>
      </p:sp>
      <p:sp>
        <p:nvSpPr>
          <p:cNvPr id="4" name="">
            <a:extLst xmlns:a="http://schemas.openxmlformats.org/drawingml/2006/main">
              <a:ext uri="{FF2B5EF4-FFF2-40B4-BE49-F238E27FC236}">
                <a16:creationId xmlns:a16="http://schemas.microsoft.com/office/drawing/2014/main" id="{B6DCB7BA-7D05-4C38-B256-50DEE23EC66D}"/>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72575C0E-A153-460A-ACFA-94F8DBEB7F65}"/>
              </a:ext>
            </a:extLst>
          </p:cNvPr>
          <p:cNvSpPr>
            <a:spLocks xmlns:a="http://schemas.openxmlformats.org/drawingml/2006/main" noGrp="1"/>
          </p:cNvSpPr>
          <p:nvPr/>
        </p:nvSpPr>
        <p:spPr>
          <a:xfrm xmlns:a="http://schemas.openxmlformats.org/drawingml/2006/main">
            <a:off x="571500" y="1762125"/>
            <a:ext cx="6286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173047"/>
                </a:solidFill>
                <a:latin typeface="Arial"/>
                <a:ea typeface="Arial"/>
                <a:cs typeface="Arial"/>
              </a:defRPr>
            </a:pPr>
            <a:r>
              <a:rPr sz="2025" b="1">
                <a:solidFill>
                  <a:srgbClr val="173047"/>
                </a:solidFill>
                <a:latin typeface="Arial"/>
                <a:ea typeface="Arial"/>
                <a:cs typeface="Arial"/>
              </a:rPr>
              <a:t>Carry out simple fieldwork in the grounds.</a:t>
            </a:r>
          </a:p>
        </p:txBody>
      </p:sp>
      <p:sp>
        <p:nvSpPr>
          <p:cNvPr id="6" name="">
            <a:extLst xmlns:a="http://schemas.openxmlformats.org/drawingml/2006/main">
              <a:ext uri="{FF2B5EF4-FFF2-40B4-BE49-F238E27FC236}">
                <a16:creationId xmlns:a16="http://schemas.microsoft.com/office/drawing/2014/main" id="{3E4CAC4D-02D0-45AD-872B-CD0169E9F020}"/>
              </a:ext>
            </a:extLst>
          </p:cNvPr>
          <p:cNvSpPr>
            <a:spLocks xmlns:a="http://schemas.openxmlformats.org/drawingml/2006/main" noGrp="1"/>
          </p:cNvSpPr>
          <p:nvPr/>
        </p:nvSpPr>
        <p:spPr>
          <a:xfrm xmlns:a="http://schemas.openxmlformats.org/drawingml/2006/main">
            <a:off x="571500" y="3381375"/>
            <a:ext cx="6286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How many benches, bins and trees are in our two study areas?</a:t>
            </a:r>
          </a:p>
        </p:txBody>
      </p:sp>
      <p:sp>
        <p:nvSpPr>
          <p:cNvPr id="7" name="">
            <a:extLst xmlns:a="http://schemas.openxmlformats.org/drawingml/2006/main">
              <a:ext uri="{FF2B5EF4-FFF2-40B4-BE49-F238E27FC236}">
                <a16:creationId xmlns:a16="http://schemas.microsoft.com/office/drawing/2014/main" id="{0CE5CC32-FDD0-44DD-BBA4-0819F1D76812}"/>
              </a:ext>
            </a:extLst>
          </p:cNvPr>
          <p:cNvSpPr>
            <a:spLocks xmlns:a="http://schemas.openxmlformats.org/drawingml/2006/main" noGrp="1"/>
          </p:cNvSpPr>
          <p:nvPr/>
        </p:nvSpPr>
        <p:spPr>
          <a:xfrm xmlns:a="http://schemas.openxmlformats.org/drawingml/2006/main">
            <a:off x="571500" y="5381625"/>
            <a:ext cx="6286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Point, speak, draw, type or write.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11558c1bc3d474f"/>
          <a:stretch xmlns:a="http://schemas.openxmlformats.org/drawingml/2006/main"/>
        </p:blipFill>
        <p:spPr>
          <a:xfrm xmlns:a="http://schemas.openxmlformats.org/drawingml/2006/main">
            <a:off x="7334250" y="1906588"/>
            <a:ext cx="4572000" cy="2540000"/>
          </a:xfrm>
          <a:prstGeom xmlns:a="http://schemas.openxmlformats.org/drawingml/2006/main" prst="rect">
            <a:avLst/>
          </a:prstGeom>
        </p:spPr>
      </p:pic>
    </p:spTree>
    <p:extLst>
      <p:ext uri="{BB962C8B-B14F-4D97-AF65-F5344CB8AC3E}">
        <p14:creationId xmlns:p14="http://schemas.microsoft.com/office/powerpoint/2010/main" val="105238586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15245B7-B4F2-470A-A7BB-C2A9C4CFD66A}"/>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10A4EE0B-32DD-4B70-9B2D-F85A7E36B2A2}"/>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Arrival: a quick check</a:t>
            </a:r>
          </a:p>
        </p:txBody>
      </p:sp>
      <p:sp>
        <p:nvSpPr>
          <p:cNvPr id="3" name="">
            <a:extLst xmlns:a="http://schemas.openxmlformats.org/drawingml/2006/main">
              <a:ext uri="{FF2B5EF4-FFF2-40B4-BE49-F238E27FC236}">
                <a16:creationId xmlns:a16="http://schemas.microsoft.com/office/drawing/2014/main" id="{4BD884BC-C46E-4CC9-92CC-F25EF142DB9D}"/>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Arrival · 4 minutes</a:t>
            </a:r>
          </a:p>
        </p:txBody>
      </p:sp>
      <p:sp>
        <p:nvSpPr>
          <p:cNvPr id="4" name="">
            <a:extLst xmlns:a="http://schemas.openxmlformats.org/drawingml/2006/main">
              <a:ext uri="{FF2B5EF4-FFF2-40B4-BE49-F238E27FC236}">
                <a16:creationId xmlns:a16="http://schemas.microsoft.com/office/drawing/2014/main" id="{854F6855-4578-4A94-B795-7C0C5AE31F8C}"/>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2</a:t>
            </a:r>
          </a:p>
        </p:txBody>
      </p:sp>
      <p:sp>
        <p:nvSpPr>
          <p:cNvPr id="5" name="">
            <a:extLst xmlns:a="http://schemas.openxmlformats.org/drawingml/2006/main">
              <a:ext uri="{FF2B5EF4-FFF2-40B4-BE49-F238E27FC236}">
                <a16:creationId xmlns:a16="http://schemas.microsoft.com/office/drawing/2014/main" id="{FABAF32E-028B-4BAA-82FE-457F94D8D68C}"/>
              </a:ext>
            </a:extLst>
          </p:cNvPr>
          <p:cNvSpPr>
            <a:spLocks xmlns:a="http://schemas.openxmlformats.org/drawingml/2006/main" noGrp="1"/>
          </p:cNvSpPr>
          <p:nvPr/>
        </p:nvSpPr>
        <p:spPr>
          <a:xfrm xmlns:a="http://schemas.openxmlformats.org/drawingml/2006/main">
            <a:off x="571500" y="1666875"/>
            <a:ext cx="6286500"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173047"/>
                </a:solidFill>
                <a:latin typeface="Arial"/>
                <a:ea typeface="Arial"/>
                <a:cs typeface="Arial"/>
              </a:defRPr>
            </a:pPr>
            <a:r>
              <a:rPr sz="2025" b="0">
                <a:solidFill>
                  <a:srgbClr val="173047"/>
                </a:solidFill>
                <a:latin typeface="Arial"/>
                <a:ea typeface="Arial"/>
                <a:cs typeface="Arial"/>
              </a:rPr>
              <a:t>1. What does one tally mark stand for?</a:t>
            </a:r>
          </a:p>
          <a:p xmlns:a="http://schemas.openxmlformats.org/drawingml/2006/main">
            <a:r>
              <a:t/>
            </a:r>
          </a:p>
          <a:p xmlns:a="http://schemas.openxmlformats.org/drawingml/2006/main">
            <a:pPr>
              <a:buNone/>
              <a:defRPr sz="2025" b="0">
                <a:solidFill>
                  <a:srgbClr val="173047"/>
                </a:solidFill>
                <a:latin typeface="Arial"/>
                <a:ea typeface="Arial"/>
                <a:cs typeface="Arial"/>
              </a:defRPr>
            </a:pPr>
            <a:r>
              <a:rPr sz="2025" b="0">
                <a:solidFill>
                  <a:srgbClr val="173047"/>
                </a:solidFill>
                <a:latin typeface="Arial"/>
                <a:ea typeface="Arial"/>
                <a:cs typeface="Arial"/>
              </a:rPr>
              <a:t>2. Record three trees with tally marks.</a:t>
            </a:r>
          </a:p>
          <a:p xmlns:a="http://schemas.openxmlformats.org/drawingml/2006/main">
            <a:r>
              <a:t/>
            </a:r>
          </a:p>
          <a:p xmlns:a="http://schemas.openxmlformats.org/drawingml/2006/main">
            <a:pPr>
              <a:buNone/>
              <a:defRPr sz="2025" b="0">
                <a:solidFill>
                  <a:srgbClr val="173047"/>
                </a:solidFill>
                <a:latin typeface="Arial"/>
                <a:ea typeface="Arial"/>
                <a:cs typeface="Arial"/>
              </a:defRPr>
            </a:pPr>
            <a:r>
              <a:rPr sz="2025" b="0">
                <a:solidFill>
                  <a:srgbClr val="173047"/>
                </a:solidFill>
                <a:latin typeface="Arial"/>
                <a:ea typeface="Arial"/>
                <a:cs typeface="Arial"/>
              </a:rPr>
              <a:t>3. Why label the study area?</a:t>
            </a:r>
          </a:p>
          <a:p xmlns:a="http://schemas.openxmlformats.org/drawingml/2006/main">
            <a:r>
              <a:t/>
            </a:r>
          </a:p>
          <a:p xmlns:a="http://schemas.openxmlformats.org/drawingml/2006/main">
            <a:pPr>
              <a:buNone/>
              <a:defRPr sz="2025" b="0">
                <a:solidFill>
                  <a:srgbClr val="173047"/>
                </a:solidFill>
                <a:latin typeface="Arial"/>
                <a:ea typeface="Arial"/>
                <a:cs typeface="Arial"/>
              </a:defRPr>
            </a:pPr>
            <a:r>
              <a:rPr sz="2025" b="0">
                <a:solidFill>
                  <a:srgbClr val="173047"/>
                </a:solidFill>
                <a:latin typeface="Arial"/>
                <a:ea typeface="Arial"/>
                <a:cs typeface="Arial"/>
              </a:rPr>
              <a:t>4. What should you do if a stop is unavailable?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a6c5bbfa4e14db6"/>
          <a:stretch xmlns:a="http://schemas.openxmlformats.org/drawingml/2006/main"/>
        </p:blipFill>
        <p:spPr>
          <a:xfrm xmlns:a="http://schemas.openxmlformats.org/drawingml/2006/main">
            <a:off x="7334250" y="1906588"/>
            <a:ext cx="4572000" cy="2540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2222C69-C8E9-4475-8276-E0ECFFF11233}"/>
              </a:ext>
            </a:extLst>
          </p:cNvPr>
          <p:cNvSpPr>
            <a:spLocks xmlns:a="http://schemas.openxmlformats.org/drawingml/2006/main" noGrp="1"/>
          </p:cNvSpPr>
          <p:nvPr/>
        </p:nvSpPr>
        <p:spPr>
          <a:xfrm xmlns:a="http://schemas.openxmlformats.org/drawingml/2006/main">
            <a:off x="571500" y="5476875"/>
            <a:ext cx="6286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Use your chosen arrival sheet.</a:t>
            </a:r>
          </a:p>
        </p:txBody>
      </p:sp>
    </p:spTree>
    <p:extLst>
      <p:ext uri="{BB962C8B-B14F-4D97-AF65-F5344CB8AC3E}">
        <p14:creationId xmlns:p14="http://schemas.microsoft.com/office/powerpoint/2010/main" val="170027131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026961-41C8-4BA4-AB5B-86F3427981B6}"/>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B5D978FA-4C93-46EC-A4CA-552623DD711F}"/>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One mark for one object</a:t>
            </a:r>
          </a:p>
        </p:txBody>
      </p:sp>
      <p:sp>
        <p:nvSpPr>
          <p:cNvPr id="3" name="">
            <a:extLst xmlns:a="http://schemas.openxmlformats.org/drawingml/2006/main">
              <a:ext uri="{FF2B5EF4-FFF2-40B4-BE49-F238E27FC236}">
                <a16:creationId xmlns:a16="http://schemas.microsoft.com/office/drawing/2014/main" id="{236EE169-3517-4385-B09E-455C99FD1DD2}"/>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Starter · 3 minutes</a:t>
            </a:r>
          </a:p>
        </p:txBody>
      </p:sp>
      <p:sp>
        <p:nvSpPr>
          <p:cNvPr id="4" name="">
            <a:extLst xmlns:a="http://schemas.openxmlformats.org/drawingml/2006/main">
              <a:ext uri="{FF2B5EF4-FFF2-40B4-BE49-F238E27FC236}">
                <a16:creationId xmlns:a16="http://schemas.microsoft.com/office/drawing/2014/main" id="{C5470894-CD4E-4EBA-A43F-80D5774D0E24}"/>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3</a:t>
            </a:r>
          </a:p>
        </p:txBody>
      </p:sp>
      <p:sp>
        <p:nvSpPr>
          <p:cNvPr id="5" name="">
            <a:extLst xmlns:a="http://schemas.openxmlformats.org/drawingml/2006/main">
              <a:ext uri="{FF2B5EF4-FFF2-40B4-BE49-F238E27FC236}">
                <a16:creationId xmlns:a16="http://schemas.microsoft.com/office/drawing/2014/main" id="{7C590730-6D9A-45C3-A206-EF6BF025711C}"/>
              </a:ext>
            </a:extLst>
          </p:cNvPr>
          <p:cNvSpPr>
            <a:spLocks xmlns:a="http://schemas.openxmlformats.org/drawingml/2006/main" noGrp="1"/>
          </p:cNvSpPr>
          <p:nvPr/>
        </p:nvSpPr>
        <p:spPr>
          <a:xfrm xmlns:a="http://schemas.openxmlformats.org/drawingml/2006/main">
            <a:off x="571500" y="1666875"/>
            <a:ext cx="6286500"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173047"/>
                </a:solidFill>
                <a:latin typeface="Arial"/>
                <a:ea typeface="Arial"/>
                <a:cs typeface="Arial"/>
              </a:defRPr>
            </a:pPr>
            <a:r>
              <a:rPr sz="2025" b="1">
                <a:solidFill>
                  <a:srgbClr val="173047"/>
                </a:solidFill>
                <a:latin typeface="Arial"/>
                <a:ea typeface="Arial"/>
                <a:cs typeface="Arial"/>
              </a:rPr>
              <a:t>Make three tally marks with your finger. How could we check that each mark stands for one object?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2e27cdee38a4c13"/>
          <a:stretch xmlns:a="http://schemas.openxmlformats.org/drawingml/2006/main"/>
        </p:blipFill>
        <p:spPr>
          <a:xfrm xmlns:a="http://schemas.openxmlformats.org/drawingml/2006/main">
            <a:off x="7334250" y="1906588"/>
            <a:ext cx="4572000" cy="2540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CCC89BD-1F02-489B-8FC3-4664D0275C56}"/>
              </a:ext>
            </a:extLst>
          </p:cNvPr>
          <p:cNvSpPr>
            <a:spLocks xmlns:a="http://schemas.openxmlformats.org/drawingml/2006/main" noGrp="1"/>
          </p:cNvSpPr>
          <p:nvPr/>
        </p:nvSpPr>
        <p:spPr>
          <a:xfrm xmlns:a="http://schemas.openxmlformats.org/drawingml/2006/main">
            <a:off x="571500" y="5476875"/>
            <a:ext cx="6286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Use the reference sheet. Explain your choice.</a:t>
            </a:r>
          </a:p>
        </p:txBody>
      </p:sp>
    </p:spTree>
    <p:extLst>
      <p:ext uri="{BB962C8B-B14F-4D97-AF65-F5344CB8AC3E}">
        <p14:creationId xmlns:p14="http://schemas.microsoft.com/office/powerpoint/2010/main" val="8878585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C43BAE2-3F83-4433-B63E-03ACD32D2628}"/>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2DAE88E8-96A8-490B-AB18-40D861641A61}"/>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The worked method</a:t>
            </a:r>
          </a:p>
        </p:txBody>
      </p:sp>
      <p:sp>
        <p:nvSpPr>
          <p:cNvPr id="3" name="">
            <a:extLst xmlns:a="http://schemas.openxmlformats.org/drawingml/2006/main">
              <a:ext uri="{FF2B5EF4-FFF2-40B4-BE49-F238E27FC236}">
                <a16:creationId xmlns:a16="http://schemas.microsoft.com/office/drawing/2014/main" id="{7CE30514-51E7-4AFD-BC61-6F5A7E60DB63}"/>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I do · 6 minutes</a:t>
            </a:r>
          </a:p>
        </p:txBody>
      </p:sp>
      <p:sp>
        <p:nvSpPr>
          <p:cNvPr id="4" name="">
            <a:extLst xmlns:a="http://schemas.openxmlformats.org/drawingml/2006/main">
              <a:ext uri="{FF2B5EF4-FFF2-40B4-BE49-F238E27FC236}">
                <a16:creationId xmlns:a16="http://schemas.microsoft.com/office/drawing/2014/main" id="{47D82E8C-D0B4-4D09-9BD6-24A3FEDD4074}"/>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4</a:t>
            </a:r>
          </a:p>
        </p:txBody>
      </p:sp>
      <p:sp>
        <p:nvSpPr>
          <p:cNvPr id="5" name="">
            <a:extLst xmlns:a="http://schemas.openxmlformats.org/drawingml/2006/main">
              <a:ext uri="{FF2B5EF4-FFF2-40B4-BE49-F238E27FC236}">
                <a16:creationId xmlns:a16="http://schemas.microsoft.com/office/drawing/2014/main" id="{290AC800-C1B4-45E6-A300-BD171E54E751}"/>
              </a:ext>
            </a:extLst>
          </p:cNvPr>
          <p:cNvSpPr>
            <a:spLocks xmlns:a="http://schemas.openxmlformats.org/drawingml/2006/main" noGrp="1"/>
          </p:cNvSpPr>
          <p:nvPr/>
        </p:nvSpPr>
        <p:spPr>
          <a:xfrm xmlns:a="http://schemas.openxmlformats.org/drawingml/2006/main">
            <a:off x="571500" y="1524000"/>
            <a:ext cx="628650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73047"/>
                </a:solidFill>
                <a:latin typeface="Arial"/>
                <a:ea typeface="Arial"/>
                <a:cs typeface="Arial"/>
              </a:defRPr>
            </a:pPr>
            <a:r>
              <a:rPr sz="1875" b="0">
                <a:solidFill>
                  <a:srgbClr val="173047"/>
                </a:solidFill>
                <a:latin typeface="Arial"/>
                <a:ea typeface="Arial"/>
                <a:cs typeface="Arial"/>
              </a:rPr>
              <a:t>1. How many benches are in practice area A?</a:t>
            </a:r>
          </a:p>
          <a:p xmlns:a="http://schemas.openxmlformats.org/drawingml/2006/main">
            <a:r>
              <a:t/>
            </a:r>
          </a:p>
          <a:p xmlns:a="http://schemas.openxmlformats.org/drawingml/2006/main">
            <a:pPr>
              <a:buNone/>
              <a:defRPr sz="1875" b="0">
                <a:solidFill>
                  <a:srgbClr val="173047"/>
                </a:solidFill>
                <a:latin typeface="Arial"/>
                <a:ea typeface="Arial"/>
                <a:cs typeface="Arial"/>
              </a:defRPr>
            </a:pPr>
            <a:r>
              <a:rPr sz="1875" b="0">
                <a:solidFill>
                  <a:srgbClr val="173047"/>
                </a:solidFill>
                <a:latin typeface="Arial"/>
                <a:ea typeface="Arial"/>
                <a:cs typeface="Arial"/>
              </a:rPr>
              <a:t>2. The practice observation says two benches. I make one tally mark for each bench: | |.</a:t>
            </a:r>
          </a:p>
          <a:p xmlns:a="http://schemas.openxmlformats.org/drawingml/2006/main">
            <a:r>
              <a:t/>
            </a:r>
          </a:p>
          <a:p xmlns:a="http://schemas.openxmlformats.org/drawingml/2006/main">
            <a:pPr>
              <a:buNone/>
              <a:defRPr sz="1875" b="0">
                <a:solidFill>
                  <a:srgbClr val="173047"/>
                </a:solidFill>
                <a:latin typeface="Arial"/>
                <a:ea typeface="Arial"/>
                <a:cs typeface="Arial"/>
              </a:defRPr>
            </a:pPr>
            <a:r>
              <a:rPr sz="1875" b="0">
                <a:solidFill>
                  <a:srgbClr val="173047"/>
                </a:solidFill>
                <a:latin typeface="Arial"/>
                <a:ea typeface="Arial"/>
                <a:cs typeface="Arial"/>
              </a:rPr>
              <a:t>3. Two marks give a total of 2 benches. I record this in the A row.</a:t>
            </a:r>
          </a:p>
          <a:p xmlns:a="http://schemas.openxmlformats.org/drawingml/2006/main">
            <a:r>
              <a:t/>
            </a:r>
          </a:p>
          <a:p xmlns:a="http://schemas.openxmlformats.org/drawingml/2006/main">
            <a:pPr>
              <a:buNone/>
              <a:defRPr sz="1875" b="0">
                <a:solidFill>
                  <a:srgbClr val="173047"/>
                </a:solidFill>
                <a:latin typeface="Arial"/>
                <a:ea typeface="Arial"/>
                <a:cs typeface="Arial"/>
              </a:defRPr>
            </a:pPr>
            <a:r>
              <a:rPr sz="1875" b="0">
                <a:solidFill>
                  <a:srgbClr val="173047"/>
                </a:solidFill>
                <a:latin typeface="Arial"/>
                <a:ea typeface="Arial"/>
                <a:cs typeface="Arial"/>
              </a:rPr>
              <a:t>4. Count the marks again. This is a practice example; our real grounds may differ.</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3b40ea3cfdf4a9d"/>
          <a:stretch xmlns:a="http://schemas.openxmlformats.org/drawingml/2006/main"/>
        </p:blipFill>
        <p:spPr>
          <a:xfrm xmlns:a="http://schemas.openxmlformats.org/drawingml/2006/main">
            <a:off x="7334250" y="1906588"/>
            <a:ext cx="4572000" cy="2540000"/>
          </a:xfrm>
          <a:prstGeom xmlns:a="http://schemas.openxmlformats.org/drawingml/2006/main" prst="rect">
            <a:avLst/>
          </a:prstGeom>
        </p:spPr>
      </p:pic>
    </p:spTree>
    <p:extLst>
      <p:ext uri="{BB962C8B-B14F-4D97-AF65-F5344CB8AC3E}">
        <p14:creationId xmlns:p14="http://schemas.microsoft.com/office/powerpoint/2010/main" val="184617321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C27C20E-926F-491D-A548-4DEF5D9018AB}"/>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6F36075A-6BFC-4D32-8726-AF98077A732B}"/>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Put the fieldwork method in order</a:t>
            </a:r>
          </a:p>
        </p:txBody>
      </p:sp>
      <p:sp>
        <p:nvSpPr>
          <p:cNvPr id="3" name="">
            <a:extLst xmlns:a="http://schemas.openxmlformats.org/drawingml/2006/main">
              <a:ext uri="{FF2B5EF4-FFF2-40B4-BE49-F238E27FC236}">
                <a16:creationId xmlns:a16="http://schemas.microsoft.com/office/drawing/2014/main" id="{1005A3C8-B7FD-4D75-827A-EC68346D9205}"/>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We do · 7 minutes</a:t>
            </a:r>
          </a:p>
        </p:txBody>
      </p:sp>
      <p:sp>
        <p:nvSpPr>
          <p:cNvPr id="4" name="">
            <a:extLst xmlns:a="http://schemas.openxmlformats.org/drawingml/2006/main">
              <a:ext uri="{FF2B5EF4-FFF2-40B4-BE49-F238E27FC236}">
                <a16:creationId xmlns:a16="http://schemas.microsoft.com/office/drawing/2014/main" id="{19DBC1C1-9E24-4467-98BE-2B25AE0AB56C}"/>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5</a:t>
            </a:r>
          </a:p>
        </p:txBody>
      </p:sp>
      <p:sp>
        <p:nvSpPr>
          <p:cNvPr id="5" name="">
            <a:extLst xmlns:a="http://schemas.openxmlformats.org/drawingml/2006/main">
              <a:ext uri="{FF2B5EF4-FFF2-40B4-BE49-F238E27FC236}">
                <a16:creationId xmlns:a16="http://schemas.microsoft.com/office/drawing/2014/main" id="{3883B02E-49C3-416A-84D5-FAC77FAEBC1E}"/>
              </a:ext>
            </a:extLst>
          </p:cNvPr>
          <p:cNvSpPr>
            <a:spLocks xmlns:a="http://schemas.openxmlformats.org/drawingml/2006/main" noGrp="1"/>
          </p:cNvSpPr>
          <p:nvPr/>
        </p:nvSpPr>
        <p:spPr>
          <a:xfrm xmlns:a="http://schemas.openxmlformats.org/drawingml/2006/main">
            <a:off x="571500" y="1524000"/>
            <a:ext cx="6286500" cy="3857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73047"/>
                </a:solidFill>
                <a:latin typeface="Arial"/>
                <a:ea typeface="Arial"/>
                <a:cs typeface="Arial"/>
              </a:defRPr>
            </a:pPr>
            <a:r>
              <a:rPr sz="1875" b="0">
                <a:solidFill>
                  <a:srgbClr val="173047"/>
                </a:solidFill>
                <a:latin typeface="Arial"/>
                <a:ea typeface="Arial"/>
                <a:cs typeface="Arial"/>
              </a:rPr>
              <a:t>1. Put the fieldwork method cards in order.</a:t>
            </a:r>
          </a:p>
          <a:p xmlns:a="http://schemas.openxmlformats.org/drawingml/2006/main">
            <a:r>
              <a:t/>
            </a:r>
          </a:p>
          <a:p xmlns:a="http://schemas.openxmlformats.org/drawingml/2006/main">
            <a:pPr>
              <a:buNone/>
              <a:defRPr sz="1875" b="0">
                <a:solidFill>
                  <a:srgbClr val="173047"/>
                </a:solidFill>
                <a:latin typeface="Arial"/>
                <a:ea typeface="Arial"/>
                <a:cs typeface="Arial"/>
              </a:defRPr>
            </a:pPr>
            <a:r>
              <a:rPr sz="1875" b="0">
                <a:solidFill>
                  <a:srgbClr val="173047"/>
                </a:solidFill>
                <a:latin typeface="Arial"/>
                <a:ea typeface="Arial"/>
                <a:cs typeface="Arial"/>
              </a:rPr>
              <a:t>2. Rehearse with the practice observation card and paper tally sheet.</a:t>
            </a:r>
          </a:p>
          <a:p xmlns:a="http://schemas.openxmlformats.org/drawingml/2006/main">
            <a:r>
              <a:t/>
            </a:r>
          </a:p>
          <a:p xmlns:a="http://schemas.openxmlformats.org/drawingml/2006/main">
            <a:pPr>
              <a:buNone/>
              <a:defRPr sz="1875" b="0">
                <a:solidFill>
                  <a:srgbClr val="173047"/>
                </a:solidFill>
                <a:latin typeface="Arial"/>
                <a:ea typeface="Arial"/>
                <a:cs typeface="Arial"/>
              </a:defRPr>
            </a:pPr>
            <a:r>
              <a:rPr sz="1875" b="0">
                <a:solidFill>
                  <a:srgbClr val="173047"/>
                </a:solidFill>
                <a:latin typeface="Arial"/>
                <a:ea typeface="Arial"/>
                <a:cs typeface="Arial"/>
              </a:rPr>
              <a:t>3. Swap observer and recorder roles. Check that each object gets one mark.</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1864a726f9e483e"/>
          <a:stretch xmlns:a="http://schemas.openxmlformats.org/drawingml/2006/main"/>
        </p:blipFill>
        <p:spPr>
          <a:xfrm xmlns:a="http://schemas.openxmlformats.org/drawingml/2006/main">
            <a:off x="7334250" y="1906588"/>
            <a:ext cx="4572000" cy="2540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E1E756E-5CFC-4C08-A29F-F6A50FB3B9BC}"/>
              </a:ext>
            </a:extLst>
          </p:cNvPr>
          <p:cNvSpPr>
            <a:spLocks xmlns:a="http://schemas.openxmlformats.org/drawingml/2006/main" noGrp="1"/>
          </p:cNvSpPr>
          <p:nvPr/>
        </p:nvSpPr>
        <p:spPr>
          <a:xfrm xmlns:a="http://schemas.openxmlformats.org/drawingml/2006/main">
            <a:off x="571500" y="5524500"/>
            <a:ext cx="6286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Use the shared-work sheet. Swap roles.</a:t>
            </a:r>
          </a:p>
        </p:txBody>
      </p:sp>
    </p:spTree>
    <p:extLst>
      <p:ext uri="{BB962C8B-B14F-4D97-AF65-F5344CB8AC3E}">
        <p14:creationId xmlns:p14="http://schemas.microsoft.com/office/powerpoint/2010/main" val="22625607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834512A-D699-484B-B6F9-823C8B66F05C}"/>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8430F8D9-95EE-475D-8935-69BF39CF7885}"/>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Check the claim</a:t>
            </a:r>
          </a:p>
        </p:txBody>
      </p:sp>
      <p:sp>
        <p:nvSpPr>
          <p:cNvPr id="3" name="">
            <a:extLst xmlns:a="http://schemas.openxmlformats.org/drawingml/2006/main">
              <a:ext uri="{FF2B5EF4-FFF2-40B4-BE49-F238E27FC236}">
                <a16:creationId xmlns:a16="http://schemas.microsoft.com/office/drawing/2014/main" id="{2024566A-6C09-4D05-A61E-4C1EE14D60AE}"/>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Check · 2 minutes</a:t>
            </a:r>
          </a:p>
        </p:txBody>
      </p:sp>
      <p:sp>
        <p:nvSpPr>
          <p:cNvPr id="4" name="">
            <a:extLst xmlns:a="http://schemas.openxmlformats.org/drawingml/2006/main">
              <a:ext uri="{FF2B5EF4-FFF2-40B4-BE49-F238E27FC236}">
                <a16:creationId xmlns:a16="http://schemas.microsoft.com/office/drawing/2014/main" id="{0662D18E-103A-4FE1-9E6C-DD63D26DDA55}"/>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6</a:t>
            </a:r>
          </a:p>
        </p:txBody>
      </p:sp>
      <p:sp>
        <p:nvSpPr>
          <p:cNvPr id="5" name="">
            <a:extLst xmlns:a="http://schemas.openxmlformats.org/drawingml/2006/main">
              <a:ext uri="{FF2B5EF4-FFF2-40B4-BE49-F238E27FC236}">
                <a16:creationId xmlns:a16="http://schemas.microsoft.com/office/drawing/2014/main" id="{08454F1D-880B-4AB0-9AFF-504DB5F39478}"/>
              </a:ext>
            </a:extLst>
          </p:cNvPr>
          <p:cNvSpPr>
            <a:spLocks xmlns:a="http://schemas.openxmlformats.org/drawingml/2006/main" noGrp="1"/>
          </p:cNvSpPr>
          <p:nvPr/>
        </p:nvSpPr>
        <p:spPr>
          <a:xfrm xmlns:a="http://schemas.openxmlformats.org/drawingml/2006/main">
            <a:off x="571500" y="1666875"/>
            <a:ext cx="6286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173047"/>
                </a:solidFill>
                <a:latin typeface="Arial"/>
                <a:ea typeface="Arial"/>
                <a:cs typeface="Arial"/>
              </a:defRPr>
            </a:pPr>
            <a:r>
              <a:rPr sz="2025" b="1">
                <a:solidFill>
                  <a:srgbClr val="173047"/>
                </a:solidFill>
                <a:latin typeface="Arial"/>
                <a:ea typeface="Arial"/>
                <a:cs typeface="Arial"/>
              </a:rPr>
              <a:t>A learner sees one tree twice from different positions and makes two tally marks. What should change?</a:t>
            </a:r>
          </a:p>
        </p:txBody>
      </p:sp>
      <p:sp>
        <p:nvSpPr>
          <p:cNvPr id="6" name="">
            <a:extLst xmlns:a="http://schemas.openxmlformats.org/drawingml/2006/main">
              <a:ext uri="{FF2B5EF4-FFF2-40B4-BE49-F238E27FC236}">
                <a16:creationId xmlns:a16="http://schemas.microsoft.com/office/drawing/2014/main" id="{04F47C92-9F59-49E8-B46A-23DC9C2B6654}"/>
              </a:ext>
            </a:extLst>
          </p:cNvPr>
          <p:cNvSpPr>
            <a:spLocks xmlns:a="http://schemas.openxmlformats.org/drawingml/2006/main" noGrp="1"/>
          </p:cNvSpPr>
          <p:nvPr/>
        </p:nvSpPr>
        <p:spPr>
          <a:xfrm xmlns:a="http://schemas.openxmlformats.org/drawingml/2006/main">
            <a:off x="571500" y="4191000"/>
            <a:ext cx="6286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Give your first answer.</a:t>
            </a:r>
          </a:p>
          <a:p xmlns:a="http://schemas.openxmlformats.org/drawingml/2006/main">
            <a:r>
              <a:t/>
            </a:r>
          </a:p>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Check the evidence.</a:t>
            </a:r>
          </a:p>
          <a:p xmlns:a="http://schemas.openxmlformats.org/drawingml/2006/main">
            <a:pPr>
              <a:buNone/>
              <a:defRPr sz="2400" b="0">
                <a:solidFill>
                  <a:srgbClr val="173047"/>
                </a:solidFill>
                <a:latin typeface="Arial"/>
                <a:ea typeface="Arial"/>
                <a:cs typeface="Arial"/>
              </a:defRPr>
            </a:pPr>
            <a:r>
              <a:rPr sz="2400" b="0">
                <a:solidFill>
                  <a:srgbClr val="173047"/>
                </a:solidFill>
                <a:latin typeface="Arial"/>
                <a:ea typeface="Arial"/>
                <a:cs typeface="Arial"/>
              </a:rPr>
              <a:t/>
            </a:r>
          </a:p>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Explain any change.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e7b70ce6d8e4721"/>
          <a:stretch xmlns:a="http://schemas.openxmlformats.org/drawingml/2006/main"/>
        </p:blipFill>
        <p:spPr>
          <a:xfrm xmlns:a="http://schemas.openxmlformats.org/drawingml/2006/main">
            <a:off x="7334250" y="1906588"/>
            <a:ext cx="4572000" cy="2540000"/>
          </a:xfrm>
          <a:prstGeom xmlns:a="http://schemas.openxmlformats.org/drawingml/2006/main" prst="rect">
            <a:avLst/>
          </a:prstGeom>
        </p:spPr>
      </p:pic>
    </p:spTree>
    <p:extLst>
      <p:ext uri="{BB962C8B-B14F-4D97-AF65-F5344CB8AC3E}">
        <p14:creationId xmlns:p14="http://schemas.microsoft.com/office/powerpoint/2010/main" val="132153557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031B463-A9AB-43AA-9A07-E0624F452D00}"/>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4BC50624-2160-4904-93EF-57340982DB44}"/>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Your independent task</a:t>
            </a:r>
          </a:p>
        </p:txBody>
      </p:sp>
      <p:sp>
        <p:nvSpPr>
          <p:cNvPr id="3" name="">
            <a:extLst xmlns:a="http://schemas.openxmlformats.org/drawingml/2006/main">
              <a:ext uri="{FF2B5EF4-FFF2-40B4-BE49-F238E27FC236}">
                <a16:creationId xmlns:a16="http://schemas.microsoft.com/office/drawing/2014/main" id="{0493BC6A-0AC2-48F1-ABFC-E71DA5BA818E}"/>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Independent · 12 minutes</a:t>
            </a:r>
          </a:p>
        </p:txBody>
      </p:sp>
      <p:sp>
        <p:nvSpPr>
          <p:cNvPr id="4" name="">
            <a:extLst xmlns:a="http://schemas.openxmlformats.org/drawingml/2006/main">
              <a:ext uri="{FF2B5EF4-FFF2-40B4-BE49-F238E27FC236}">
                <a16:creationId xmlns:a16="http://schemas.microsoft.com/office/drawing/2014/main" id="{278374EF-AF7D-4DCA-92ED-340D33FED5B3}"/>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7</a:t>
            </a:r>
          </a:p>
        </p:txBody>
      </p:sp>
      <p:sp>
        <p:nvSpPr>
          <p:cNvPr id="5" name="">
            <a:extLst xmlns:a="http://schemas.openxmlformats.org/drawingml/2006/main">
              <a:ext uri="{FF2B5EF4-FFF2-40B4-BE49-F238E27FC236}">
                <a16:creationId xmlns:a16="http://schemas.microsoft.com/office/drawing/2014/main" id="{978A83BA-7890-4934-B3F0-3E0FC21350C6}"/>
              </a:ext>
            </a:extLst>
          </p:cNvPr>
          <p:cNvSpPr>
            <a:spLocks xmlns:a="http://schemas.openxmlformats.org/drawingml/2006/main" noGrp="1"/>
          </p:cNvSpPr>
          <p:nvPr/>
        </p:nvSpPr>
        <p:spPr>
          <a:xfrm xmlns:a="http://schemas.openxmlformats.org/drawingml/2006/main">
            <a:off x="476250" y="1790700"/>
            <a:ext cx="3571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325" b="1">
                <a:solidFill>
                  <a:srgbClr val="315773"/>
                </a:solidFill>
                <a:latin typeface="Arial"/>
                <a:ea typeface="Arial"/>
                <a:cs typeface="Arial"/>
              </a:defRPr>
            </a:pPr>
            <a:r>
              <a:rPr sz="2325" b="1">
                <a:solidFill>
                  <a:srgbClr val="315773"/>
                </a:solidFill>
                <a:latin typeface="Arial"/>
                <a:ea typeface="Arial"/>
                <a:cs typeface="Arial"/>
              </a:rPr>
              <a:t>Supported</a:t>
            </a:r>
          </a:p>
        </p:txBody>
      </p:sp>
      <p:sp>
        <p:nvSpPr>
          <p:cNvPr id="6" name="">
            <a:extLst xmlns:a="http://schemas.openxmlformats.org/drawingml/2006/main">
              <a:ext uri="{FF2B5EF4-FFF2-40B4-BE49-F238E27FC236}">
                <a16:creationId xmlns:a16="http://schemas.microsoft.com/office/drawing/2014/main" id="{F8AD3FC7-AC5A-4965-A57A-B1D563158306}"/>
              </a:ext>
            </a:extLst>
          </p:cNvPr>
          <p:cNvSpPr>
            <a:spLocks xmlns:a="http://schemas.openxmlformats.org/drawingml/2006/main" noGrp="1"/>
          </p:cNvSpPr>
          <p:nvPr/>
        </p:nvSpPr>
        <p:spPr>
          <a:xfrm xmlns:a="http://schemas.openxmlformats.org/drawingml/2006/main">
            <a:off x="476250" y="2447925"/>
            <a:ext cx="3495675"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Use the agreed paper route with the adult.</a:t>
            </a:r>
          </a:p>
          <a:p xmlns:a="http://schemas.openxmlformats.org/drawingml/2006/main">
            <a:r>
              <a:t/>
            </a:r>
          </a:p>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Count one feature type in area A. Make one mark per object.</a:t>
            </a:r>
          </a:p>
          <a:p xmlns:a="http://schemas.openxmlformats.org/drawingml/2006/main">
            <a:r>
              <a:t/>
            </a:r>
          </a:p>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Point to or say your total and one check when back inside.</a:t>
            </a:r>
          </a:p>
        </p:txBody>
      </p:sp>
      <p:sp>
        <p:nvSpPr>
          <p:cNvPr id="7" name="">
            <a:extLst xmlns:a="http://schemas.openxmlformats.org/drawingml/2006/main">
              <a:ext uri="{FF2B5EF4-FFF2-40B4-BE49-F238E27FC236}">
                <a16:creationId xmlns:a16="http://schemas.microsoft.com/office/drawing/2014/main" id="{24E7AE4F-EDA2-4639-9969-E268340395EB}"/>
              </a:ext>
            </a:extLst>
          </p:cNvPr>
          <p:cNvSpPr>
            <a:spLocks xmlns:a="http://schemas.openxmlformats.org/drawingml/2006/main" noGrp="1"/>
          </p:cNvSpPr>
          <p:nvPr/>
        </p:nvSpPr>
        <p:spPr>
          <a:xfrm xmlns:a="http://schemas.openxmlformats.org/drawingml/2006/main">
            <a:off x="4314825" y="1790700"/>
            <a:ext cx="3571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325" b="1">
                <a:solidFill>
                  <a:srgbClr val="315773"/>
                </a:solidFill>
                <a:latin typeface="Arial"/>
                <a:ea typeface="Arial"/>
                <a:cs typeface="Arial"/>
              </a:defRPr>
            </a:pPr>
            <a:r>
              <a:rPr sz="2325" b="1">
                <a:solidFill>
                  <a:srgbClr val="315773"/>
                </a:solidFill>
                <a:latin typeface="Arial"/>
                <a:ea typeface="Arial"/>
                <a:cs typeface="Arial"/>
              </a:rPr>
              <a:t>Standard</a:t>
            </a:r>
          </a:p>
        </p:txBody>
      </p:sp>
      <p:sp>
        <p:nvSpPr>
          <p:cNvPr id="8" name="">
            <a:extLst xmlns:a="http://schemas.openxmlformats.org/drawingml/2006/main">
              <a:ext uri="{FF2B5EF4-FFF2-40B4-BE49-F238E27FC236}">
                <a16:creationId xmlns:a16="http://schemas.microsoft.com/office/drawing/2014/main" id="{98FFAFBF-C71E-49D1-BBE3-B5D8DAE921EA}"/>
              </a:ext>
            </a:extLst>
          </p:cNvPr>
          <p:cNvSpPr>
            <a:spLocks xmlns:a="http://schemas.openxmlformats.org/drawingml/2006/main" noGrp="1"/>
          </p:cNvSpPr>
          <p:nvPr/>
        </p:nvSpPr>
        <p:spPr>
          <a:xfrm xmlns:a="http://schemas.openxmlformats.org/drawingml/2006/main">
            <a:off x="4314825" y="2447925"/>
            <a:ext cx="3495675"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Observe the agreed feature types in A and B on the supervised route.</a:t>
            </a:r>
          </a:p>
          <a:p xmlns:a="http://schemas.openxmlformats.org/drawingml/2006/main">
            <a:r>
              <a:t/>
            </a:r>
          </a:p>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Keep a separate tally for each feature and area.</a:t>
            </a:r>
          </a:p>
          <a:p xmlns:a="http://schemas.openxmlformats.org/drawingml/2006/main">
            <a:r>
              <a:t/>
            </a:r>
          </a:p>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Return, total each row and explain one check yourself.</a:t>
            </a:r>
          </a:p>
        </p:txBody>
      </p:sp>
      <p:sp>
        <p:nvSpPr>
          <p:cNvPr id="9" name="">
            <a:extLst xmlns:a="http://schemas.openxmlformats.org/drawingml/2006/main">
              <a:ext uri="{FF2B5EF4-FFF2-40B4-BE49-F238E27FC236}">
                <a16:creationId xmlns:a16="http://schemas.microsoft.com/office/drawing/2014/main" id="{6C451DC8-F168-4179-A15C-D17858524FAC}"/>
              </a:ext>
            </a:extLst>
          </p:cNvPr>
          <p:cNvSpPr>
            <a:spLocks xmlns:a="http://schemas.openxmlformats.org/drawingml/2006/main" noGrp="1"/>
          </p:cNvSpPr>
          <p:nvPr/>
        </p:nvSpPr>
        <p:spPr>
          <a:xfrm xmlns:a="http://schemas.openxmlformats.org/drawingml/2006/main">
            <a:off x="8153400" y="1790700"/>
            <a:ext cx="3571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325" b="1">
                <a:solidFill>
                  <a:srgbClr val="315773"/>
                </a:solidFill>
                <a:latin typeface="Arial"/>
                <a:ea typeface="Arial"/>
                <a:cs typeface="Arial"/>
              </a:defRPr>
            </a:pPr>
            <a:r>
              <a:rPr sz="2325" b="1">
                <a:solidFill>
                  <a:srgbClr val="315773"/>
                </a:solidFill>
                <a:latin typeface="Arial"/>
                <a:ea typeface="Arial"/>
                <a:cs typeface="Arial"/>
              </a:rPr>
              <a:t>Stretch</a:t>
            </a:r>
          </a:p>
        </p:txBody>
      </p:sp>
      <p:sp>
        <p:nvSpPr>
          <p:cNvPr id="10" name="">
            <a:extLst xmlns:a="http://schemas.openxmlformats.org/drawingml/2006/main">
              <a:ext uri="{FF2B5EF4-FFF2-40B4-BE49-F238E27FC236}">
                <a16:creationId xmlns:a16="http://schemas.microsoft.com/office/drawing/2014/main" id="{A1972CD7-0C27-4EE3-812C-EADD4A55F6CA}"/>
              </a:ext>
            </a:extLst>
          </p:cNvPr>
          <p:cNvSpPr>
            <a:spLocks xmlns:a="http://schemas.openxmlformats.org/drawingml/2006/main" noGrp="1"/>
          </p:cNvSpPr>
          <p:nvPr/>
        </p:nvSpPr>
        <p:spPr>
          <a:xfrm xmlns:a="http://schemas.openxmlformats.org/drawingml/2006/main">
            <a:off x="8153400" y="2447925"/>
            <a:ext cx="3495675"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Use the same supervised route and clearly defined boundaries.</a:t>
            </a:r>
          </a:p>
          <a:p xmlns:a="http://schemas.openxmlformats.org/drawingml/2006/main">
            <a:r>
              <a:t/>
            </a:r>
          </a:p>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Record each feature once, then check a row independently.</a:t>
            </a:r>
          </a:p>
          <a:p xmlns:a="http://schemas.openxmlformats.org/drawingml/2006/main">
            <a:r>
              <a:t/>
            </a:r>
          </a:p>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Combine the totals for one feature and explain your method.</a:t>
            </a:r>
          </a:p>
          <a:p xmlns:a="http://schemas.openxmlformats.org/drawingml/2006/main">
            <a:r>
              <a:t/>
            </a:r>
          </a:p>
          <a:p xmlns:a="http://schemas.openxmlformats.org/drawingml/2006/main">
            <a:pPr>
              <a:buNone/>
              <a:defRPr sz="1725" b="0">
                <a:solidFill>
                  <a:srgbClr val="173047"/>
                </a:solidFill>
                <a:latin typeface="Arial"/>
                <a:ea typeface="Arial"/>
                <a:cs typeface="Arial"/>
              </a:defRPr>
            </a:pPr>
            <a:r>
              <a:rPr sz="1725" b="0">
                <a:solidFill>
                  <a:srgbClr val="173047"/>
                </a:solidFill>
                <a:latin typeface="Arial"/>
                <a:ea typeface="Arial"/>
                <a:cs typeface="Arial"/>
              </a:rPr>
              <a:t>Name a limitation of today’s observations.</a:t>
            </a:r>
          </a:p>
        </p:txBody>
      </p:sp>
      <p:sp>
        <p:nvSpPr>
          <p:cNvPr id="11" name="">
            <a:extLst xmlns:a="http://schemas.openxmlformats.org/drawingml/2006/main">
              <a:ext uri="{FF2B5EF4-FFF2-40B4-BE49-F238E27FC236}">
                <a16:creationId xmlns:a16="http://schemas.microsoft.com/office/drawing/2014/main" id="{97D9B882-90B1-4B3D-A694-5098816AE3F1}"/>
              </a:ext>
            </a:extLst>
          </p:cNvPr>
          <p:cNvSpPr>
            <a:spLocks xmlns:a="http://schemas.openxmlformats.org/drawingml/2006/main" noGrp="1"/>
          </p:cNvSpPr>
          <p:nvPr/>
        </p:nvSpPr>
        <p:spPr>
          <a:xfrm xmlns:a="http://schemas.openxmlformats.org/drawingml/2006/main">
            <a:off x="476250" y="5676900"/>
            <a:ext cx="1123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73047"/>
                </a:solidFill>
                <a:latin typeface="Arial"/>
                <a:ea typeface="Arial"/>
                <a:cs typeface="Arial"/>
              </a:defRPr>
            </a:pPr>
            <a:r>
              <a:rPr sz="1800" b="0">
                <a:solidFill>
                  <a:srgbClr val="173047"/>
                </a:solidFill>
                <a:latin typeface="Arial"/>
                <a:ea typeface="Arial"/>
                <a:cs typeface="Arial"/>
              </a:rPr>
              <a:t>Use your chosen task sheet and checked evidence.</a:t>
            </a:r>
          </a:p>
        </p:txBody>
      </p:sp>
    </p:spTree>
    <p:extLst>
      <p:ext uri="{BB962C8B-B14F-4D97-AF65-F5344CB8AC3E}">
        <p14:creationId xmlns:p14="http://schemas.microsoft.com/office/powerpoint/2010/main" val="43364907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4312F01-9D9F-4514-B5B1-996DE743F062}"/>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47326D11-3CD0-4BA5-B17F-A51400CE626F}"/>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Review and improve</a:t>
            </a:r>
          </a:p>
        </p:txBody>
      </p:sp>
      <p:sp>
        <p:nvSpPr>
          <p:cNvPr id="3" name="">
            <a:extLst xmlns:a="http://schemas.openxmlformats.org/drawingml/2006/main">
              <a:ext uri="{FF2B5EF4-FFF2-40B4-BE49-F238E27FC236}">
                <a16:creationId xmlns:a16="http://schemas.microsoft.com/office/drawing/2014/main" id="{56246456-1E73-476A-8889-1F834599CE1F}"/>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Review · 3 minutes</a:t>
            </a:r>
          </a:p>
        </p:txBody>
      </p:sp>
      <p:sp>
        <p:nvSpPr>
          <p:cNvPr id="4" name="">
            <a:extLst xmlns:a="http://schemas.openxmlformats.org/drawingml/2006/main">
              <a:ext uri="{FF2B5EF4-FFF2-40B4-BE49-F238E27FC236}">
                <a16:creationId xmlns:a16="http://schemas.microsoft.com/office/drawing/2014/main" id="{4B719CCD-8D2C-46AD-892C-09809769EF3D}"/>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8</a:t>
            </a:r>
          </a:p>
        </p:txBody>
      </p:sp>
      <p:sp>
        <p:nvSpPr>
          <p:cNvPr id="5" name="">
            <a:extLst xmlns:a="http://schemas.openxmlformats.org/drawingml/2006/main">
              <a:ext uri="{FF2B5EF4-FFF2-40B4-BE49-F238E27FC236}">
                <a16:creationId xmlns:a16="http://schemas.microsoft.com/office/drawing/2014/main" id="{21899DED-02CB-46B7-9583-696502CF80D0}"/>
              </a:ext>
            </a:extLst>
          </p:cNvPr>
          <p:cNvSpPr>
            <a:spLocks xmlns:a="http://schemas.openxmlformats.org/drawingml/2006/main" noGrp="1"/>
          </p:cNvSpPr>
          <p:nvPr/>
        </p:nvSpPr>
        <p:spPr>
          <a:xfrm xmlns:a="http://schemas.openxmlformats.org/drawingml/2006/main">
            <a:off x="476250" y="2076450"/>
            <a:ext cx="10953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3047"/>
                </a:solidFill>
                <a:latin typeface="Arial"/>
                <a:ea typeface="Arial"/>
                <a:cs typeface="Arial"/>
              </a:defRPr>
            </a:pPr>
            <a:r>
              <a:rPr sz="2250" b="0">
                <a:solidFill>
                  <a:srgbClr val="173047"/>
                </a:solidFill>
                <a:latin typeface="Arial"/>
                <a:ea typeface="Arial"/>
                <a:cs typeface="Arial"/>
              </a:rPr>
              <a:t>Check that the area, feature, tally and total match. Correct one extra or missing mark.</a:t>
            </a:r>
          </a:p>
        </p:txBody>
      </p:sp>
      <p:sp>
        <p:nvSpPr>
          <p:cNvPr id="6" name="">
            <a:extLst xmlns:a="http://schemas.openxmlformats.org/drawingml/2006/main">
              <a:ext uri="{FF2B5EF4-FFF2-40B4-BE49-F238E27FC236}">
                <a16:creationId xmlns:a16="http://schemas.microsoft.com/office/drawing/2014/main" id="{03A15ADD-FD51-4033-BAF5-8A8B59F28563}"/>
              </a:ext>
            </a:extLst>
          </p:cNvPr>
          <p:cNvSpPr>
            <a:spLocks xmlns:a="http://schemas.openxmlformats.org/drawingml/2006/main" noGrp="1"/>
          </p:cNvSpPr>
          <p:nvPr/>
        </p:nvSpPr>
        <p:spPr>
          <a:xfrm xmlns:a="http://schemas.openxmlformats.org/drawingml/2006/main">
            <a:off x="476250" y="5381625"/>
            <a:ext cx="11239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73047"/>
                </a:solidFill>
                <a:latin typeface="Arial"/>
                <a:ea typeface="Arial"/>
                <a:cs typeface="Arial"/>
              </a:defRPr>
            </a:pPr>
            <a:r>
              <a:rPr sz="1950" b="0">
                <a:solidFill>
                  <a:srgbClr val="173047"/>
                </a:solidFill>
                <a:latin typeface="Arial"/>
                <a:ea typeface="Arial"/>
                <a:cs typeface="Arial"/>
              </a:rPr>
              <a:t>Show one check or improvement.</a:t>
            </a:r>
          </a:p>
        </p:txBody>
      </p:sp>
    </p:spTree>
    <p:extLst>
      <p:ext uri="{BB962C8B-B14F-4D97-AF65-F5344CB8AC3E}">
        <p14:creationId xmlns:p14="http://schemas.microsoft.com/office/powerpoint/2010/main" val="92466655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BD75076-2BF1-4350-9575-6EF4C69FCE05}"/>
              </a:ext>
            </a:extLst>
          </p:cNvPr>
          <p:cNvSpPr>
            <a:spLocks xmlns:a="http://schemas.openxmlformats.org/drawingml/2006/main" noGrp="1"/>
          </p:cNvSpPr>
          <p:nvPr/>
        </p:nvSpPr>
        <p:spPr>
          <a:xfrm xmlns:a="http://schemas.openxmlformats.org/drawingml/2006/main">
            <a:off x="476250" y="228600"/>
            <a:ext cx="1114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4E7A9B"/>
                </a:solidFill>
                <a:latin typeface="Arial"/>
                <a:ea typeface="Arial"/>
                <a:cs typeface="Arial"/>
              </a:defRPr>
            </a:pPr>
            <a:r>
              <a:rPr sz="1425" b="1">
                <a:solidFill>
                  <a:srgbClr val="4E7A9B"/>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B1F4FDA5-35AB-4570-A67A-CF6A73737C8A}"/>
              </a:ext>
            </a:extLst>
          </p:cNvPr>
          <p:cNvSpPr>
            <a:spLocks xmlns:a="http://schemas.openxmlformats.org/drawingml/2006/main" noGrp="1"/>
          </p:cNvSpPr>
          <p:nvPr/>
        </p:nvSpPr>
        <p:spPr>
          <a:xfrm xmlns:a="http://schemas.openxmlformats.org/drawingml/2006/main">
            <a:off x="476250" y="781050"/>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173047"/>
                </a:solidFill>
                <a:latin typeface="Arial"/>
                <a:ea typeface="Arial"/>
                <a:cs typeface="Arial"/>
              </a:defRPr>
            </a:pPr>
            <a:r>
              <a:rPr sz="2850" b="1">
                <a:solidFill>
                  <a:srgbClr val="173047"/>
                </a:solidFill>
                <a:latin typeface="Arial"/>
                <a:ea typeface="Arial"/>
                <a:cs typeface="Arial"/>
              </a:rPr>
              <a:t>Two final checks</a:t>
            </a:r>
          </a:p>
        </p:txBody>
      </p:sp>
      <p:sp>
        <p:nvSpPr>
          <p:cNvPr id="3" name="">
            <a:extLst xmlns:a="http://schemas.openxmlformats.org/drawingml/2006/main">
              <a:ext uri="{FF2B5EF4-FFF2-40B4-BE49-F238E27FC236}">
                <a16:creationId xmlns:a16="http://schemas.microsoft.com/office/drawing/2014/main" id="{37DE2D11-0868-4B5D-9069-DB88C5EE1961}"/>
              </a:ext>
            </a:extLst>
          </p:cNvPr>
          <p:cNvSpPr>
            <a:spLocks xmlns:a="http://schemas.openxmlformats.org/drawingml/2006/main" noGrp="1"/>
          </p:cNvSpPr>
          <p:nvPr/>
        </p:nvSpPr>
        <p:spPr>
          <a:xfrm xmlns:a="http://schemas.openxmlformats.org/drawingml/2006/main">
            <a:off x="476250" y="6229350"/>
            <a:ext cx="10191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315773"/>
                </a:solidFill>
                <a:latin typeface="Arial"/>
                <a:ea typeface="Arial"/>
                <a:cs typeface="Arial"/>
              </a:defRPr>
            </a:pPr>
            <a:r>
              <a:rPr sz="1350" b="0">
                <a:solidFill>
                  <a:srgbClr val="315773"/>
                </a:solidFill>
                <a:latin typeface="Arial"/>
                <a:ea typeface="Arial"/>
                <a:cs typeface="Arial"/>
              </a:rPr>
              <a:t>Exit · 3 minutes</a:t>
            </a:r>
          </a:p>
        </p:txBody>
      </p:sp>
      <p:sp>
        <p:nvSpPr>
          <p:cNvPr id="4" name="">
            <a:extLst xmlns:a="http://schemas.openxmlformats.org/drawingml/2006/main">
              <a:ext uri="{FF2B5EF4-FFF2-40B4-BE49-F238E27FC236}">
                <a16:creationId xmlns:a16="http://schemas.microsoft.com/office/drawing/2014/main" id="{2393F186-F829-4333-AC49-0C474B06F1BF}"/>
              </a:ext>
            </a:extLst>
          </p:cNvPr>
          <p:cNvSpPr>
            <a:spLocks xmlns:a="http://schemas.openxmlformats.org/drawingml/2006/main" noGrp="1"/>
          </p:cNvSpPr>
          <p:nvPr/>
        </p:nvSpPr>
        <p:spPr>
          <a:xfrm xmlns:a="http://schemas.openxmlformats.org/drawingml/2006/main">
            <a:off x="11334750" y="62293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173047"/>
                </a:solidFill>
                <a:latin typeface="Arial"/>
                <a:ea typeface="Arial"/>
                <a:cs typeface="Arial"/>
              </a:defRPr>
            </a:pPr>
            <a:r>
              <a:rPr sz="1350" b="0">
                <a:solidFill>
                  <a:srgbClr val="173047"/>
                </a:solidFill>
                <a:latin typeface="Arial"/>
                <a:ea typeface="Arial"/>
                <a:cs typeface="Arial"/>
              </a:rPr>
              <a:t>9</a:t>
            </a:r>
          </a:p>
        </p:txBody>
      </p:sp>
      <p:sp>
        <p:nvSpPr>
          <p:cNvPr id="5" name="">
            <a:extLst xmlns:a="http://schemas.openxmlformats.org/drawingml/2006/main">
              <a:ext uri="{FF2B5EF4-FFF2-40B4-BE49-F238E27FC236}">
                <a16:creationId xmlns:a16="http://schemas.microsoft.com/office/drawing/2014/main" id="{437BBDAF-BAD2-4CFE-8523-C9C4D09B6B35}"/>
              </a:ext>
            </a:extLst>
          </p:cNvPr>
          <p:cNvSpPr>
            <a:spLocks xmlns:a="http://schemas.openxmlformats.org/drawingml/2006/main" noGrp="1"/>
          </p:cNvSpPr>
          <p:nvPr/>
        </p:nvSpPr>
        <p:spPr>
          <a:xfrm xmlns:a="http://schemas.openxmlformats.org/drawingml/2006/main">
            <a:off x="476250" y="2000250"/>
            <a:ext cx="111442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3047"/>
                </a:solidFill>
                <a:latin typeface="Arial"/>
                <a:ea typeface="Arial"/>
                <a:cs typeface="Arial"/>
              </a:defRPr>
            </a:pPr>
            <a:r>
              <a:rPr sz="2250" b="0">
                <a:solidFill>
                  <a:srgbClr val="173047"/>
                </a:solidFill>
                <a:latin typeface="Arial"/>
                <a:ea typeface="Arial"/>
                <a:cs typeface="Arial"/>
              </a:rPr>
              <a:t>1. What did you observe and how many did you record?</a:t>
            </a:r>
          </a:p>
          <a:p xmlns:a="http://schemas.openxmlformats.org/drawingml/2006/main">
            <a:r>
              <a:t/>
            </a:r>
          </a:p>
          <a:p xmlns:a="http://schemas.openxmlformats.org/drawingml/2006/main">
            <a:pPr>
              <a:buNone/>
              <a:defRPr sz="2250" b="0">
                <a:solidFill>
                  <a:srgbClr val="173047"/>
                </a:solidFill>
                <a:latin typeface="Arial"/>
                <a:ea typeface="Arial"/>
                <a:cs typeface="Arial"/>
              </a:defRPr>
            </a:pPr>
            <a:r>
              <a:rPr sz="2250" b="0">
                <a:solidFill>
                  <a:srgbClr val="173047"/>
                </a:solidFill>
                <a:latin typeface="Arial"/>
                <a:ea typeface="Arial"/>
                <a:cs typeface="Arial"/>
              </a:rPr>
              <a:t>2. How did you check your tally?</a:t>
            </a:r>
          </a:p>
        </p:txBody>
      </p:sp>
      <p:sp>
        <p:nvSpPr>
          <p:cNvPr id="6" name="">
            <a:extLst xmlns:a="http://schemas.openxmlformats.org/drawingml/2006/main">
              <a:ext uri="{FF2B5EF4-FFF2-40B4-BE49-F238E27FC236}">
                <a16:creationId xmlns:a16="http://schemas.microsoft.com/office/drawing/2014/main" id="{E8374A20-46EE-474A-9C3F-12B1DB523F50}"/>
              </a:ext>
            </a:extLst>
          </p:cNvPr>
          <p:cNvSpPr>
            <a:spLocks xmlns:a="http://schemas.openxmlformats.org/drawingml/2006/main" noGrp="1"/>
          </p:cNvSpPr>
          <p:nvPr/>
        </p:nvSpPr>
        <p:spPr>
          <a:xfrm xmlns:a="http://schemas.openxmlformats.org/drawingml/2006/main">
            <a:off x="476250" y="5295900"/>
            <a:ext cx="11239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73047"/>
                </a:solidFill>
                <a:latin typeface="Arial"/>
                <a:ea typeface="Arial"/>
                <a:cs typeface="Arial"/>
              </a:defRPr>
            </a:pPr>
            <a:r>
              <a:rPr sz="1950" b="0">
                <a:solidFill>
                  <a:srgbClr val="173047"/>
                </a:solidFill>
                <a:latin typeface="Arial"/>
                <a:ea typeface="Arial"/>
                <a:cs typeface="Arial"/>
              </a:rPr>
              <a:t>Give your own response. Point, speak, draw or write.</a:t>
            </a:r>
          </a:p>
        </p:txBody>
      </p:sp>
    </p:spTree>
    <p:extLst>
      <p:ext uri="{BB962C8B-B14F-4D97-AF65-F5344CB8AC3E}">
        <p14:creationId xmlns:p14="http://schemas.microsoft.com/office/powerpoint/2010/main" val="135835749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3A4769C-FB26-458F-8329-E85A14F46FE1}"/>
              </a:ext>
            </a:extLst>
          </p:cNvPr>
          <p:cNvSpPr>
            <a:spLocks xmlns:a="http://schemas.openxmlformats.org/drawingml/2006/main" noGrp="1"/>
          </p:cNvSpPr>
          <p:nvPr/>
        </p:nvSpPr>
        <p:spPr>
          <a:xfrm xmlns:a="http://schemas.openxmlformats.org/drawingml/2006/main">
            <a:off x="571500" y="2476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315773"/>
                </a:solidFill>
                <a:latin typeface="Arial"/>
                <a:ea typeface="Arial"/>
                <a:cs typeface="Arial"/>
              </a:defRPr>
            </a:pPr>
            <a:r>
              <a:rPr sz="1350" b="1">
                <a:solidFill>
                  <a:srgbClr val="315773"/>
                </a:solidFill>
                <a:latin typeface="Arial"/>
                <a:ea typeface="Arial"/>
                <a:cs typeface="Arial"/>
              </a:rPr>
              <a:t>BUILD HUMANITIES   SUMMER 1   WEEK 4</a:t>
            </a:r>
          </a:p>
        </p:txBody>
      </p:sp>
      <p:sp>
        <p:nvSpPr>
          <p:cNvPr id="2" name="">
            <a:extLst xmlns:a="http://schemas.openxmlformats.org/drawingml/2006/main">
              <a:ext uri="{FF2B5EF4-FFF2-40B4-BE49-F238E27FC236}">
                <a16:creationId xmlns:a16="http://schemas.microsoft.com/office/drawing/2014/main" id="{34E15371-A19B-43E2-B2AA-B04910A5FE54}"/>
              </a:ext>
            </a:extLst>
          </p:cNvPr>
          <p:cNvSpPr>
            <a:spLocks xmlns:a="http://schemas.openxmlformats.org/drawingml/2006/main" noGrp="1"/>
          </p:cNvSpPr>
          <p:nvPr/>
        </p:nvSpPr>
        <p:spPr>
          <a:xfrm xmlns:a="http://schemas.openxmlformats.org/drawingml/2006/main">
            <a:off x="571500" y="809625"/>
            <a:ext cx="11049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173047"/>
                </a:solidFill>
                <a:latin typeface="Arial"/>
                <a:ea typeface="Arial"/>
                <a:cs typeface="Arial"/>
              </a:defRPr>
            </a:pPr>
            <a:r>
              <a:rPr sz="3150" b="1">
                <a:solidFill>
                  <a:srgbClr val="173047"/>
                </a:solidFill>
                <a:latin typeface="Arial"/>
                <a:ea typeface="Arial"/>
                <a:cs typeface="Arial"/>
              </a:rPr>
              <a:t>Lesson vocabulary</a:t>
            </a:r>
          </a:p>
        </p:txBody>
      </p:sp>
      <p:sp>
        <p:nvSpPr>
          <p:cNvPr id="3" name="">
            <a:extLst xmlns:a="http://schemas.openxmlformats.org/drawingml/2006/main">
              <a:ext uri="{FF2B5EF4-FFF2-40B4-BE49-F238E27FC236}">
                <a16:creationId xmlns:a16="http://schemas.microsoft.com/office/drawing/2014/main" id="{7CB611D1-5127-426D-8D92-DECA73CB09E5}"/>
              </a:ext>
            </a:extLst>
          </p:cNvPr>
          <p:cNvSpPr>
            <a:spLocks xmlns:a="http://schemas.openxmlformats.org/drawingml/2006/main" noGrp="1"/>
          </p:cNvSpPr>
          <p:nvPr/>
        </p:nvSpPr>
        <p:spPr>
          <a:xfrm xmlns:a="http://schemas.openxmlformats.org/drawingml/2006/main">
            <a:off x="571500" y="1809750"/>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fieldwork</a:t>
            </a:r>
          </a:p>
        </p:txBody>
      </p:sp>
      <p:sp>
        <p:nvSpPr>
          <p:cNvPr id="4" name="">
            <a:extLst xmlns:a="http://schemas.openxmlformats.org/drawingml/2006/main">
              <a:ext uri="{FF2B5EF4-FFF2-40B4-BE49-F238E27FC236}">
                <a16:creationId xmlns:a16="http://schemas.microsoft.com/office/drawing/2014/main" id="{084DFF44-F187-42F9-8E71-1B59227508AE}"/>
              </a:ext>
            </a:extLst>
          </p:cNvPr>
          <p:cNvSpPr>
            <a:spLocks xmlns:a="http://schemas.openxmlformats.org/drawingml/2006/main" noGrp="1"/>
          </p:cNvSpPr>
          <p:nvPr/>
        </p:nvSpPr>
        <p:spPr>
          <a:xfrm xmlns:a="http://schemas.openxmlformats.org/drawingml/2006/main">
            <a:off x="3190875" y="1809750"/>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Finding out about a place by observing it there.</a:t>
            </a:r>
          </a:p>
        </p:txBody>
      </p:sp>
      <p:sp>
        <p:nvSpPr>
          <p:cNvPr id="5" name="">
            <a:extLst xmlns:a="http://schemas.openxmlformats.org/drawingml/2006/main">
              <a:ext uri="{FF2B5EF4-FFF2-40B4-BE49-F238E27FC236}">
                <a16:creationId xmlns:a16="http://schemas.microsoft.com/office/drawing/2014/main" id="{0C794D79-F600-45BC-B2D8-091E72969C5B}"/>
              </a:ext>
            </a:extLst>
          </p:cNvPr>
          <p:cNvSpPr>
            <a:spLocks xmlns:a="http://schemas.openxmlformats.org/drawingml/2006/main" noGrp="1"/>
          </p:cNvSpPr>
          <p:nvPr/>
        </p:nvSpPr>
        <p:spPr>
          <a:xfrm xmlns:a="http://schemas.openxmlformats.org/drawingml/2006/main">
            <a:off x="571500" y="2809875"/>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observation</a:t>
            </a:r>
          </a:p>
        </p:txBody>
      </p:sp>
      <p:sp>
        <p:nvSpPr>
          <p:cNvPr id="6" name="">
            <a:extLst xmlns:a="http://schemas.openxmlformats.org/drawingml/2006/main">
              <a:ext uri="{FF2B5EF4-FFF2-40B4-BE49-F238E27FC236}">
                <a16:creationId xmlns:a16="http://schemas.microsoft.com/office/drawing/2014/main" id="{E5B457F5-0247-422B-A326-07A5927CFBB3}"/>
              </a:ext>
            </a:extLst>
          </p:cNvPr>
          <p:cNvSpPr>
            <a:spLocks xmlns:a="http://schemas.openxmlformats.org/drawingml/2006/main" noGrp="1"/>
          </p:cNvSpPr>
          <p:nvPr/>
        </p:nvSpPr>
        <p:spPr>
          <a:xfrm xmlns:a="http://schemas.openxmlformats.org/drawingml/2006/main">
            <a:off x="3190875" y="2809875"/>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Something noticed by looking carefully.</a:t>
            </a:r>
          </a:p>
        </p:txBody>
      </p:sp>
      <p:sp>
        <p:nvSpPr>
          <p:cNvPr id="7" name="">
            <a:extLst xmlns:a="http://schemas.openxmlformats.org/drawingml/2006/main">
              <a:ext uri="{FF2B5EF4-FFF2-40B4-BE49-F238E27FC236}">
                <a16:creationId xmlns:a16="http://schemas.microsoft.com/office/drawing/2014/main" id="{3801C94F-00E3-445C-9284-CDDD29172E82}"/>
              </a:ext>
            </a:extLst>
          </p:cNvPr>
          <p:cNvSpPr>
            <a:spLocks xmlns:a="http://schemas.openxmlformats.org/drawingml/2006/main" noGrp="1"/>
          </p:cNvSpPr>
          <p:nvPr/>
        </p:nvSpPr>
        <p:spPr>
          <a:xfrm xmlns:a="http://schemas.openxmlformats.org/drawingml/2006/main">
            <a:off x="571500" y="3810000"/>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tally</a:t>
            </a:r>
          </a:p>
        </p:txBody>
      </p:sp>
      <p:sp>
        <p:nvSpPr>
          <p:cNvPr id="8" name="">
            <a:extLst xmlns:a="http://schemas.openxmlformats.org/drawingml/2006/main">
              <a:ext uri="{FF2B5EF4-FFF2-40B4-BE49-F238E27FC236}">
                <a16:creationId xmlns:a16="http://schemas.microsoft.com/office/drawing/2014/main" id="{08A2F924-873D-4AEB-AFAC-B547D2205B7C}"/>
              </a:ext>
            </a:extLst>
          </p:cNvPr>
          <p:cNvSpPr>
            <a:spLocks xmlns:a="http://schemas.openxmlformats.org/drawingml/2006/main" noGrp="1"/>
          </p:cNvSpPr>
          <p:nvPr/>
        </p:nvSpPr>
        <p:spPr>
          <a:xfrm xmlns:a="http://schemas.openxmlformats.org/drawingml/2006/main">
            <a:off x="3190875" y="3810000"/>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One mark for each thing counted; group marks in fives.</a:t>
            </a:r>
          </a:p>
        </p:txBody>
      </p:sp>
      <p:sp>
        <p:nvSpPr>
          <p:cNvPr id="9" name="">
            <a:extLst xmlns:a="http://schemas.openxmlformats.org/drawingml/2006/main">
              <a:ext uri="{FF2B5EF4-FFF2-40B4-BE49-F238E27FC236}">
                <a16:creationId xmlns:a16="http://schemas.microsoft.com/office/drawing/2014/main" id="{172E86BA-E886-43A0-9AA5-5D76B09FA258}"/>
              </a:ext>
            </a:extLst>
          </p:cNvPr>
          <p:cNvSpPr>
            <a:spLocks xmlns:a="http://schemas.openxmlformats.org/drawingml/2006/main" noGrp="1"/>
          </p:cNvSpPr>
          <p:nvPr/>
        </p:nvSpPr>
        <p:spPr>
          <a:xfrm xmlns:a="http://schemas.openxmlformats.org/drawingml/2006/main">
            <a:off x="571500" y="4810125"/>
            <a:ext cx="238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3047"/>
                </a:solidFill>
                <a:latin typeface="Arial"/>
                <a:ea typeface="Arial"/>
                <a:cs typeface="Arial"/>
              </a:defRPr>
            </a:pPr>
            <a:r>
              <a:rPr sz="2250" b="1">
                <a:solidFill>
                  <a:srgbClr val="173047"/>
                </a:solidFill>
                <a:latin typeface="Arial"/>
                <a:ea typeface="Arial"/>
                <a:cs typeface="Arial"/>
              </a:rPr>
              <a:t>data</a:t>
            </a:r>
          </a:p>
        </p:txBody>
      </p:sp>
      <p:sp>
        <p:nvSpPr>
          <p:cNvPr id="10" name="">
            <a:extLst xmlns:a="http://schemas.openxmlformats.org/drawingml/2006/main">
              <a:ext uri="{FF2B5EF4-FFF2-40B4-BE49-F238E27FC236}">
                <a16:creationId xmlns:a16="http://schemas.microsoft.com/office/drawing/2014/main" id="{191D1D5C-B03D-4233-8CA0-2E19553FD35D}"/>
              </a:ext>
            </a:extLst>
          </p:cNvPr>
          <p:cNvSpPr>
            <a:spLocks xmlns:a="http://schemas.openxmlformats.org/drawingml/2006/main" noGrp="1"/>
          </p:cNvSpPr>
          <p:nvPr/>
        </p:nvSpPr>
        <p:spPr>
          <a:xfrm xmlns:a="http://schemas.openxmlformats.org/drawingml/2006/main">
            <a:off x="3190875" y="4810125"/>
            <a:ext cx="8286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3047"/>
                </a:solidFill>
                <a:latin typeface="Arial"/>
                <a:ea typeface="Arial"/>
                <a:cs typeface="Arial"/>
              </a:defRPr>
            </a:pPr>
            <a:r>
              <a:rPr sz="2100" b="0">
                <a:solidFill>
                  <a:srgbClr val="173047"/>
                </a:solidFill>
                <a:latin typeface="Arial"/>
                <a:ea typeface="Arial"/>
                <a:cs typeface="Arial"/>
              </a:rPr>
              <a:t>Information collected to answer a question.</a:t>
            </a:r>
          </a:p>
        </p:txBody>
      </p:sp>
      <p:sp>
        <p:nvSpPr>
          <p:cNvPr id="11" name="">
            <a:extLst xmlns:a="http://schemas.openxmlformats.org/drawingml/2006/main">
              <a:ext uri="{FF2B5EF4-FFF2-40B4-BE49-F238E27FC236}">
                <a16:creationId xmlns:a16="http://schemas.microsoft.com/office/drawing/2014/main" id="{BDF222BB-88FB-4099-B18B-64CA454B9BFB}"/>
              </a:ext>
            </a:extLst>
          </p:cNvPr>
          <p:cNvSpPr>
            <a:spLocks xmlns:a="http://schemas.openxmlformats.org/drawingml/2006/main" noGrp="1"/>
          </p:cNvSpPr>
          <p:nvPr/>
        </p:nvSpPr>
        <p:spPr>
          <a:xfrm xmlns:a="http://schemas.openxmlformats.org/drawingml/2006/main">
            <a:off x="571500"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15773"/>
                </a:solidFill>
                <a:latin typeface="Arial"/>
                <a:ea typeface="Arial"/>
                <a:cs typeface="Arial"/>
              </a:defRPr>
            </a:pPr>
            <a:r>
              <a:rPr sz="1350" b="0">
                <a:solidFill>
                  <a:srgbClr val="315773"/>
                </a:solidFill>
                <a:latin typeface="Arial"/>
                <a:ea typeface="Arial"/>
                <a:cs typeface="Arial"/>
              </a:rPr>
              <a:t>Vocabulary reference</a:t>
            </a:r>
          </a:p>
        </p:txBody>
      </p:sp>
      <p:sp>
        <p:nvSpPr>
          <p:cNvPr id="12" name="">
            <a:extLst xmlns:a="http://schemas.openxmlformats.org/drawingml/2006/main">
              <a:ext uri="{FF2B5EF4-FFF2-40B4-BE49-F238E27FC236}">
                <a16:creationId xmlns:a16="http://schemas.microsoft.com/office/drawing/2014/main" id="{8EC0EB2E-898F-4A07-BFCB-1326C1186D58}"/>
              </a:ext>
            </a:extLst>
          </p:cNvPr>
          <p:cNvSpPr>
            <a:spLocks xmlns:a="http://schemas.openxmlformats.org/drawingml/2006/main" noGrp="1"/>
          </p:cNvSpPr>
          <p:nvPr/>
        </p:nvSpPr>
        <p:spPr>
          <a:xfrm xmlns:a="http://schemas.openxmlformats.org/drawingml/2006/main">
            <a:off x="11430000" y="633412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3047"/>
                </a:solidFill>
                <a:latin typeface="Arial"/>
                <a:ea typeface="Arial"/>
                <a:cs typeface="Arial"/>
              </a:defRPr>
            </a:pPr>
            <a:r>
              <a:rPr sz="1350" b="0">
                <a:solidFill>
                  <a:srgbClr val="173047"/>
                </a:solidFill>
                <a:latin typeface="Arial"/>
                <a:ea typeface="Arial"/>
                <a:cs typeface="Arial"/>
              </a:rPr>
              <a:t>10</a:t>
            </a:r>
          </a:p>
        </p:txBody>
      </p:sp>
    </p:spTree>
    <p:extLst>
      <p:ext uri="{BB962C8B-B14F-4D97-AF65-F5344CB8AC3E}">
        <p14:creationId xmlns:p14="http://schemas.microsoft.com/office/powerpoint/2010/main" val="24909738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2026-09-21T15:11:55.4940000Z</dcterms:created>
  <dcterms:modified xsi:type="dcterms:W3CDTF">2026-09-21T15:11:55.4940000Z</dcterms:modified>
</coreProperties>
</file>