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2c713a05fbb4358" /><Relationship Type="http://schemas.openxmlformats.org/officeDocument/2006/relationships/extended-properties" Target="/docProps/app.xml" Id="R8c5ba3d135b44a4a" /><Relationship Type="http://schemas.openxmlformats.org/officeDocument/2006/relationships/officeDocument" Target="/ppt/presentation.xml" Id="R92f3172d11e94edd" /></Relationships>
</file>

<file path=ppt/presentation.xml><?xml version="1.0" encoding="utf-8"?>
<p:presentation xmlns:p="http://schemas.openxmlformats.org/presentationml/2006/main">
  <p:sldMasterIdLst>
    <p:sldMasterId xmlns:r="http://schemas.openxmlformats.org/officeDocument/2006/relationships" id="2147483648" r:id="R647990c92b304ecb"/>
  </p:sldMasterIdLst>
  <p:notesMasterIdLst>
    <p:notesMasterId xmlns:r="http://schemas.openxmlformats.org/officeDocument/2006/relationships" r:id="Rab7ee7118c634c7a"/>
  </p:notesMasterIdLst>
  <p:sldIdLst>
    <p:sldId xmlns:r="http://schemas.openxmlformats.org/officeDocument/2006/relationships" id="256" r:id="Rf82e10e1c66f41e1"/>
    <p:sldId xmlns:r="http://schemas.openxmlformats.org/officeDocument/2006/relationships" id="257" r:id="R305c5eb2d1ca4754"/>
    <p:sldId xmlns:r="http://schemas.openxmlformats.org/officeDocument/2006/relationships" id="258" r:id="R66a6f6c9bcac4ac4"/>
    <p:sldId xmlns:r="http://schemas.openxmlformats.org/officeDocument/2006/relationships" id="259" r:id="Rcb1832c61a07428c"/>
    <p:sldId xmlns:r="http://schemas.openxmlformats.org/officeDocument/2006/relationships" id="260" r:id="R6c8585cdbf3e4d02"/>
    <p:sldId xmlns:r="http://schemas.openxmlformats.org/officeDocument/2006/relationships" id="261" r:id="R0b753df681464f01"/>
    <p:sldId xmlns:r="http://schemas.openxmlformats.org/officeDocument/2006/relationships" id="262" r:id="R8f86a2daa09f4950"/>
    <p:sldId xmlns:r="http://schemas.openxmlformats.org/officeDocument/2006/relationships" id="263" r:id="R8f6bc963c7dd4872"/>
    <p:sldId xmlns:r="http://schemas.openxmlformats.org/officeDocument/2006/relationships" id="264" r:id="Rc9d2998e60ac484f"/>
    <p:sldId xmlns:ns0="http://schemas.openxmlformats.org/officeDocument/2006/relationships" id="265" ns0:id="rId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Type="http://schemas.openxmlformats.org/officeDocument/2006/relationships/theme" Target="/ppt/theme/theme1.xml" Id="R8200630faad84df5"/><Relationship Type="http://schemas.openxmlformats.org/officeDocument/2006/relationships/slideMaster" Target="/ppt/slideMasters/slideMaster1.xml" Id="R647990c92b304ecb"/><Relationship Type="http://schemas.openxmlformats.org/officeDocument/2006/relationships/notesMaster" Target="/ppt/notesMasters/notesMaster1.xml" Id="Rab7ee7118c634c7a"/><Relationship Type="http://schemas.openxmlformats.org/officeDocument/2006/relationships/presProps" Target="/ppt/presProps.xml" Id="R6838149baf924edd"/><Relationship Type="http://schemas.openxmlformats.org/officeDocument/2006/relationships/tableStyles" Target="/ppt/tableStyles.xml" Id="Rcbabee67506e4a12"/><Relationship Type="http://schemas.openxmlformats.org/officeDocument/2006/relationships/slide" Target="/ppt/slides/slide1.xml" Id="Rf82e10e1c66f41e1"/><Relationship Type="http://schemas.openxmlformats.org/officeDocument/2006/relationships/slide" Target="/ppt/slides/slide2.xml" Id="R305c5eb2d1ca4754"/><Relationship Type="http://schemas.openxmlformats.org/officeDocument/2006/relationships/slide" Target="/ppt/slides/slide3.xml" Id="R66a6f6c9bcac4ac4"/><Relationship Type="http://schemas.openxmlformats.org/officeDocument/2006/relationships/slide" Target="/ppt/slides/slide4.xml" Id="Rcb1832c61a07428c"/><Relationship Type="http://schemas.openxmlformats.org/officeDocument/2006/relationships/slide" Target="/ppt/slides/slide5.xml" Id="R6c8585cdbf3e4d02"/><Relationship Type="http://schemas.openxmlformats.org/officeDocument/2006/relationships/slide" Target="/ppt/slides/slide6.xml" Id="R0b753df681464f01"/><Relationship Type="http://schemas.openxmlformats.org/officeDocument/2006/relationships/slide" Target="/ppt/slides/slide7.xml" Id="R8f86a2daa09f4950"/><Relationship Type="http://schemas.openxmlformats.org/officeDocument/2006/relationships/slide" Target="/ppt/slides/slide8.xml" Id="R8f6bc963c7dd4872"/><Relationship Type="http://schemas.openxmlformats.org/officeDocument/2006/relationships/slide" Target="/ppt/slides/slide9.xml" Id="Rc9d2998e60ac484f"/><Relationship Id="rId1" Type="http://schemas.openxmlformats.org/officeDocument/2006/relationships/slide" Target="slides/slide10.xml"/></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f731bbe88574af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8d1c28a16ea4866" /><Relationship Type="http://schemas.openxmlformats.org/officeDocument/2006/relationships/notesMaster" Target="/ppt/notesMasters/notesMaster1.xml" Id="R6d2e74be698e4e8e" /></Relationships>
</file>

<file path=ppt/notesSlides/_rels/notesSlide2.xml.rels>&#65279;<?xml version="1.0" encoding="utf-8"?><Relationships xmlns="http://schemas.openxmlformats.org/package/2006/relationships"><Relationship Type="http://schemas.openxmlformats.org/officeDocument/2006/relationships/slide" Target="/ppt/slides/slide2.xml" Id="R6f6b395203f54d07" /><Relationship Type="http://schemas.openxmlformats.org/officeDocument/2006/relationships/notesMaster" Target="/ppt/notesMasters/notesMaster1.xml" Id="Ra0a20a6533154c1c" /></Relationships>
</file>

<file path=ppt/notesSlides/_rels/notesSlide3.xml.rels>&#65279;<?xml version="1.0" encoding="utf-8"?><Relationships xmlns="http://schemas.openxmlformats.org/package/2006/relationships"><Relationship Type="http://schemas.openxmlformats.org/officeDocument/2006/relationships/slide" Target="/ppt/slides/slide3.xml" Id="R061b30c3c6df4995" /><Relationship Type="http://schemas.openxmlformats.org/officeDocument/2006/relationships/notesMaster" Target="/ppt/notesMasters/notesMaster1.xml" Id="R32738755e9ae4ea9" /></Relationships>
</file>

<file path=ppt/notesSlides/_rels/notesSlide4.xml.rels>&#65279;<?xml version="1.0" encoding="utf-8"?><Relationships xmlns="http://schemas.openxmlformats.org/package/2006/relationships"><Relationship Type="http://schemas.openxmlformats.org/officeDocument/2006/relationships/slide" Target="/ppt/slides/slide4.xml" Id="Rf78bc14fd28943ab" /><Relationship Type="http://schemas.openxmlformats.org/officeDocument/2006/relationships/notesMaster" Target="/ppt/notesMasters/notesMaster1.xml" Id="R56a9183133604958" /></Relationships>
</file>

<file path=ppt/notesSlides/_rels/notesSlide5.xml.rels>&#65279;<?xml version="1.0" encoding="utf-8"?><Relationships xmlns="http://schemas.openxmlformats.org/package/2006/relationships"><Relationship Type="http://schemas.openxmlformats.org/officeDocument/2006/relationships/slide" Target="/ppt/slides/slide5.xml" Id="R6b75bc27559a4ec7" /><Relationship Type="http://schemas.openxmlformats.org/officeDocument/2006/relationships/notesMaster" Target="/ppt/notesMasters/notesMaster1.xml" Id="Rd735a1e26f244be8" /></Relationships>
</file>

<file path=ppt/notesSlides/_rels/notesSlide6.xml.rels>&#65279;<?xml version="1.0" encoding="utf-8"?><Relationships xmlns="http://schemas.openxmlformats.org/package/2006/relationships"><Relationship Type="http://schemas.openxmlformats.org/officeDocument/2006/relationships/slide" Target="/ppt/slides/slide6.xml" Id="Rdc7f549ad923467d" /><Relationship Type="http://schemas.openxmlformats.org/officeDocument/2006/relationships/notesMaster" Target="/ppt/notesMasters/notesMaster1.xml" Id="Ra450ae6d5b1548d0" /></Relationships>
</file>

<file path=ppt/notesSlides/_rels/notesSlide7.xml.rels>&#65279;<?xml version="1.0" encoding="utf-8"?><Relationships xmlns="http://schemas.openxmlformats.org/package/2006/relationships"><Relationship Type="http://schemas.openxmlformats.org/officeDocument/2006/relationships/slide" Target="/ppt/slides/slide7.xml" Id="R2db41c2ff9bf483e" /><Relationship Type="http://schemas.openxmlformats.org/officeDocument/2006/relationships/notesMaster" Target="/ppt/notesMasters/notesMaster1.xml" Id="R8429d0df01c042fd" /></Relationships>
</file>

<file path=ppt/notesSlides/_rels/notesSlide8.xml.rels>&#65279;<?xml version="1.0" encoding="utf-8"?><Relationships xmlns="http://schemas.openxmlformats.org/package/2006/relationships"><Relationship Type="http://schemas.openxmlformats.org/officeDocument/2006/relationships/slide" Target="/ppt/slides/slide8.xml" Id="Rce4d32cc796447c6" /><Relationship Type="http://schemas.openxmlformats.org/officeDocument/2006/relationships/notesMaster" Target="/ppt/notesMasters/notesMaster1.xml" Id="R96fbb3cc0d5c49bd" /></Relationships>
</file>

<file path=ppt/notesSlides/_rels/notesSlide9.xml.rels>&#65279;<?xml version="1.0" encoding="utf-8"?><Relationships xmlns="http://schemas.openxmlformats.org/package/2006/relationships"><Relationship Type="http://schemas.openxmlformats.org/officeDocument/2006/relationships/slide" Target="/ppt/slides/slide9.xml" Id="R11984d152f1348f3" /><Relationship Type="http://schemas.openxmlformats.org/officeDocument/2006/relationships/notesMaster" Target="/ppt/notesMasters/notesMaster1.xml" Id="Rbb38bb4256f74bfa" /></Relationships>
</file>

<file path=ppt/notesSlides/_rels/notesSlide10.xml.rels><?xml version='1.0' encoding='UTF-8' standalone='yes'?>
<Relationships xmlns="http://schemas.openxmlformats.org/package/2006/relationships"><Relationship Id="rId1" Type="http://schemas.openxmlformats.org/officeDocument/2006/relationships/notesMaster" Target="/ppt/notesMasters/notesMaster1.xml"/><Relationship Id="rId2" Type="http://schemas.openxmlformats.org/officeDocument/2006/relationships/slide" Target="../slides/slide10.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Prepare the school plan and chosen route. No prior lesson is assumed. Offer a quiet first attempt and a choice of response mode.</a:t>
            </a:r>
          </a:p>
          <a:p xmlns:a="http://schemas.openxmlformats.org/drawingml/2006/main">
            <a:r>
              <a:t/>
            </a:r>
          </a:p>
          <a:p xmlns:a="http://schemas.openxmlformats.org/drawingml/2006/main">
            <a:r>
              <a:t>Outcome: Name and locate my school and local features.</a:t>
            </a:r>
          </a:p>
          <a:p xmlns:a="http://schemas.openxmlformats.org/drawingml/2006/main">
            <a:r>
              <a:t>Assessment: F: map check plus one independent location question.</a:t>
            </a:r>
          </a:p>
          <a:p xmlns:a="http://schemas.openxmlformats.org/drawingml/2006/main">
            <a:r>
              <a:t>Source: Humanities Scheme of Work 2026–27, BUILD Summer 1 Week 1. Townside is an original invented teaching plan. Use a teacher-supplied checked plan for the real-school task.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route pages from the pupil resources. Supported: Point to the school picture. Answer: The school is in the top-left square.</a:t>
            </a:r>
          </a:p>
          <a:p xmlns:a="http://schemas.openxmlformats.org/drawingml/2006/main">
            <a:r>
              <a:t>Which picture shows a park? Answer: The tree picture shows the park.</a:t>
            </a:r>
          </a:p>
          <a:p xmlns:a="http://schemas.openxmlformats.org/drawingml/2006/main">
            <a:r>
              <a:t>Point to the place beside the school on its right. Answer: That place is the library.</a:t>
            </a:r>
          </a:p>
          <a:p xmlns:a="http://schemas.openxmlformats.org/drawingml/2006/main">
            <a:r>
              <a:t>Find B in the key. What place does it mark? Answer: B marks the bus stop.</a:t>
            </a:r>
          </a:p>
          <a:p xmlns:a="http://schemas.openxmlformats.org/drawingml/2006/main">
            <a:r>
              <a:t>Standard: The school is in the top-left square.; L means the library.; The park is to the right of the library.; The bus stop is directly below the school.</a:t>
            </a:r>
          </a:p>
          <a:p xmlns:a="http://schemas.openxmlformats.org/drawingml/2006/main">
            <a:r>
              <a:t>Stretch: Locate the school without using a place name. Answer: The school is in the top-left square.</a:t>
            </a:r>
          </a:p>
          <a:p xmlns:a="http://schemas.openxmlformats.org/drawingml/2006/main">
            <a:r>
              <a:t>Why is a key useful to a visitor? Answer: A key explains what the map symbols mean.</a:t>
            </a:r>
          </a:p>
          <a:p xmlns:a="http://schemas.openxmlformats.org/drawingml/2006/main">
            <a:r>
              <a:t>From the school, move two squares right. Where are you? Answer: Two squares right takes you to the park.</a:t>
            </a:r>
          </a:p>
          <a:p xmlns:a="http://schemas.openxmlformats.org/drawingml/2006/main">
            <a:r>
              <a:t>Is the library nearer to the school than the park on this plan? Answer: On this plan the library is nearer: one square rather than two.</a:t>
            </a:r>
          </a:p>
          <a:p xmlns:a="http://schemas.openxmlformats.org/drawingml/2006/main">
            <a:r>
              <a:t/>
            </a:r>
          </a:p>
          <a:p xmlns:a="http://schemas.openxmlformats.org/drawingml/2006/main">
            <a:r>
              <a:t>Outcome: Name and locate my school and local features.</a:t>
            </a:r>
          </a:p>
          <a:p xmlns:a="http://schemas.openxmlformats.org/drawingml/2006/main">
            <a:r>
              <a:t>Assessment: F: map check plus one independent location question.</a:t>
            </a:r>
          </a:p>
          <a:p xmlns:a="http://schemas.openxmlformats.org/drawingml/2006/main">
            <a:r>
              <a:t>Source: Humanities Scheme of Work 2026–27, BUILD Summer 1 Week 1. Townside is an original invented teaching plan. Use a teacher-supplied checked plan for the real-school task.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Answer: library. If a pupil guesses, ask which clue helped. Offer two pictures, then repeat with a different clue.</a:t>
            </a:r>
          </a:p>
          <a:p xmlns:a="http://schemas.openxmlformats.org/drawingml/2006/main">
            <a:r>
              <a:t/>
            </a:r>
          </a:p>
          <a:p xmlns:a="http://schemas.openxmlformats.org/drawingml/2006/main">
            <a:r>
              <a:t>Outcome: Name and locate my school and local features.</a:t>
            </a:r>
          </a:p>
          <a:p xmlns:a="http://schemas.openxmlformats.org/drawingml/2006/main">
            <a:r>
              <a:t>Assessment: F: map check plus one independent location question.</a:t>
            </a:r>
          </a:p>
          <a:p xmlns:a="http://schemas.openxmlformats.org/drawingml/2006/main">
            <a:r>
              <a:t>Source: Humanities Scheme of Work 2026–27, BUILD Summer 1 Week 1. Townside is an original invented teaching plan. Use a teacher-supplied checked plan for the real-school task.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Question: Where is the library on the Townside plan?</a:t>
            </a:r>
          </a:p>
          <a:p xmlns:a="http://schemas.openxmlformats.org/drawingml/2006/main">
            <a:r>
              <a:t>Evidence: The key says L is the library. Find the open-book picture.</a:t>
            </a:r>
          </a:p>
          <a:p xmlns:a="http://schemas.openxmlformats.org/drawingml/2006/main">
            <a:r>
              <a:t>Explain: From the school, move one square right. You reach the library.</a:t>
            </a:r>
          </a:p>
          <a:p xmlns:a="http://schemas.openxmlformats.org/drawingml/2006/main">
            <a:r>
              <a:t>Check: Point to S, then L. Keep the plan the same way up.</a:t>
            </a:r>
          </a:p>
          <a:p xmlns:a="http://schemas.openxmlformats.org/drawingml/2006/main">
            <a:r>
              <a:t>Use the matching 36-second captioned video or the four manual steps in the HTML. Pause between steps.</a:t>
            </a:r>
          </a:p>
          <a:p xmlns:a="http://schemas.openxmlformats.org/drawingml/2006/main">
            <a:r>
              <a:t/>
            </a:r>
          </a:p>
          <a:p xmlns:a="http://schemas.openxmlformats.org/drawingml/2006/main">
            <a:r>
              <a:t>Outcome: Name and locate my school and local features.</a:t>
            </a:r>
          </a:p>
          <a:p xmlns:a="http://schemas.openxmlformats.org/drawingml/2006/main">
            <a:r>
              <a:t>Assessment: F: map check plus one independent location question.</a:t>
            </a:r>
          </a:p>
          <a:p xmlns:a="http://schemas.openxmlformats.org/drawingml/2006/main">
            <a:r>
              <a:t>Source: Humanities Scheme of Work 2026–27, BUILD Summer 1 Week 1. Townside is an original invented teaching plan. Use a teacher-supplied checked plan for the real-school task.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Run one card at a time in the HTML or use the paper clue hunt. Answers: L: Library. The open-book picture and L identify the library.</a:t>
            </a:r>
          </a:p>
          <a:p xmlns:a="http://schemas.openxmlformats.org/drawingml/2006/main">
            <a:r>
              <a:t>B: Bus stop. The bus picture and B identify the bus stop.</a:t>
            </a:r>
          </a:p>
          <a:p xmlns:a="http://schemas.openxmlformats.org/drawingml/2006/main">
            <a:r>
              <a:t>P: Park. The tree picture and P identify the park.</a:t>
            </a:r>
          </a:p>
          <a:p xmlns:a="http://schemas.openxmlformats.org/drawingml/2006/main">
            <a:r>
              <a:t>C: Clinic. The cross picture and C identify the clinic.</a:t>
            </a:r>
          </a:p>
          <a:p xmlns:a="http://schemas.openxmlformats.org/drawingml/2006/main">
            <a:r>
              <a:t>One partner suggests. The other checks a picture. Swap after one turn.</a:t>
            </a:r>
          </a:p>
          <a:p xmlns:a="http://schemas.openxmlformats.org/drawingml/2006/main">
            <a:r>
              <a:t/>
            </a:r>
          </a:p>
          <a:p xmlns:a="http://schemas.openxmlformats.org/drawingml/2006/main">
            <a:r>
              <a:t>Outcome: Name and locate my school and local features.</a:t>
            </a:r>
          </a:p>
          <a:p xmlns:a="http://schemas.openxmlformats.org/drawingml/2006/main">
            <a:r>
              <a:t>Assessment: F: map check plus one independent location question.</a:t>
            </a:r>
          </a:p>
          <a:p xmlns:a="http://schemas.openxmlformats.org/drawingml/2006/main">
            <a:r>
              <a:t>Source: Humanities Scheme of Work 2026–27, BUILD Summer 1 Week 1. Townside is an original invented teaching plan. Use a teacher-supplied checked plan for the real-school task.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Answer: Change left to right. Keep the plan the same way up. Invite the pupil to trace from S to L and then repair the note in their own response.</a:t>
            </a:r>
          </a:p>
          <a:p xmlns:a="http://schemas.openxmlformats.org/drawingml/2006/main">
            <a:r>
              <a:t/>
            </a:r>
          </a:p>
          <a:p xmlns:a="http://schemas.openxmlformats.org/drawingml/2006/main">
            <a:r>
              <a:t>Outcome: Name and locate my school and local features.</a:t>
            </a:r>
          </a:p>
          <a:p xmlns:a="http://schemas.openxmlformats.org/drawingml/2006/main">
            <a:r>
              <a:t>Assessment: F: map check plus one independent location question.</a:t>
            </a:r>
          </a:p>
          <a:p xmlns:a="http://schemas.openxmlformats.org/drawingml/2006/main">
            <a:r>
              <a:t>Source: Humanities Scheme of Work 2026–27, BUILD Summer 1 Week 1. Townside is an original invented teaching plan. Use a teacher-supplied checked plan for the real-school task.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one route. Use the teacher-supplied checked school plan. Keep the same outcome across routes. Fade content prompts before the final independent location question.</a:t>
            </a:r>
          </a:p>
          <a:p xmlns:a="http://schemas.openxmlformats.org/drawingml/2006/main">
            <a:r>
              <a:t/>
            </a:r>
          </a:p>
          <a:p xmlns:a="http://schemas.openxmlformats.org/drawingml/2006/main">
            <a:r>
              <a:t>Outcome: Name and locate my school and local features.</a:t>
            </a:r>
          </a:p>
          <a:p xmlns:a="http://schemas.openxmlformats.org/drawingml/2006/main">
            <a:r>
              <a:t>Assessment: F: map check plus one independent location question.</a:t>
            </a:r>
          </a:p>
          <a:p xmlns:a="http://schemas.openxmlformats.org/drawingml/2006/main">
            <a:r>
              <a:t>Source: Humanities Scheme of Work 2026–27, BUILD Summer 1 Week 1. Townside is an original invented teaching plan. Use a teacher-supplied checked plan for the real-school task.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Hear the pupil response. Identify one precise improvement. Let them make it. Check whether it helped, then choose the next step from their new response.</a:t>
            </a:r>
          </a:p>
          <a:p xmlns:a="http://schemas.openxmlformats.org/drawingml/2006/main">
            <a:r>
              <a:t/>
            </a:r>
          </a:p>
          <a:p xmlns:a="http://schemas.openxmlformats.org/drawingml/2006/main">
            <a:r>
              <a:t>Outcome: Name and locate my school and local features.</a:t>
            </a:r>
          </a:p>
          <a:p xmlns:a="http://schemas.openxmlformats.org/drawingml/2006/main">
            <a:r>
              <a:t>Assessment: F: map check plus one independent location question.</a:t>
            </a:r>
          </a:p>
          <a:p xmlns:a="http://schemas.openxmlformats.org/drawingml/2006/main">
            <a:r>
              <a:t>Source: Humanities Scheme of Work 2026–27, BUILD Summer 1 Week 1. Townside is an original invented teaching plan. Use a teacher-supplied checked plan for the real-school task.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chosen exit route. Responses depend on the supplied school plan. Check school name, location and one local feature. No content prompt for the independent location question. Record normal access support.</a:t>
            </a:r>
          </a:p>
          <a:p xmlns:a="http://schemas.openxmlformats.org/drawingml/2006/main">
            <a:r>
              <a:t>Supported and Stretch alternatives: Supported: Show your school on the teacher’s plan. Show one local feature without a content prompt.</a:t>
            </a:r>
          </a:p>
          <a:p xmlns:a="http://schemas.openxmlformats.org/drawingml/2006/main">
            <a:r>
              <a:t>Standard: Name and locate your school on the teacher’s plan. Where is one local feature in relation to the school?</a:t>
            </a:r>
          </a:p>
          <a:p xmlns:a="http://schemas.openxmlformats.org/drawingml/2006/main">
            <a:r>
              <a:t>Stretch: Locate your school and two local features on the teacher’s plan. Give a short route from the school to one feature.</a:t>
            </a:r>
          </a:p>
          <a:p xmlns:a="http://schemas.openxmlformats.org/drawingml/2006/main">
            <a:r>
              <a:t/>
            </a:r>
          </a:p>
          <a:p xmlns:a="http://schemas.openxmlformats.org/drawingml/2006/main">
            <a:r>
              <a:t>Outcome: Name and locate my school and local features.</a:t>
            </a:r>
          </a:p>
          <a:p xmlns:a="http://schemas.openxmlformats.org/drawingml/2006/main">
            <a:r>
              <a:t>Assessment: F: map check plus one independent location question.</a:t>
            </a:r>
          </a:p>
          <a:p xmlns:a="http://schemas.openxmlformats.org/drawingml/2006/main">
            <a:r>
              <a:t>Source: Humanities Scheme of Work 2026–27, BUILD Summer 1 Week 1. Townside is an original invented teaching plan. Use a teacher-supplied checked plan for the real-school task.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same definitions as the lesson and knowledge organiser. local: Near the place we are talking about.</a:t>
            </a:r>
          </a:p>
          <a:p xmlns:a="http://schemas.openxmlformats.org/drawingml/2006/main">
            <a:r>
              <a:t>feature: Something in a place, such as a park or road.</a:t>
            </a:r>
          </a:p>
          <a:p xmlns:a="http://schemas.openxmlformats.org/drawingml/2006/main">
            <a:r>
              <a:t>map: A picture that shows where places are.</a:t>
            </a:r>
          </a:p>
          <a:p xmlns:a="http://schemas.openxmlformats.org/drawingml/2006/main">
            <a:r>
              <a:t>key: A guide to the symbols on a map.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7d94b539ec749d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8563682419c4eef" /><Relationship Type="http://schemas.openxmlformats.org/officeDocument/2006/relationships/slideLayout" Target="/ppt/slideLayouts/slideLayout1.xml" Id="Rfcbd92fe2c784bd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cbd92fe2c784bd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5aa8e844cce4ba8" /><Relationship Type="http://schemas.openxmlformats.org/officeDocument/2006/relationships/image" Target="/ppt/media/image.png" Id="R316e0f59119c49f2" /><Relationship Type="http://schemas.openxmlformats.org/officeDocument/2006/relationships/notesSlide" Target="/ppt/notesSlides/notesSlide1.xml" Id="R8867bd8b0ae14f2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5c973117de94ab9" /><Relationship Type="http://schemas.openxmlformats.org/officeDocument/2006/relationships/image" Target="/ppt/media/image2.png" Id="Rbc32a27968de4d92" /><Relationship Type="http://schemas.openxmlformats.org/officeDocument/2006/relationships/notesSlide" Target="/ppt/notesSlides/notesSlide2.xml" Id="Rdbd5e6ba7c4e407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89aed808411457b" /><Relationship Type="http://schemas.openxmlformats.org/officeDocument/2006/relationships/image" Target="/ppt/media/image3.png" Id="Ra6c4a91d1f8f447e" /><Relationship Type="http://schemas.openxmlformats.org/officeDocument/2006/relationships/notesSlide" Target="/ppt/notesSlides/notesSlide3.xml" Id="R6b7f253dc28946f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414b1c611544eec" /><Relationship Type="http://schemas.openxmlformats.org/officeDocument/2006/relationships/image" Target="/ppt/media/image4.png" Id="R89aaa31b76004450" /><Relationship Type="http://schemas.openxmlformats.org/officeDocument/2006/relationships/notesSlide" Target="/ppt/notesSlides/notesSlide4.xml" Id="R49e902f773834bd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d9c00f05b4a45af" /><Relationship Type="http://schemas.openxmlformats.org/officeDocument/2006/relationships/image" Target="/ppt/media/image5.png" Id="R41907a82d62240aa" /><Relationship Type="http://schemas.openxmlformats.org/officeDocument/2006/relationships/notesSlide" Target="/ppt/notesSlides/notesSlide5.xml" Id="Rea6149c96ac644d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04810c05a0948c3" /><Relationship Type="http://schemas.openxmlformats.org/officeDocument/2006/relationships/image" Target="/ppt/media/image6.png" Id="R6afe41b132994f76" /><Relationship Type="http://schemas.openxmlformats.org/officeDocument/2006/relationships/notesSlide" Target="/ppt/notesSlides/notesSlide6.xml" Id="R1b3a0c040c7f4dc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104ac65e2384185" /><Relationship Type="http://schemas.openxmlformats.org/officeDocument/2006/relationships/notesSlide" Target="/ppt/notesSlides/notesSlide7.xml" Id="Radfa17d0152547c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e2b2ba093334982" /><Relationship Type="http://schemas.openxmlformats.org/officeDocument/2006/relationships/notesSlide" Target="/ppt/notesSlides/notesSlide8.xml" Id="Rb2fdd1d39709446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f29d220065e4d6b" /><Relationship Type="http://schemas.openxmlformats.org/officeDocument/2006/relationships/notesSlide" Target="/ppt/notesSlides/notesSlide9.xml" Id="Rd5aa5518c6b14c1f" /></Relationships>
</file>

<file path=ppt/slides/_rels/slide10.xml.rels><?xml version='1.0' encoding='UTF-8' standalone='yes'?>
<Relationships xmlns="http://schemas.openxmlformats.org/package/2006/relationships"><Relationship Id="rId1" Type="http://schemas.openxmlformats.org/officeDocument/2006/relationships/slideLayout" Target="/ppt/slideLayouts/slideLayout1.xml"/><Relationship Id="rId2" Type="http://schemas.openxmlformats.org/officeDocument/2006/relationships/notesSlide" Target="../notesSlides/notesSlide10.xml"/></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620305C-7C0A-4C17-AD82-5E250BBA799F}"/>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1</a:t>
            </a:r>
          </a:p>
        </p:txBody>
      </p:sp>
      <p:sp>
        <p:nvSpPr>
          <p:cNvPr id="2" name="">
            <a:extLst xmlns:a="http://schemas.openxmlformats.org/drawingml/2006/main">
              <a:ext uri="{FF2B5EF4-FFF2-40B4-BE49-F238E27FC236}">
                <a16:creationId xmlns:a16="http://schemas.microsoft.com/office/drawing/2014/main" id="{A61D7D3D-27C6-492B-B723-F2C110A9E170}"/>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73047"/>
                </a:solidFill>
                <a:latin typeface="Arial"/>
                <a:ea typeface="Arial"/>
                <a:cs typeface="Arial"/>
              </a:defRPr>
            </a:pPr>
            <a:r>
              <a:rPr sz="3225" b="1">
                <a:solidFill>
                  <a:srgbClr val="173047"/>
                </a:solidFill>
                <a:latin typeface="Arial"/>
                <a:ea typeface="Arial"/>
                <a:cs typeface="Arial"/>
              </a:rPr>
              <a:t>Our school and local features</a:t>
            </a:r>
          </a:p>
        </p:txBody>
      </p:sp>
      <p:sp>
        <p:nvSpPr>
          <p:cNvPr id="3" name="">
            <a:extLst xmlns:a="http://schemas.openxmlformats.org/drawingml/2006/main">
              <a:ext uri="{FF2B5EF4-FFF2-40B4-BE49-F238E27FC236}">
                <a16:creationId xmlns:a16="http://schemas.microsoft.com/office/drawing/2014/main" id="{589018A8-7F3D-4691-8856-5A3A0891D13C}"/>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15773"/>
                </a:solidFill>
                <a:latin typeface="Arial"/>
                <a:ea typeface="Arial"/>
                <a:cs typeface="Arial"/>
              </a:defRPr>
            </a:pPr>
            <a:r>
              <a:rPr sz="1350" b="0">
                <a:solidFill>
                  <a:srgbClr val="315773"/>
                </a:solidFill>
                <a:latin typeface="Arial"/>
                <a:ea typeface="Arial"/>
                <a:cs typeface="Arial"/>
              </a:rPr>
              <a:t>Opening · 40-minute lesson</a:t>
            </a:r>
          </a:p>
        </p:txBody>
      </p:sp>
      <p:sp>
        <p:nvSpPr>
          <p:cNvPr id="4" name="">
            <a:extLst xmlns:a="http://schemas.openxmlformats.org/drawingml/2006/main">
              <a:ext uri="{FF2B5EF4-FFF2-40B4-BE49-F238E27FC236}">
                <a16:creationId xmlns:a16="http://schemas.microsoft.com/office/drawing/2014/main" id="{B6DCB7BA-7D05-4C38-B256-50DEE23EC66D}"/>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173047"/>
                </a:solidFill>
                <a:latin typeface="Arial"/>
                <a:ea typeface="Arial"/>
                <a:cs typeface="Arial"/>
              </a:defRPr>
            </a:pPr>
            <a:r>
              <a:rPr sz="1350" b="0">
                <a:solidFill>
                  <a:srgbClr val="173047"/>
                </a:solidFill>
                <a:latin typeface="Arial"/>
                <a:ea typeface="Arial"/>
                <a:cs typeface="Arial"/>
              </a:rPr>
              <a:t>1</a:t>
            </a:r>
          </a:p>
        </p:txBody>
      </p:sp>
      <p:sp>
        <p:nvSpPr>
          <p:cNvPr id="5" name="">
            <a:extLst xmlns:a="http://schemas.openxmlformats.org/drawingml/2006/main">
              <a:ext uri="{FF2B5EF4-FFF2-40B4-BE49-F238E27FC236}">
                <a16:creationId xmlns:a16="http://schemas.microsoft.com/office/drawing/2014/main" id="{72575C0E-A153-460A-ACFA-94F8DBEB7F65}"/>
              </a:ext>
            </a:extLst>
          </p:cNvPr>
          <p:cNvSpPr>
            <a:spLocks xmlns:a="http://schemas.openxmlformats.org/drawingml/2006/main" noGrp="1"/>
          </p:cNvSpPr>
          <p:nvPr/>
        </p:nvSpPr>
        <p:spPr>
          <a:xfrm xmlns:a="http://schemas.openxmlformats.org/drawingml/2006/main">
            <a:off x="476250" y="2095500"/>
            <a:ext cx="6191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73047"/>
                </a:solidFill>
                <a:latin typeface="Arial"/>
                <a:ea typeface="Arial"/>
                <a:cs typeface="Arial"/>
              </a:defRPr>
            </a:pPr>
            <a:r>
              <a:rPr sz="2850" b="1">
                <a:solidFill>
                  <a:srgbClr val="173047"/>
                </a:solidFill>
                <a:latin typeface="Arial"/>
                <a:ea typeface="Arial"/>
                <a:cs typeface="Arial"/>
              </a:rPr>
              <a:t>Name and locate my school and local features.</a:t>
            </a:r>
          </a:p>
        </p:txBody>
      </p:sp>
      <p:sp>
        <p:nvSpPr>
          <p:cNvPr id="6" name="">
            <a:extLst xmlns:a="http://schemas.openxmlformats.org/drawingml/2006/main">
              <a:ext uri="{FF2B5EF4-FFF2-40B4-BE49-F238E27FC236}">
                <a16:creationId xmlns:a16="http://schemas.microsoft.com/office/drawing/2014/main" id="{3E4CAC4D-02D0-45AD-872B-CD0169E9F020}"/>
              </a:ext>
            </a:extLst>
          </p:cNvPr>
          <p:cNvSpPr>
            <a:spLocks xmlns:a="http://schemas.openxmlformats.org/drawingml/2006/main" noGrp="1"/>
          </p:cNvSpPr>
          <p:nvPr/>
        </p:nvSpPr>
        <p:spPr>
          <a:xfrm xmlns:a="http://schemas.openxmlformats.org/drawingml/2006/main">
            <a:off x="476250" y="4000500"/>
            <a:ext cx="5905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3047"/>
                </a:solidFill>
                <a:latin typeface="Arial"/>
                <a:ea typeface="Arial"/>
                <a:cs typeface="Arial"/>
              </a:defRPr>
            </a:pPr>
            <a:r>
              <a:rPr sz="2400" b="0">
                <a:solidFill>
                  <a:srgbClr val="173047"/>
                </a:solidFill>
                <a:latin typeface="Arial"/>
                <a:ea typeface="Arial"/>
                <a:cs typeface="Arial"/>
              </a:rPr>
              <a:t>How can we help a visitor find a place?</a:t>
            </a:r>
          </a:p>
        </p:txBody>
      </p:sp>
      <p:sp>
        <p:nvSpPr>
          <p:cNvPr id="7" name="">
            <a:extLst xmlns:a="http://schemas.openxmlformats.org/drawingml/2006/main">
              <a:ext uri="{FF2B5EF4-FFF2-40B4-BE49-F238E27FC236}">
                <a16:creationId xmlns:a16="http://schemas.microsoft.com/office/drawing/2014/main" id="{0CE5CC32-FDD0-44DD-BBA4-0819F1D76812}"/>
              </a:ext>
            </a:extLst>
          </p:cNvPr>
          <p:cNvSpPr>
            <a:spLocks xmlns:a="http://schemas.openxmlformats.org/drawingml/2006/main" noGrp="1"/>
          </p:cNvSpPr>
          <p:nvPr/>
        </p:nvSpPr>
        <p:spPr>
          <a:xfrm xmlns:a="http://schemas.openxmlformats.org/drawingml/2006/main">
            <a:off x="476250" y="5238750"/>
            <a:ext cx="9525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3047"/>
                </a:solidFill>
                <a:latin typeface="Arial"/>
                <a:ea typeface="Arial"/>
                <a:cs typeface="Arial"/>
              </a:defRPr>
            </a:pPr>
            <a:r>
              <a:rPr sz="2175" b="0">
                <a:solidFill>
                  <a:srgbClr val="173047"/>
                </a:solidFill>
                <a:latin typeface="Arial"/>
                <a:ea typeface="Arial"/>
                <a:cs typeface="Arial"/>
              </a:rPr>
              <a:t>Point, speak, draw, type or write.</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316e0f59119c49f2"/>
          <a:stretch xmlns:a="http://schemas.openxmlformats.org/drawingml/2006/main"/>
        </p:blipFill>
        <p:spPr>
          <a:xfrm xmlns:a="http://schemas.openxmlformats.org/drawingml/2006/main">
            <a:off x="7477125" y="2133600"/>
            <a:ext cx="4191000" cy="2525346"/>
          </a:xfrm>
          <a:prstGeom xmlns:a="http://schemas.openxmlformats.org/drawingml/2006/main" prst="rect">
            <a:avLst/>
          </a:prstGeom>
        </p:spPr>
      </p:pic>
    </p:spTree>
    <p:extLst>
      <p:ext uri="{BB962C8B-B14F-4D97-AF65-F5344CB8AC3E}">
        <p14:creationId xmlns:p14="http://schemas.microsoft.com/office/powerpoint/2010/main" val="105238586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15245B7-B4F2-470A-A7BB-C2A9C4CFD66A}"/>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1</a:t>
            </a:r>
          </a:p>
        </p:txBody>
      </p:sp>
      <p:sp>
        <p:nvSpPr>
          <p:cNvPr id="2" name="">
            <a:extLst xmlns:a="http://schemas.openxmlformats.org/drawingml/2006/main">
              <a:ext uri="{FF2B5EF4-FFF2-40B4-BE49-F238E27FC236}">
                <a16:creationId xmlns:a16="http://schemas.microsoft.com/office/drawing/2014/main" id="{10A4EE0B-32DD-4B70-9B2D-F85A7E36B2A2}"/>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73047"/>
                </a:solidFill>
                <a:latin typeface="Arial"/>
                <a:ea typeface="Arial"/>
                <a:cs typeface="Arial"/>
              </a:defRPr>
            </a:pPr>
            <a:r>
              <a:rPr sz="3225" b="1">
                <a:solidFill>
                  <a:srgbClr val="173047"/>
                </a:solidFill>
                <a:latin typeface="Arial"/>
                <a:ea typeface="Arial"/>
                <a:cs typeface="Arial"/>
              </a:rPr>
              <a:t>Arrival: a quick map check</a:t>
            </a:r>
          </a:p>
        </p:txBody>
      </p:sp>
      <p:sp>
        <p:nvSpPr>
          <p:cNvPr id="3" name="">
            <a:extLst xmlns:a="http://schemas.openxmlformats.org/drawingml/2006/main">
              <a:ext uri="{FF2B5EF4-FFF2-40B4-BE49-F238E27FC236}">
                <a16:creationId xmlns:a16="http://schemas.microsoft.com/office/drawing/2014/main" id="{4BD884BC-C46E-4CC9-92CC-F25EF142DB9D}"/>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15773"/>
                </a:solidFill>
                <a:latin typeface="Arial"/>
                <a:ea typeface="Arial"/>
                <a:cs typeface="Arial"/>
              </a:defRPr>
            </a:pPr>
            <a:r>
              <a:rPr sz="1350" b="0">
                <a:solidFill>
                  <a:srgbClr val="315773"/>
                </a:solidFill>
                <a:latin typeface="Arial"/>
                <a:ea typeface="Arial"/>
                <a:cs typeface="Arial"/>
              </a:rPr>
              <a:t>Arrival · 4 minutes</a:t>
            </a:r>
          </a:p>
        </p:txBody>
      </p:sp>
      <p:sp>
        <p:nvSpPr>
          <p:cNvPr id="4" name="">
            <a:extLst xmlns:a="http://schemas.openxmlformats.org/drawingml/2006/main">
              <a:ext uri="{FF2B5EF4-FFF2-40B4-BE49-F238E27FC236}">
                <a16:creationId xmlns:a16="http://schemas.microsoft.com/office/drawing/2014/main" id="{854F6855-4578-4A94-B795-7C0C5AE31F8C}"/>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173047"/>
                </a:solidFill>
                <a:latin typeface="Arial"/>
                <a:ea typeface="Arial"/>
                <a:cs typeface="Arial"/>
              </a:defRPr>
            </a:pPr>
            <a:r>
              <a:rPr sz="1350" b="0">
                <a:solidFill>
                  <a:srgbClr val="173047"/>
                </a:solidFill>
                <a:latin typeface="Arial"/>
                <a:ea typeface="Arial"/>
                <a:cs typeface="Arial"/>
              </a:rPr>
              <a:t>2</a:t>
            </a:r>
          </a:p>
        </p:txBody>
      </p:sp>
      <p:sp>
        <p:nvSpPr>
          <p:cNvPr id="5" name="">
            <a:extLst xmlns:a="http://schemas.openxmlformats.org/drawingml/2006/main">
              <a:ext uri="{FF2B5EF4-FFF2-40B4-BE49-F238E27FC236}">
                <a16:creationId xmlns:a16="http://schemas.microsoft.com/office/drawing/2014/main" id="{FABAF32E-028B-4BAA-82FE-457F94D8D68C}"/>
              </a:ext>
            </a:extLst>
          </p:cNvPr>
          <p:cNvSpPr>
            <a:spLocks xmlns:a="http://schemas.openxmlformats.org/drawingml/2006/main" noGrp="1"/>
          </p:cNvSpPr>
          <p:nvPr/>
        </p:nvSpPr>
        <p:spPr>
          <a:xfrm xmlns:a="http://schemas.openxmlformats.org/drawingml/2006/main">
            <a:off x="476250" y="1847850"/>
            <a:ext cx="5334000" cy="3695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3047"/>
                </a:solidFill>
                <a:latin typeface="Arial"/>
                <a:ea typeface="Arial"/>
                <a:cs typeface="Arial"/>
              </a:defRPr>
            </a:pPr>
            <a:r>
              <a:rPr sz="2100" b="0">
                <a:solidFill>
                  <a:srgbClr val="173047"/>
                </a:solidFill>
                <a:latin typeface="Arial"/>
                <a:ea typeface="Arial"/>
                <a:cs typeface="Arial"/>
              </a:rPr>
              <a:t>1. Where is the school on the plan?</a:t>
            </a:r>
          </a:p>
          <a:p xmlns:a="http://schemas.openxmlformats.org/drawingml/2006/main">
            <a:r>
              <a:t/>
            </a:r>
          </a:p>
          <a:p xmlns:a="http://schemas.openxmlformats.org/drawingml/2006/main">
            <a:pPr>
              <a:defRPr sz="2100" b="0">
                <a:solidFill>
                  <a:srgbClr val="173047"/>
                </a:solidFill>
                <a:latin typeface="Arial"/>
                <a:ea typeface="Arial"/>
                <a:cs typeface="Arial"/>
              </a:defRPr>
            </a:pPr>
            <a:r>
              <a:rPr sz="2100" b="0">
                <a:solidFill>
                  <a:srgbClr val="173047"/>
                </a:solidFill>
                <a:latin typeface="Arial"/>
                <a:ea typeface="Arial"/>
                <a:cs typeface="Arial"/>
              </a:rPr>
              <a:t>2. What does L in the key mean?</a:t>
            </a:r>
          </a:p>
          <a:p xmlns:a="http://schemas.openxmlformats.org/drawingml/2006/main">
            <a:r>
              <a:t/>
            </a:r>
          </a:p>
          <a:p xmlns:a="http://schemas.openxmlformats.org/drawingml/2006/main">
            <a:pPr>
              <a:defRPr sz="2100" b="0">
                <a:solidFill>
                  <a:srgbClr val="173047"/>
                </a:solidFill>
                <a:latin typeface="Arial"/>
                <a:ea typeface="Arial"/>
                <a:cs typeface="Arial"/>
              </a:defRPr>
            </a:pPr>
            <a:r>
              <a:rPr sz="2100" b="0">
                <a:solidFill>
                  <a:srgbClr val="173047"/>
                </a:solidFill>
                <a:latin typeface="Arial"/>
                <a:ea typeface="Arial"/>
                <a:cs typeface="Arial"/>
              </a:rPr>
              <a:t>3. Which place is to the right of the library?</a:t>
            </a:r>
          </a:p>
          <a:p xmlns:a="http://schemas.openxmlformats.org/drawingml/2006/main">
            <a:r>
              <a:t/>
            </a:r>
          </a:p>
          <a:p xmlns:a="http://schemas.openxmlformats.org/drawingml/2006/main">
            <a:pPr>
              <a:defRPr sz="2100" b="0">
                <a:solidFill>
                  <a:srgbClr val="173047"/>
                </a:solidFill>
                <a:latin typeface="Arial"/>
                <a:ea typeface="Arial"/>
                <a:cs typeface="Arial"/>
              </a:defRPr>
            </a:pPr>
            <a:r>
              <a:rPr sz="2100" b="0">
                <a:solidFill>
                  <a:srgbClr val="173047"/>
                </a:solidFill>
                <a:latin typeface="Arial"/>
                <a:ea typeface="Arial"/>
                <a:cs typeface="Arial"/>
              </a:rPr>
              <a:t>4. Which place is directly below the school?</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bc32a27968de4d92"/>
          <a:stretch xmlns:a="http://schemas.openxmlformats.org/drawingml/2006/main"/>
        </p:blipFill>
        <p:spPr>
          <a:xfrm xmlns:a="http://schemas.openxmlformats.org/drawingml/2006/main">
            <a:off x="6143625" y="2238375"/>
            <a:ext cx="5619750" cy="338626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52222C69-C8E9-4475-8276-E0ECFFF11233}"/>
              </a:ext>
            </a:extLst>
          </p:cNvPr>
          <p:cNvSpPr>
            <a:spLocks xmlns:a="http://schemas.openxmlformats.org/drawingml/2006/main" noGrp="1"/>
          </p:cNvSpPr>
          <p:nvPr/>
        </p:nvSpPr>
        <p:spPr>
          <a:xfrm xmlns:a="http://schemas.openxmlformats.org/drawingml/2006/main">
            <a:off x="476250" y="5676900"/>
            <a:ext cx="11239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73047"/>
                </a:solidFill>
                <a:latin typeface="Arial"/>
                <a:ea typeface="Arial"/>
                <a:cs typeface="Arial"/>
              </a:defRPr>
            </a:pPr>
            <a:r>
              <a:rPr sz="1800" b="0">
                <a:solidFill>
                  <a:srgbClr val="173047"/>
                </a:solidFill>
                <a:latin typeface="Arial"/>
                <a:ea typeface="Arial"/>
                <a:cs typeface="Arial"/>
              </a:rPr>
              <a:t>Use your chosen arrival sheet. Ask for one step at a time.</a:t>
            </a:r>
          </a:p>
        </p:txBody>
      </p:sp>
    </p:spTree>
    <p:extLst>
      <p:ext uri="{BB962C8B-B14F-4D97-AF65-F5344CB8AC3E}">
        <p14:creationId xmlns:p14="http://schemas.microsoft.com/office/powerpoint/2010/main" val="1700271313"/>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7026961-41C8-4BA4-AB5B-86F3427981B6}"/>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1</a:t>
            </a:r>
          </a:p>
        </p:txBody>
      </p:sp>
      <p:sp>
        <p:nvSpPr>
          <p:cNvPr id="2" name="">
            <a:extLst xmlns:a="http://schemas.openxmlformats.org/drawingml/2006/main">
              <a:ext uri="{FF2B5EF4-FFF2-40B4-BE49-F238E27FC236}">
                <a16:creationId xmlns:a16="http://schemas.microsoft.com/office/drawing/2014/main" id="{B5D978FA-4C93-46EC-A4CA-552623DD711F}"/>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73047"/>
                </a:solidFill>
                <a:latin typeface="Arial"/>
                <a:ea typeface="Arial"/>
                <a:cs typeface="Arial"/>
              </a:defRPr>
            </a:pPr>
            <a:r>
              <a:rPr sz="3225" b="1">
                <a:solidFill>
                  <a:srgbClr val="173047"/>
                </a:solidFill>
                <a:latin typeface="Arial"/>
                <a:ea typeface="Arial"/>
                <a:cs typeface="Arial"/>
              </a:rPr>
              <a:t>Mystery place</a:t>
            </a:r>
          </a:p>
        </p:txBody>
      </p:sp>
      <p:sp>
        <p:nvSpPr>
          <p:cNvPr id="3" name="">
            <a:extLst xmlns:a="http://schemas.openxmlformats.org/drawingml/2006/main">
              <a:ext uri="{FF2B5EF4-FFF2-40B4-BE49-F238E27FC236}">
                <a16:creationId xmlns:a16="http://schemas.microsoft.com/office/drawing/2014/main" id="{236EE169-3517-4385-B09E-455C99FD1DD2}"/>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15773"/>
                </a:solidFill>
                <a:latin typeface="Arial"/>
                <a:ea typeface="Arial"/>
                <a:cs typeface="Arial"/>
              </a:defRPr>
            </a:pPr>
            <a:r>
              <a:rPr sz="1350" b="0">
                <a:solidFill>
                  <a:srgbClr val="315773"/>
                </a:solidFill>
                <a:latin typeface="Arial"/>
                <a:ea typeface="Arial"/>
                <a:cs typeface="Arial"/>
              </a:rPr>
              <a:t>Starter · 3 minutes</a:t>
            </a:r>
          </a:p>
        </p:txBody>
      </p:sp>
      <p:sp>
        <p:nvSpPr>
          <p:cNvPr id="4" name="">
            <a:extLst xmlns:a="http://schemas.openxmlformats.org/drawingml/2006/main">
              <a:ext uri="{FF2B5EF4-FFF2-40B4-BE49-F238E27FC236}">
                <a16:creationId xmlns:a16="http://schemas.microsoft.com/office/drawing/2014/main" id="{C5470894-CD4E-4EBA-A43F-80D5774D0E24}"/>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173047"/>
                </a:solidFill>
                <a:latin typeface="Arial"/>
                <a:ea typeface="Arial"/>
                <a:cs typeface="Arial"/>
              </a:defRPr>
            </a:pPr>
            <a:r>
              <a:rPr sz="1350" b="0">
                <a:solidFill>
                  <a:srgbClr val="173047"/>
                </a:solidFill>
                <a:latin typeface="Arial"/>
                <a:ea typeface="Arial"/>
                <a:cs typeface="Arial"/>
              </a:rPr>
              <a:t>3</a:t>
            </a:r>
          </a:p>
        </p:txBody>
      </p:sp>
      <p:sp>
        <p:nvSpPr>
          <p:cNvPr id="5" name="">
            <a:extLst xmlns:a="http://schemas.openxmlformats.org/drawingml/2006/main">
              <a:ext uri="{FF2B5EF4-FFF2-40B4-BE49-F238E27FC236}">
                <a16:creationId xmlns:a16="http://schemas.microsoft.com/office/drawing/2014/main" id="{7C590730-6D9A-45C3-A206-EF6BF025711C}"/>
              </a:ext>
            </a:extLst>
          </p:cNvPr>
          <p:cNvSpPr>
            <a:spLocks xmlns:a="http://schemas.openxmlformats.org/drawingml/2006/main" noGrp="1"/>
          </p:cNvSpPr>
          <p:nvPr/>
        </p:nvSpPr>
        <p:spPr>
          <a:xfrm xmlns:a="http://schemas.openxmlformats.org/drawingml/2006/main">
            <a:off x="476250" y="2047875"/>
            <a:ext cx="50482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173047"/>
                </a:solidFill>
                <a:latin typeface="Arial"/>
                <a:ea typeface="Arial"/>
                <a:cs typeface="Arial"/>
              </a:defRPr>
            </a:pPr>
            <a:r>
              <a:rPr sz="2775" b="1">
                <a:solidFill>
                  <a:srgbClr val="173047"/>
                </a:solidFill>
                <a:latin typeface="Arial"/>
                <a:ea typeface="Arial"/>
                <a:cs typeface="Arial"/>
              </a:rPr>
              <a:t>I have shelves of books.</a:t>
            </a:r>
          </a:p>
          <a:p xmlns:a="http://schemas.openxmlformats.org/drawingml/2006/main">
            <a:r>
              <a:t/>
            </a:r>
          </a:p>
          <a:p xmlns:a="http://schemas.openxmlformats.org/drawingml/2006/main">
            <a:pPr>
              <a:defRPr sz="2775" b="1">
                <a:solidFill>
                  <a:srgbClr val="173047"/>
                </a:solidFill>
                <a:latin typeface="Arial"/>
                <a:ea typeface="Arial"/>
                <a:cs typeface="Arial"/>
              </a:defRPr>
            </a:pPr>
            <a:r>
              <a:rPr sz="2775" b="1">
                <a:solidFill>
                  <a:srgbClr val="173047"/>
                </a:solidFill>
                <a:latin typeface="Arial"/>
                <a:ea typeface="Arial"/>
                <a:cs typeface="Arial"/>
              </a:rPr>
              <a:t>You can borrow one.</a:t>
            </a:r>
          </a:p>
          <a:p xmlns:a="http://schemas.openxmlformats.org/drawingml/2006/main">
            <a:r>
              <a:t/>
            </a:r>
          </a:p>
          <a:p xmlns:a="http://schemas.openxmlformats.org/drawingml/2006/main">
            <a:pPr>
              <a:defRPr sz="2775" b="1">
                <a:solidFill>
                  <a:srgbClr val="173047"/>
                </a:solidFill>
                <a:latin typeface="Arial"/>
                <a:ea typeface="Arial"/>
                <a:cs typeface="Arial"/>
              </a:defRPr>
            </a:pPr>
            <a:r>
              <a:rPr sz="2775" b="1">
                <a:solidFill>
                  <a:srgbClr val="173047"/>
                </a:solidFill>
                <a:latin typeface="Arial"/>
                <a:ea typeface="Arial"/>
                <a:cs typeface="Arial"/>
              </a:rPr>
              <a:t>Which place am I?</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a6c4a91d1f8f447e"/>
          <a:stretch xmlns:a="http://schemas.openxmlformats.org/drawingml/2006/main"/>
        </p:blipFill>
        <p:spPr>
          <a:xfrm xmlns:a="http://schemas.openxmlformats.org/drawingml/2006/main">
            <a:off x="6048375" y="2152650"/>
            <a:ext cx="5619750" cy="338626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CCCC89BD-1F02-489B-8FC3-4664D0275C56}"/>
              </a:ext>
            </a:extLst>
          </p:cNvPr>
          <p:cNvSpPr>
            <a:spLocks xmlns:a="http://schemas.openxmlformats.org/drawingml/2006/main" noGrp="1"/>
          </p:cNvSpPr>
          <p:nvPr/>
        </p:nvSpPr>
        <p:spPr>
          <a:xfrm xmlns:a="http://schemas.openxmlformats.org/drawingml/2006/main">
            <a:off x="476250" y="5448300"/>
            <a:ext cx="11239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3047"/>
                </a:solidFill>
                <a:latin typeface="Arial"/>
                <a:ea typeface="Arial"/>
                <a:cs typeface="Arial"/>
              </a:defRPr>
            </a:pPr>
            <a:r>
              <a:rPr sz="2175" b="0">
                <a:solidFill>
                  <a:srgbClr val="173047"/>
                </a:solidFill>
                <a:latin typeface="Arial"/>
                <a:ea typeface="Arial"/>
                <a:cs typeface="Arial"/>
              </a:rPr>
              <a:t>Point to a picture. Say which clue helped.</a:t>
            </a:r>
          </a:p>
        </p:txBody>
      </p:sp>
    </p:spTree>
    <p:extLst>
      <p:ext uri="{BB962C8B-B14F-4D97-AF65-F5344CB8AC3E}">
        <p14:creationId xmlns:p14="http://schemas.microsoft.com/office/powerpoint/2010/main" val="8878585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C43BAE2-3F83-4433-B63E-03ACD32D2628}"/>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1</a:t>
            </a:r>
          </a:p>
        </p:txBody>
      </p:sp>
      <p:sp>
        <p:nvSpPr>
          <p:cNvPr id="2" name="">
            <a:extLst xmlns:a="http://schemas.openxmlformats.org/drawingml/2006/main">
              <a:ext uri="{FF2B5EF4-FFF2-40B4-BE49-F238E27FC236}">
                <a16:creationId xmlns:a16="http://schemas.microsoft.com/office/drawing/2014/main" id="{2DAE88E8-96A8-490B-AB18-40D861641A61}"/>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73047"/>
                </a:solidFill>
                <a:latin typeface="Arial"/>
                <a:ea typeface="Arial"/>
                <a:cs typeface="Arial"/>
              </a:defRPr>
            </a:pPr>
            <a:r>
              <a:rPr sz="3225" b="1">
                <a:solidFill>
                  <a:srgbClr val="173047"/>
                </a:solidFill>
                <a:latin typeface="Arial"/>
                <a:ea typeface="Arial"/>
                <a:cs typeface="Arial"/>
              </a:rPr>
              <a:t>The worked map method</a:t>
            </a:r>
          </a:p>
        </p:txBody>
      </p:sp>
      <p:sp>
        <p:nvSpPr>
          <p:cNvPr id="3" name="">
            <a:extLst xmlns:a="http://schemas.openxmlformats.org/drawingml/2006/main">
              <a:ext uri="{FF2B5EF4-FFF2-40B4-BE49-F238E27FC236}">
                <a16:creationId xmlns:a16="http://schemas.microsoft.com/office/drawing/2014/main" id="{7CE30514-51E7-4AFD-BC61-6F5A7E60DB63}"/>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15773"/>
                </a:solidFill>
                <a:latin typeface="Arial"/>
                <a:ea typeface="Arial"/>
                <a:cs typeface="Arial"/>
              </a:defRPr>
            </a:pPr>
            <a:r>
              <a:rPr sz="1350" b="0">
                <a:solidFill>
                  <a:srgbClr val="315773"/>
                </a:solidFill>
                <a:latin typeface="Arial"/>
                <a:ea typeface="Arial"/>
                <a:cs typeface="Arial"/>
              </a:rPr>
              <a:t>I do · 6 minutes</a:t>
            </a:r>
          </a:p>
        </p:txBody>
      </p:sp>
      <p:sp>
        <p:nvSpPr>
          <p:cNvPr id="4" name="">
            <a:extLst xmlns:a="http://schemas.openxmlformats.org/drawingml/2006/main">
              <a:ext uri="{FF2B5EF4-FFF2-40B4-BE49-F238E27FC236}">
                <a16:creationId xmlns:a16="http://schemas.microsoft.com/office/drawing/2014/main" id="{47D82E8C-D0B4-4D09-9BD6-24A3FEDD4074}"/>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173047"/>
                </a:solidFill>
                <a:latin typeface="Arial"/>
                <a:ea typeface="Arial"/>
                <a:cs typeface="Arial"/>
              </a:defRPr>
            </a:pPr>
            <a:r>
              <a:rPr sz="1350" b="0">
                <a:solidFill>
                  <a:srgbClr val="173047"/>
                </a:solidFill>
                <a:latin typeface="Arial"/>
                <a:ea typeface="Arial"/>
                <a:cs typeface="Arial"/>
              </a:rPr>
              <a:t>4</a:t>
            </a:r>
          </a:p>
        </p:txBody>
      </p:sp>
      <p:sp>
        <p:nvSpPr>
          <p:cNvPr id="5" name="">
            <a:extLst xmlns:a="http://schemas.openxmlformats.org/drawingml/2006/main">
              <a:ext uri="{FF2B5EF4-FFF2-40B4-BE49-F238E27FC236}">
                <a16:creationId xmlns:a16="http://schemas.microsoft.com/office/drawing/2014/main" id="{290AC800-C1B4-45E6-A300-BD171E54E751}"/>
              </a:ext>
            </a:extLst>
          </p:cNvPr>
          <p:cNvSpPr>
            <a:spLocks xmlns:a="http://schemas.openxmlformats.org/drawingml/2006/main" noGrp="1"/>
          </p:cNvSpPr>
          <p:nvPr/>
        </p:nvSpPr>
        <p:spPr>
          <a:xfrm xmlns:a="http://schemas.openxmlformats.org/drawingml/2006/main">
            <a:off x="476250" y="1771650"/>
            <a:ext cx="5429250" cy="395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73047"/>
                </a:solidFill>
                <a:latin typeface="Arial"/>
                <a:ea typeface="Arial"/>
                <a:cs typeface="Arial"/>
              </a:defRPr>
            </a:pPr>
            <a:r>
              <a:rPr sz="2025" b="0">
                <a:solidFill>
                  <a:srgbClr val="173047"/>
                </a:solidFill>
                <a:latin typeface="Arial"/>
                <a:ea typeface="Arial"/>
                <a:cs typeface="Arial"/>
              </a:rPr>
              <a:t>1. Where is the library on the Townside plan?</a:t>
            </a:r>
          </a:p>
          <a:p xmlns:a="http://schemas.openxmlformats.org/drawingml/2006/main">
            <a:r>
              <a:t/>
            </a:r>
          </a:p>
          <a:p xmlns:a="http://schemas.openxmlformats.org/drawingml/2006/main">
            <a:pPr>
              <a:defRPr sz="2025" b="0">
                <a:solidFill>
                  <a:srgbClr val="173047"/>
                </a:solidFill>
                <a:latin typeface="Arial"/>
                <a:ea typeface="Arial"/>
                <a:cs typeface="Arial"/>
              </a:defRPr>
            </a:pPr>
            <a:r>
              <a:rPr sz="2025" b="0">
                <a:solidFill>
                  <a:srgbClr val="173047"/>
                </a:solidFill>
                <a:latin typeface="Arial"/>
                <a:ea typeface="Arial"/>
                <a:cs typeface="Arial"/>
              </a:rPr>
              <a:t>2. The key says L is the library. Find the open-book picture.</a:t>
            </a:r>
          </a:p>
          <a:p xmlns:a="http://schemas.openxmlformats.org/drawingml/2006/main">
            <a:r>
              <a:t/>
            </a:r>
          </a:p>
          <a:p xmlns:a="http://schemas.openxmlformats.org/drawingml/2006/main">
            <a:pPr>
              <a:defRPr sz="2025" b="0">
                <a:solidFill>
                  <a:srgbClr val="173047"/>
                </a:solidFill>
                <a:latin typeface="Arial"/>
                <a:ea typeface="Arial"/>
                <a:cs typeface="Arial"/>
              </a:defRPr>
            </a:pPr>
            <a:r>
              <a:rPr sz="2025" b="0">
                <a:solidFill>
                  <a:srgbClr val="173047"/>
                </a:solidFill>
                <a:latin typeface="Arial"/>
                <a:ea typeface="Arial"/>
                <a:cs typeface="Arial"/>
              </a:rPr>
              <a:t>3. From the school, move one square right. You reach the library.</a:t>
            </a:r>
          </a:p>
          <a:p xmlns:a="http://schemas.openxmlformats.org/drawingml/2006/main">
            <a:r>
              <a:t/>
            </a:r>
          </a:p>
          <a:p xmlns:a="http://schemas.openxmlformats.org/drawingml/2006/main">
            <a:pPr>
              <a:defRPr sz="2025" b="0">
                <a:solidFill>
                  <a:srgbClr val="173047"/>
                </a:solidFill>
                <a:latin typeface="Arial"/>
                <a:ea typeface="Arial"/>
                <a:cs typeface="Arial"/>
              </a:defRPr>
            </a:pPr>
            <a:r>
              <a:rPr sz="2025" b="0">
                <a:solidFill>
                  <a:srgbClr val="173047"/>
                </a:solidFill>
                <a:latin typeface="Arial"/>
                <a:ea typeface="Arial"/>
                <a:cs typeface="Arial"/>
              </a:rPr>
              <a:t>4. Point to S, then L. Keep the plan the same way up.</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89aaa31b76004450"/>
          <a:stretch xmlns:a="http://schemas.openxmlformats.org/drawingml/2006/main"/>
        </p:blipFill>
        <p:spPr>
          <a:xfrm xmlns:a="http://schemas.openxmlformats.org/drawingml/2006/main">
            <a:off x="6238875" y="2457450"/>
            <a:ext cx="5429250" cy="3271471"/>
          </a:xfrm>
          <a:prstGeom xmlns:a="http://schemas.openxmlformats.org/drawingml/2006/main" prst="rect">
            <a:avLst/>
          </a:prstGeom>
        </p:spPr>
      </p:pic>
    </p:spTree>
    <p:extLst>
      <p:ext uri="{BB962C8B-B14F-4D97-AF65-F5344CB8AC3E}">
        <p14:creationId xmlns:p14="http://schemas.microsoft.com/office/powerpoint/2010/main" val="184617321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C27C20E-926F-491D-A548-4DEF5D9018AB}"/>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1</a:t>
            </a:r>
          </a:p>
        </p:txBody>
      </p:sp>
      <p:sp>
        <p:nvSpPr>
          <p:cNvPr id="2" name="">
            <a:extLst xmlns:a="http://schemas.openxmlformats.org/drawingml/2006/main">
              <a:ext uri="{FF2B5EF4-FFF2-40B4-BE49-F238E27FC236}">
                <a16:creationId xmlns:a16="http://schemas.microsoft.com/office/drawing/2014/main" id="{6F36075A-6BFC-4D32-8726-AF98077A732B}"/>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73047"/>
                </a:solidFill>
                <a:latin typeface="Arial"/>
                <a:ea typeface="Arial"/>
                <a:cs typeface="Arial"/>
              </a:defRPr>
            </a:pPr>
            <a:r>
              <a:rPr sz="3225" b="1">
                <a:solidFill>
                  <a:srgbClr val="173047"/>
                </a:solidFill>
                <a:latin typeface="Arial"/>
                <a:ea typeface="Arial"/>
                <a:cs typeface="Arial"/>
              </a:rPr>
              <a:t>Clue to place</a:t>
            </a:r>
          </a:p>
        </p:txBody>
      </p:sp>
      <p:sp>
        <p:nvSpPr>
          <p:cNvPr id="3" name="">
            <a:extLst xmlns:a="http://schemas.openxmlformats.org/drawingml/2006/main">
              <a:ext uri="{FF2B5EF4-FFF2-40B4-BE49-F238E27FC236}">
                <a16:creationId xmlns:a16="http://schemas.microsoft.com/office/drawing/2014/main" id="{1005A3C8-B7FD-4D75-827A-EC68346D9205}"/>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15773"/>
                </a:solidFill>
                <a:latin typeface="Arial"/>
                <a:ea typeface="Arial"/>
                <a:cs typeface="Arial"/>
              </a:defRPr>
            </a:pPr>
            <a:r>
              <a:rPr sz="1350" b="0">
                <a:solidFill>
                  <a:srgbClr val="315773"/>
                </a:solidFill>
                <a:latin typeface="Arial"/>
                <a:ea typeface="Arial"/>
                <a:cs typeface="Arial"/>
              </a:rPr>
              <a:t>We do · 7 minutes</a:t>
            </a:r>
          </a:p>
        </p:txBody>
      </p:sp>
      <p:sp>
        <p:nvSpPr>
          <p:cNvPr id="4" name="">
            <a:extLst xmlns:a="http://schemas.openxmlformats.org/drawingml/2006/main">
              <a:ext uri="{FF2B5EF4-FFF2-40B4-BE49-F238E27FC236}">
                <a16:creationId xmlns:a16="http://schemas.microsoft.com/office/drawing/2014/main" id="{19DBC1C1-9E24-4467-98BE-2B25AE0AB56C}"/>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173047"/>
                </a:solidFill>
                <a:latin typeface="Arial"/>
                <a:ea typeface="Arial"/>
                <a:cs typeface="Arial"/>
              </a:defRPr>
            </a:pPr>
            <a:r>
              <a:rPr sz="1350" b="0">
                <a:solidFill>
                  <a:srgbClr val="173047"/>
                </a:solidFill>
                <a:latin typeface="Arial"/>
                <a:ea typeface="Arial"/>
                <a:cs typeface="Arial"/>
              </a:rPr>
              <a:t>5</a:t>
            </a:r>
          </a:p>
        </p:txBody>
      </p:sp>
      <p:sp>
        <p:nvSpPr>
          <p:cNvPr id="5" name="">
            <a:extLst xmlns:a="http://schemas.openxmlformats.org/drawingml/2006/main">
              <a:ext uri="{FF2B5EF4-FFF2-40B4-BE49-F238E27FC236}">
                <a16:creationId xmlns:a16="http://schemas.microsoft.com/office/drawing/2014/main" id="{3883B02E-49C3-416A-84D5-FAC77FAEBC1E}"/>
              </a:ext>
            </a:extLst>
          </p:cNvPr>
          <p:cNvSpPr>
            <a:spLocks xmlns:a="http://schemas.openxmlformats.org/drawingml/2006/main" noGrp="1"/>
          </p:cNvSpPr>
          <p:nvPr/>
        </p:nvSpPr>
        <p:spPr>
          <a:xfrm xmlns:a="http://schemas.openxmlformats.org/drawingml/2006/main">
            <a:off x="476250" y="1895475"/>
            <a:ext cx="5429250" cy="3200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3047"/>
                </a:solidFill>
                <a:latin typeface="Arial"/>
                <a:ea typeface="Arial"/>
                <a:cs typeface="Arial"/>
              </a:defRPr>
            </a:pPr>
            <a:r>
              <a:rPr sz="2325" b="0">
                <a:solidFill>
                  <a:srgbClr val="173047"/>
                </a:solidFill>
                <a:latin typeface="Arial"/>
                <a:ea typeface="Arial"/>
                <a:cs typeface="Arial"/>
              </a:rPr>
              <a:t>1. I want to borrow a book.</a:t>
            </a:r>
          </a:p>
          <a:p xmlns:a="http://schemas.openxmlformats.org/drawingml/2006/main">
            <a:r>
              <a:t/>
            </a:r>
          </a:p>
          <a:p xmlns:a="http://schemas.openxmlformats.org/drawingml/2006/main">
            <a:pPr>
              <a:defRPr sz="2325" b="0">
                <a:solidFill>
                  <a:srgbClr val="173047"/>
                </a:solidFill>
                <a:latin typeface="Arial"/>
                <a:ea typeface="Arial"/>
                <a:cs typeface="Arial"/>
              </a:defRPr>
            </a:pPr>
            <a:r>
              <a:rPr sz="2325" b="0">
                <a:solidFill>
                  <a:srgbClr val="173047"/>
                </a:solidFill>
                <a:latin typeface="Arial"/>
                <a:ea typeface="Arial"/>
                <a:cs typeface="Arial"/>
              </a:rPr>
              <a:t>2. I need a place to wait for a bus.</a:t>
            </a:r>
          </a:p>
          <a:p xmlns:a="http://schemas.openxmlformats.org/drawingml/2006/main">
            <a:r>
              <a:t/>
            </a:r>
          </a:p>
          <a:p xmlns:a="http://schemas.openxmlformats.org/drawingml/2006/main">
            <a:pPr>
              <a:defRPr sz="2325" b="0">
                <a:solidFill>
                  <a:srgbClr val="173047"/>
                </a:solidFill>
                <a:latin typeface="Arial"/>
                <a:ea typeface="Arial"/>
                <a:cs typeface="Arial"/>
              </a:defRPr>
            </a:pPr>
            <a:r>
              <a:rPr sz="2325" b="0">
                <a:solidFill>
                  <a:srgbClr val="173047"/>
                </a:solidFill>
                <a:latin typeface="Arial"/>
                <a:ea typeface="Arial"/>
                <a:cs typeface="Arial"/>
              </a:rPr>
              <a:t>3. I want an open green space.</a:t>
            </a:r>
          </a:p>
          <a:p xmlns:a="http://schemas.openxmlformats.org/drawingml/2006/main">
            <a:r>
              <a:t/>
            </a:r>
          </a:p>
          <a:p xmlns:a="http://schemas.openxmlformats.org/drawingml/2006/main">
            <a:pPr>
              <a:defRPr sz="2325" b="0">
                <a:solidFill>
                  <a:srgbClr val="173047"/>
                </a:solidFill>
                <a:latin typeface="Arial"/>
                <a:ea typeface="Arial"/>
                <a:cs typeface="Arial"/>
              </a:defRPr>
            </a:pPr>
            <a:r>
              <a:rPr sz="2325" b="0">
                <a:solidFill>
                  <a:srgbClr val="173047"/>
                </a:solidFill>
                <a:latin typeface="Arial"/>
                <a:ea typeface="Arial"/>
                <a:cs typeface="Arial"/>
              </a:rPr>
              <a:t>4. I have an appointment with a nurse.</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41907a82d62240aa"/>
          <a:stretch xmlns:a="http://schemas.openxmlformats.org/drawingml/2006/main"/>
        </p:blipFill>
        <p:spPr>
          <a:xfrm xmlns:a="http://schemas.openxmlformats.org/drawingml/2006/main">
            <a:off x="6238875" y="2371725"/>
            <a:ext cx="5429250" cy="3271471"/>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E1E756E-5CFC-4C08-A29F-F6A50FB3B9BC}"/>
              </a:ext>
            </a:extLst>
          </p:cNvPr>
          <p:cNvSpPr>
            <a:spLocks xmlns:a="http://schemas.openxmlformats.org/drawingml/2006/main" noGrp="1"/>
          </p:cNvSpPr>
          <p:nvPr/>
        </p:nvSpPr>
        <p:spPr>
          <a:xfrm xmlns:a="http://schemas.openxmlformats.org/drawingml/2006/main">
            <a:off x="476250" y="5543550"/>
            <a:ext cx="11239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3047"/>
                </a:solidFill>
                <a:latin typeface="Arial"/>
                <a:ea typeface="Arial"/>
                <a:cs typeface="Arial"/>
              </a:defRPr>
            </a:pPr>
            <a:r>
              <a:rPr sz="2100" b="0">
                <a:solidFill>
                  <a:srgbClr val="173047"/>
                </a:solidFill>
                <a:latin typeface="Arial"/>
                <a:ea typeface="Arial"/>
                <a:cs typeface="Arial"/>
              </a:rPr>
              <a:t>Choose a place. Explain one match with the picture key.</a:t>
            </a:r>
          </a:p>
        </p:txBody>
      </p:sp>
    </p:spTree>
    <p:extLst>
      <p:ext uri="{BB962C8B-B14F-4D97-AF65-F5344CB8AC3E}">
        <p14:creationId xmlns:p14="http://schemas.microsoft.com/office/powerpoint/2010/main" val="22625607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834512A-D699-484B-B6F9-823C8B66F05C}"/>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1</a:t>
            </a:r>
          </a:p>
        </p:txBody>
      </p:sp>
      <p:sp>
        <p:nvSpPr>
          <p:cNvPr id="2" name="">
            <a:extLst xmlns:a="http://schemas.openxmlformats.org/drawingml/2006/main">
              <a:ext uri="{FF2B5EF4-FFF2-40B4-BE49-F238E27FC236}">
                <a16:creationId xmlns:a16="http://schemas.microsoft.com/office/drawing/2014/main" id="{8430F8D9-95EE-475D-8935-69BF39CF7885}"/>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73047"/>
                </a:solidFill>
                <a:latin typeface="Arial"/>
                <a:ea typeface="Arial"/>
                <a:cs typeface="Arial"/>
              </a:defRPr>
            </a:pPr>
            <a:r>
              <a:rPr sz="3225" b="1">
                <a:solidFill>
                  <a:srgbClr val="173047"/>
                </a:solidFill>
                <a:latin typeface="Arial"/>
                <a:ea typeface="Arial"/>
                <a:cs typeface="Arial"/>
              </a:rPr>
              <a:t>Repair the visitor note</a:t>
            </a:r>
          </a:p>
        </p:txBody>
      </p:sp>
      <p:sp>
        <p:nvSpPr>
          <p:cNvPr id="3" name="">
            <a:extLst xmlns:a="http://schemas.openxmlformats.org/drawingml/2006/main">
              <a:ext uri="{FF2B5EF4-FFF2-40B4-BE49-F238E27FC236}">
                <a16:creationId xmlns:a16="http://schemas.microsoft.com/office/drawing/2014/main" id="{2024566A-6C09-4D05-A61E-4C1EE14D60AE}"/>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15773"/>
                </a:solidFill>
                <a:latin typeface="Arial"/>
                <a:ea typeface="Arial"/>
                <a:cs typeface="Arial"/>
              </a:defRPr>
            </a:pPr>
            <a:r>
              <a:rPr sz="1350" b="0">
                <a:solidFill>
                  <a:srgbClr val="315773"/>
                </a:solidFill>
                <a:latin typeface="Arial"/>
                <a:ea typeface="Arial"/>
                <a:cs typeface="Arial"/>
              </a:rPr>
              <a:t>Check · 2 minutes</a:t>
            </a:r>
          </a:p>
        </p:txBody>
      </p:sp>
      <p:sp>
        <p:nvSpPr>
          <p:cNvPr id="4" name="">
            <a:extLst xmlns:a="http://schemas.openxmlformats.org/drawingml/2006/main">
              <a:ext uri="{FF2B5EF4-FFF2-40B4-BE49-F238E27FC236}">
                <a16:creationId xmlns:a16="http://schemas.microsoft.com/office/drawing/2014/main" id="{0662D18E-103A-4FE1-9E6C-DD63D26DDA55}"/>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173047"/>
                </a:solidFill>
                <a:latin typeface="Arial"/>
                <a:ea typeface="Arial"/>
                <a:cs typeface="Arial"/>
              </a:defRPr>
            </a:pPr>
            <a:r>
              <a:rPr sz="1350" b="0">
                <a:solidFill>
                  <a:srgbClr val="173047"/>
                </a:solidFill>
                <a:latin typeface="Arial"/>
                <a:ea typeface="Arial"/>
                <a:cs typeface="Arial"/>
              </a:rPr>
              <a:t>6</a:t>
            </a:r>
          </a:p>
        </p:txBody>
      </p:sp>
      <p:sp>
        <p:nvSpPr>
          <p:cNvPr id="5" name="">
            <a:extLst xmlns:a="http://schemas.openxmlformats.org/drawingml/2006/main">
              <a:ext uri="{FF2B5EF4-FFF2-40B4-BE49-F238E27FC236}">
                <a16:creationId xmlns:a16="http://schemas.microsoft.com/office/drawing/2014/main" id="{08454F1D-880B-4AB0-9AFF-504DB5F39478}"/>
              </a:ext>
            </a:extLst>
          </p:cNvPr>
          <p:cNvSpPr>
            <a:spLocks xmlns:a="http://schemas.openxmlformats.org/drawingml/2006/main" noGrp="1"/>
          </p:cNvSpPr>
          <p:nvPr/>
        </p:nvSpPr>
        <p:spPr>
          <a:xfrm xmlns:a="http://schemas.openxmlformats.org/drawingml/2006/main">
            <a:off x="476250" y="2162175"/>
            <a:ext cx="56197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73047"/>
                </a:solidFill>
                <a:latin typeface="Arial"/>
                <a:ea typeface="Arial"/>
                <a:cs typeface="Arial"/>
              </a:defRPr>
            </a:pPr>
            <a:r>
              <a:rPr sz="2850" b="1">
                <a:solidFill>
                  <a:srgbClr val="173047"/>
                </a:solidFill>
                <a:latin typeface="Arial"/>
                <a:ea typeface="Arial"/>
                <a:cs typeface="Arial"/>
              </a:rPr>
              <a:t>“The library is to the left</a:t>
            </a:r>
          </a:p>
          <a:p xmlns:a="http://schemas.openxmlformats.org/drawingml/2006/main">
            <a:pPr>
              <a:defRPr sz="2850" b="1">
                <a:solidFill>
                  <a:srgbClr val="173047"/>
                </a:solidFill>
                <a:latin typeface="Arial"/>
                <a:ea typeface="Arial"/>
                <a:cs typeface="Arial"/>
              </a:defRPr>
            </a:pPr>
            <a:r>
              <a:rPr sz="2850" b="1">
                <a:solidFill>
                  <a:srgbClr val="173047"/>
                </a:solidFill>
                <a:latin typeface="Arial"/>
                <a:ea typeface="Arial"/>
                <a:cs typeface="Arial"/>
              </a:rPr>
              <a:t>of the school.”</a:t>
            </a:r>
          </a:p>
        </p:txBody>
      </p:sp>
      <p:sp>
        <p:nvSpPr>
          <p:cNvPr id="6" name="">
            <a:extLst xmlns:a="http://schemas.openxmlformats.org/drawingml/2006/main">
              <a:ext uri="{FF2B5EF4-FFF2-40B4-BE49-F238E27FC236}">
                <a16:creationId xmlns:a16="http://schemas.microsoft.com/office/drawing/2014/main" id="{04F47C92-9F59-49E8-B46A-23DC9C2B6654}"/>
              </a:ext>
            </a:extLst>
          </p:cNvPr>
          <p:cNvSpPr>
            <a:spLocks xmlns:a="http://schemas.openxmlformats.org/drawingml/2006/main" noGrp="1"/>
          </p:cNvSpPr>
          <p:nvPr/>
        </p:nvSpPr>
        <p:spPr>
          <a:xfrm xmlns:a="http://schemas.openxmlformats.org/drawingml/2006/main">
            <a:off x="476250" y="4000500"/>
            <a:ext cx="5238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3047"/>
                </a:solidFill>
                <a:latin typeface="Arial"/>
                <a:ea typeface="Arial"/>
                <a:cs typeface="Arial"/>
              </a:defRPr>
            </a:pPr>
            <a:r>
              <a:rPr sz="2400" b="0">
                <a:solidFill>
                  <a:srgbClr val="173047"/>
                </a:solidFill>
                <a:latin typeface="Arial"/>
                <a:ea typeface="Arial"/>
                <a:cs typeface="Arial"/>
              </a:rPr>
              <a:t>Check the plan.</a:t>
            </a:r>
          </a:p>
          <a:p xmlns:a="http://schemas.openxmlformats.org/drawingml/2006/main">
            <a:r>
              <a:t/>
            </a:r>
          </a:p>
          <a:p xmlns:a="http://schemas.openxmlformats.org/drawingml/2006/main">
            <a:pPr>
              <a:defRPr sz="2400" b="0">
                <a:solidFill>
                  <a:srgbClr val="173047"/>
                </a:solidFill>
                <a:latin typeface="Arial"/>
                <a:ea typeface="Arial"/>
                <a:cs typeface="Arial"/>
              </a:defRPr>
            </a:pPr>
            <a:r>
              <a:rPr sz="2400" b="0">
                <a:solidFill>
                  <a:srgbClr val="173047"/>
                </a:solidFill>
                <a:latin typeface="Arial"/>
                <a:ea typeface="Arial"/>
                <a:cs typeface="Arial"/>
              </a:rPr>
              <a:t>Change one word.</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6afe41b132994f76"/>
          <a:stretch xmlns:a="http://schemas.openxmlformats.org/drawingml/2006/main"/>
        </p:blipFill>
        <p:spPr>
          <a:xfrm xmlns:a="http://schemas.openxmlformats.org/drawingml/2006/main">
            <a:off x="6238875" y="2409825"/>
            <a:ext cx="5429250" cy="3271471"/>
          </a:xfrm>
          <a:prstGeom xmlns:a="http://schemas.openxmlformats.org/drawingml/2006/main" prst="rect">
            <a:avLst/>
          </a:prstGeom>
        </p:spPr>
      </p:pic>
    </p:spTree>
    <p:extLst>
      <p:ext uri="{BB962C8B-B14F-4D97-AF65-F5344CB8AC3E}">
        <p14:creationId xmlns:p14="http://schemas.microsoft.com/office/powerpoint/2010/main" val="132153557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A031B463-A9AB-43AA-9A07-E0624F452D00}"/>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1</a:t>
            </a:r>
          </a:p>
        </p:txBody>
      </p:sp>
      <p:sp>
        <p:nvSpPr>
          <p:cNvPr id="2" name="">
            <a:extLst xmlns:a="http://schemas.openxmlformats.org/drawingml/2006/main">
              <a:ext uri="{FF2B5EF4-FFF2-40B4-BE49-F238E27FC236}">
                <a16:creationId xmlns:a16="http://schemas.microsoft.com/office/drawing/2014/main" id="{4BC50624-2160-4904-93EF-57340982DB44}"/>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73047"/>
                </a:solidFill>
                <a:latin typeface="Arial"/>
                <a:ea typeface="Arial"/>
                <a:cs typeface="Arial"/>
              </a:defRPr>
            </a:pPr>
            <a:r>
              <a:rPr sz="3225" b="1">
                <a:solidFill>
                  <a:srgbClr val="173047"/>
                </a:solidFill>
                <a:latin typeface="Arial"/>
                <a:ea typeface="Arial"/>
                <a:cs typeface="Arial"/>
              </a:rPr>
              <a:t>Our real school: your route</a:t>
            </a:r>
          </a:p>
        </p:txBody>
      </p:sp>
      <p:sp>
        <p:nvSpPr>
          <p:cNvPr id="3" name="">
            <a:extLst xmlns:a="http://schemas.openxmlformats.org/drawingml/2006/main">
              <a:ext uri="{FF2B5EF4-FFF2-40B4-BE49-F238E27FC236}">
                <a16:creationId xmlns:a16="http://schemas.microsoft.com/office/drawing/2014/main" id="{0493BC6A-0AC2-48F1-ABFC-E71DA5BA818E}"/>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15773"/>
                </a:solidFill>
                <a:latin typeface="Arial"/>
                <a:ea typeface="Arial"/>
                <a:cs typeface="Arial"/>
              </a:defRPr>
            </a:pPr>
            <a:r>
              <a:rPr sz="1350" b="0">
                <a:solidFill>
                  <a:srgbClr val="315773"/>
                </a:solidFill>
                <a:latin typeface="Arial"/>
                <a:ea typeface="Arial"/>
                <a:cs typeface="Arial"/>
              </a:rPr>
              <a:t>Independent · 12 minutes</a:t>
            </a:r>
          </a:p>
        </p:txBody>
      </p:sp>
      <p:sp>
        <p:nvSpPr>
          <p:cNvPr id="4" name="">
            <a:extLst xmlns:a="http://schemas.openxmlformats.org/drawingml/2006/main">
              <a:ext uri="{FF2B5EF4-FFF2-40B4-BE49-F238E27FC236}">
                <a16:creationId xmlns:a16="http://schemas.microsoft.com/office/drawing/2014/main" id="{278374EF-AF7D-4DCA-92ED-340D33FED5B3}"/>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173047"/>
                </a:solidFill>
                <a:latin typeface="Arial"/>
                <a:ea typeface="Arial"/>
                <a:cs typeface="Arial"/>
              </a:defRPr>
            </a:pPr>
            <a:r>
              <a:rPr sz="1350" b="0">
                <a:solidFill>
                  <a:srgbClr val="173047"/>
                </a:solidFill>
                <a:latin typeface="Arial"/>
                <a:ea typeface="Arial"/>
                <a:cs typeface="Arial"/>
              </a:rPr>
              <a:t>7</a:t>
            </a:r>
          </a:p>
        </p:txBody>
      </p:sp>
      <p:sp>
        <p:nvSpPr>
          <p:cNvPr id="5" name="">
            <a:extLst xmlns:a="http://schemas.openxmlformats.org/drawingml/2006/main">
              <a:ext uri="{FF2B5EF4-FFF2-40B4-BE49-F238E27FC236}">
                <a16:creationId xmlns:a16="http://schemas.microsoft.com/office/drawing/2014/main" id="{978A83BA-7890-4934-B3F0-3E0FC21350C6}"/>
              </a:ext>
            </a:extLst>
          </p:cNvPr>
          <p:cNvSpPr>
            <a:spLocks xmlns:a="http://schemas.openxmlformats.org/drawingml/2006/main" noGrp="1"/>
          </p:cNvSpPr>
          <p:nvPr/>
        </p:nvSpPr>
        <p:spPr>
          <a:xfrm xmlns:a="http://schemas.openxmlformats.org/drawingml/2006/main">
            <a:off x="476250" y="1790700"/>
            <a:ext cx="3571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315773"/>
                </a:solidFill>
                <a:latin typeface="Arial"/>
                <a:ea typeface="Arial"/>
                <a:cs typeface="Arial"/>
              </a:defRPr>
            </a:pPr>
            <a:r>
              <a:rPr sz="2325" b="1">
                <a:solidFill>
                  <a:srgbClr val="315773"/>
                </a:solidFill>
                <a:latin typeface="Arial"/>
                <a:ea typeface="Arial"/>
                <a:cs typeface="Arial"/>
              </a:rPr>
              <a:t>Supported</a:t>
            </a:r>
          </a:p>
        </p:txBody>
      </p:sp>
      <p:sp>
        <p:nvSpPr>
          <p:cNvPr id="6" name="">
            <a:extLst xmlns:a="http://schemas.openxmlformats.org/drawingml/2006/main">
              <a:ext uri="{FF2B5EF4-FFF2-40B4-BE49-F238E27FC236}">
                <a16:creationId xmlns:a16="http://schemas.microsoft.com/office/drawing/2014/main" id="{F8AD3FC7-AC5A-4965-A57A-B1D563158306}"/>
              </a:ext>
            </a:extLst>
          </p:cNvPr>
          <p:cNvSpPr>
            <a:spLocks xmlns:a="http://schemas.openxmlformats.org/drawingml/2006/main" noGrp="1"/>
          </p:cNvSpPr>
          <p:nvPr/>
        </p:nvSpPr>
        <p:spPr>
          <a:xfrm xmlns:a="http://schemas.openxmlformats.org/drawingml/2006/main">
            <a:off x="476250" y="2447925"/>
            <a:ext cx="3495675" cy="2990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73047"/>
                </a:solidFill>
                <a:latin typeface="Arial"/>
                <a:ea typeface="Arial"/>
                <a:cs typeface="Arial"/>
              </a:defRPr>
            </a:pPr>
            <a:r>
              <a:rPr sz="1800" b="0">
                <a:solidFill>
                  <a:srgbClr val="173047"/>
                </a:solidFill>
                <a:latin typeface="Arial"/>
                <a:ea typeface="Arial"/>
                <a:cs typeface="Arial"/>
              </a:rPr>
              <a:t>1. Choose the school label from two labels on your teacher’s plan.</a:t>
            </a:r>
          </a:p>
          <a:p xmlns:a="http://schemas.openxmlformats.org/drawingml/2006/main">
            <a:r>
              <a:t/>
            </a:r>
          </a:p>
          <a:p xmlns:a="http://schemas.openxmlformats.org/drawingml/2006/main">
            <a:pPr>
              <a:defRPr sz="1800" b="0">
                <a:solidFill>
                  <a:srgbClr val="173047"/>
                </a:solidFill>
                <a:latin typeface="Arial"/>
                <a:ea typeface="Arial"/>
                <a:cs typeface="Arial"/>
              </a:defRPr>
            </a:pPr>
            <a:r>
              <a:rPr sz="1800" b="0">
                <a:solidFill>
                  <a:srgbClr val="173047"/>
                </a:solidFill>
                <a:latin typeface="Arial"/>
                <a:ea typeface="Arial"/>
                <a:cs typeface="Arial"/>
              </a:rPr>
              <a:t>2. Point to the school. Name it or show its label.</a:t>
            </a:r>
          </a:p>
          <a:p xmlns:a="http://schemas.openxmlformats.org/drawingml/2006/main">
            <a:r>
              <a:t/>
            </a:r>
          </a:p>
          <a:p xmlns:a="http://schemas.openxmlformats.org/drawingml/2006/main">
            <a:pPr>
              <a:defRPr sz="1800" b="0">
                <a:solidFill>
                  <a:srgbClr val="173047"/>
                </a:solidFill>
                <a:latin typeface="Arial"/>
                <a:ea typeface="Arial"/>
                <a:cs typeface="Arial"/>
              </a:defRPr>
            </a:pPr>
            <a:r>
              <a:rPr sz="1800" b="0">
                <a:solidFill>
                  <a:srgbClr val="173047"/>
                </a:solidFill>
                <a:latin typeface="Arial"/>
                <a:ea typeface="Arial"/>
                <a:cs typeface="Arial"/>
              </a:rPr>
              <a:t>3. Find one local feature, then try a second with less help.</a:t>
            </a:r>
          </a:p>
        </p:txBody>
      </p:sp>
      <p:sp>
        <p:nvSpPr>
          <p:cNvPr id="7" name="">
            <a:extLst xmlns:a="http://schemas.openxmlformats.org/drawingml/2006/main">
              <a:ext uri="{FF2B5EF4-FFF2-40B4-BE49-F238E27FC236}">
                <a16:creationId xmlns:a16="http://schemas.microsoft.com/office/drawing/2014/main" id="{24E7AE4F-EDA2-4639-9969-E268340395EB}"/>
              </a:ext>
            </a:extLst>
          </p:cNvPr>
          <p:cNvSpPr>
            <a:spLocks xmlns:a="http://schemas.openxmlformats.org/drawingml/2006/main" noGrp="1"/>
          </p:cNvSpPr>
          <p:nvPr/>
        </p:nvSpPr>
        <p:spPr>
          <a:xfrm xmlns:a="http://schemas.openxmlformats.org/drawingml/2006/main">
            <a:off x="4314825" y="1790700"/>
            <a:ext cx="3571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315773"/>
                </a:solidFill>
                <a:latin typeface="Arial"/>
                <a:ea typeface="Arial"/>
                <a:cs typeface="Arial"/>
              </a:defRPr>
            </a:pPr>
            <a:r>
              <a:rPr sz="2325" b="1">
                <a:solidFill>
                  <a:srgbClr val="315773"/>
                </a:solidFill>
                <a:latin typeface="Arial"/>
                <a:ea typeface="Arial"/>
                <a:cs typeface="Arial"/>
              </a:rPr>
              <a:t>Standard</a:t>
            </a:r>
          </a:p>
        </p:txBody>
      </p:sp>
      <p:sp>
        <p:nvSpPr>
          <p:cNvPr id="8" name="">
            <a:extLst xmlns:a="http://schemas.openxmlformats.org/drawingml/2006/main">
              <a:ext uri="{FF2B5EF4-FFF2-40B4-BE49-F238E27FC236}">
                <a16:creationId xmlns:a16="http://schemas.microsoft.com/office/drawing/2014/main" id="{98FFAFBF-C71E-49D1-BBE3-B5D8DAE921EA}"/>
              </a:ext>
            </a:extLst>
          </p:cNvPr>
          <p:cNvSpPr>
            <a:spLocks xmlns:a="http://schemas.openxmlformats.org/drawingml/2006/main" noGrp="1"/>
          </p:cNvSpPr>
          <p:nvPr/>
        </p:nvSpPr>
        <p:spPr>
          <a:xfrm xmlns:a="http://schemas.openxmlformats.org/drawingml/2006/main">
            <a:off x="4314825" y="2447925"/>
            <a:ext cx="3495675" cy="2990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73047"/>
                </a:solidFill>
                <a:latin typeface="Arial"/>
                <a:ea typeface="Arial"/>
                <a:cs typeface="Arial"/>
              </a:defRPr>
            </a:pPr>
            <a:r>
              <a:rPr sz="1800" b="0">
                <a:solidFill>
                  <a:srgbClr val="173047"/>
                </a:solidFill>
                <a:latin typeface="Arial"/>
                <a:ea typeface="Arial"/>
                <a:cs typeface="Arial"/>
              </a:rPr>
              <a:t>1. Name and mark the school on your teacher’s plan.</a:t>
            </a:r>
          </a:p>
          <a:p xmlns:a="http://schemas.openxmlformats.org/drawingml/2006/main">
            <a:r>
              <a:t/>
            </a:r>
          </a:p>
          <a:p xmlns:a="http://schemas.openxmlformats.org/drawingml/2006/main">
            <a:pPr>
              <a:defRPr sz="1800" b="0">
                <a:solidFill>
                  <a:srgbClr val="173047"/>
                </a:solidFill>
                <a:latin typeface="Arial"/>
                <a:ea typeface="Arial"/>
                <a:cs typeface="Arial"/>
              </a:defRPr>
            </a:pPr>
            <a:r>
              <a:rPr sz="1800" b="0">
                <a:solidFill>
                  <a:srgbClr val="173047"/>
                </a:solidFill>
                <a:latin typeface="Arial"/>
                <a:ea typeface="Arial"/>
                <a:cs typeface="Arial"/>
              </a:rPr>
              <a:t>2. Circle two local features. Name each one.</a:t>
            </a:r>
          </a:p>
          <a:p xmlns:a="http://schemas.openxmlformats.org/drawingml/2006/main">
            <a:r>
              <a:t/>
            </a:r>
          </a:p>
          <a:p xmlns:a="http://schemas.openxmlformats.org/drawingml/2006/main">
            <a:pPr>
              <a:defRPr sz="1800" b="0">
                <a:solidFill>
                  <a:srgbClr val="173047"/>
                </a:solidFill>
                <a:latin typeface="Arial"/>
                <a:ea typeface="Arial"/>
                <a:cs typeface="Arial"/>
              </a:defRPr>
            </a:pPr>
            <a:r>
              <a:rPr sz="1800" b="0">
                <a:solidFill>
                  <a:srgbClr val="173047"/>
                </a:solidFill>
                <a:latin typeface="Arial"/>
                <a:ea typeface="Arial"/>
                <a:cs typeface="Arial"/>
              </a:rPr>
              <a:t>3. Tell or write where one feature is in relation to the school.</a:t>
            </a:r>
          </a:p>
        </p:txBody>
      </p:sp>
      <p:sp>
        <p:nvSpPr>
          <p:cNvPr id="9" name="">
            <a:extLst xmlns:a="http://schemas.openxmlformats.org/drawingml/2006/main">
              <a:ext uri="{FF2B5EF4-FFF2-40B4-BE49-F238E27FC236}">
                <a16:creationId xmlns:a16="http://schemas.microsoft.com/office/drawing/2014/main" id="{6C451DC8-F168-4179-A15C-D17858524FAC}"/>
              </a:ext>
            </a:extLst>
          </p:cNvPr>
          <p:cNvSpPr>
            <a:spLocks xmlns:a="http://schemas.openxmlformats.org/drawingml/2006/main" noGrp="1"/>
          </p:cNvSpPr>
          <p:nvPr/>
        </p:nvSpPr>
        <p:spPr>
          <a:xfrm xmlns:a="http://schemas.openxmlformats.org/drawingml/2006/main">
            <a:off x="8153400" y="1790700"/>
            <a:ext cx="3571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315773"/>
                </a:solidFill>
                <a:latin typeface="Arial"/>
                <a:ea typeface="Arial"/>
                <a:cs typeface="Arial"/>
              </a:defRPr>
            </a:pPr>
            <a:r>
              <a:rPr sz="2325" b="1">
                <a:solidFill>
                  <a:srgbClr val="315773"/>
                </a:solidFill>
                <a:latin typeface="Arial"/>
                <a:ea typeface="Arial"/>
                <a:cs typeface="Arial"/>
              </a:rPr>
              <a:t>Stretch</a:t>
            </a:r>
          </a:p>
        </p:txBody>
      </p:sp>
      <p:sp>
        <p:nvSpPr>
          <p:cNvPr id="10" name="">
            <a:extLst xmlns:a="http://schemas.openxmlformats.org/drawingml/2006/main">
              <a:ext uri="{FF2B5EF4-FFF2-40B4-BE49-F238E27FC236}">
                <a16:creationId xmlns:a16="http://schemas.microsoft.com/office/drawing/2014/main" id="{A1972CD7-0C27-4EE3-812C-EADD4A55F6CA}"/>
              </a:ext>
            </a:extLst>
          </p:cNvPr>
          <p:cNvSpPr>
            <a:spLocks xmlns:a="http://schemas.openxmlformats.org/drawingml/2006/main" noGrp="1"/>
          </p:cNvSpPr>
          <p:nvPr/>
        </p:nvSpPr>
        <p:spPr>
          <a:xfrm xmlns:a="http://schemas.openxmlformats.org/drawingml/2006/main">
            <a:off x="8153400" y="2447925"/>
            <a:ext cx="3495675" cy="2990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73047"/>
                </a:solidFill>
                <a:latin typeface="Arial"/>
                <a:ea typeface="Arial"/>
                <a:cs typeface="Arial"/>
              </a:defRPr>
            </a:pPr>
            <a:r>
              <a:rPr sz="1800" b="0">
                <a:solidFill>
                  <a:srgbClr val="173047"/>
                </a:solidFill>
                <a:latin typeface="Arial"/>
                <a:ea typeface="Arial"/>
                <a:cs typeface="Arial"/>
              </a:rPr>
              <a:t>1. Locate and label the school and three local features.</a:t>
            </a:r>
          </a:p>
          <a:p xmlns:a="http://schemas.openxmlformats.org/drawingml/2006/main">
            <a:r>
              <a:t/>
            </a:r>
          </a:p>
          <a:p xmlns:a="http://schemas.openxmlformats.org/drawingml/2006/main">
            <a:pPr>
              <a:defRPr sz="1800" b="0">
                <a:solidFill>
                  <a:srgbClr val="173047"/>
                </a:solidFill>
                <a:latin typeface="Arial"/>
                <a:ea typeface="Arial"/>
                <a:cs typeface="Arial"/>
              </a:defRPr>
            </a:pPr>
            <a:r>
              <a:rPr sz="1800" b="0">
                <a:solidFill>
                  <a:srgbClr val="173047"/>
                </a:solidFill>
                <a:latin typeface="Arial"/>
                <a:ea typeface="Arial"/>
                <a:cs typeface="Arial"/>
              </a:rPr>
              <a:t>2. Choose one feature that a visitor might need.</a:t>
            </a:r>
          </a:p>
          <a:p xmlns:a="http://schemas.openxmlformats.org/drawingml/2006/main">
            <a:r>
              <a:t/>
            </a:r>
          </a:p>
          <a:p xmlns:a="http://schemas.openxmlformats.org/drawingml/2006/main">
            <a:pPr>
              <a:defRPr sz="1800" b="0">
                <a:solidFill>
                  <a:srgbClr val="173047"/>
                </a:solidFill>
                <a:latin typeface="Arial"/>
                <a:ea typeface="Arial"/>
                <a:cs typeface="Arial"/>
              </a:defRPr>
            </a:pPr>
            <a:r>
              <a:rPr sz="1800" b="0">
                <a:solidFill>
                  <a:srgbClr val="173047"/>
                </a:solidFill>
                <a:latin typeface="Arial"/>
                <a:ea typeface="Arial"/>
                <a:cs typeface="Arial"/>
              </a:rPr>
              <a:t>3. Describe a short route from the school to that feature.</a:t>
            </a:r>
          </a:p>
          <a:p xmlns:a="http://schemas.openxmlformats.org/drawingml/2006/main">
            <a:r>
              <a:t/>
            </a:r>
          </a:p>
          <a:p xmlns:a="http://schemas.openxmlformats.org/drawingml/2006/main">
            <a:pPr>
              <a:defRPr sz="1800" b="0">
                <a:solidFill>
                  <a:srgbClr val="173047"/>
                </a:solidFill>
                <a:latin typeface="Arial"/>
                <a:ea typeface="Arial"/>
                <a:cs typeface="Arial"/>
              </a:defRPr>
            </a:pPr>
            <a:r>
              <a:rPr sz="1800" b="0">
                <a:solidFill>
                  <a:srgbClr val="173047"/>
                </a:solidFill>
                <a:latin typeface="Arial"/>
                <a:ea typeface="Arial"/>
                <a:cs typeface="Arial"/>
              </a:rPr>
              <a:t>4. Check each turn. Explain how the key helped.</a:t>
            </a:r>
          </a:p>
        </p:txBody>
      </p:sp>
      <p:sp>
        <p:nvSpPr>
          <p:cNvPr id="11" name="">
            <a:extLst xmlns:a="http://schemas.openxmlformats.org/drawingml/2006/main">
              <a:ext uri="{FF2B5EF4-FFF2-40B4-BE49-F238E27FC236}">
                <a16:creationId xmlns:a16="http://schemas.microsoft.com/office/drawing/2014/main" id="{97D9B882-90B1-4B3D-A694-5098816AE3F1}"/>
              </a:ext>
            </a:extLst>
          </p:cNvPr>
          <p:cNvSpPr>
            <a:spLocks xmlns:a="http://schemas.openxmlformats.org/drawingml/2006/main" noGrp="1"/>
          </p:cNvSpPr>
          <p:nvPr/>
        </p:nvSpPr>
        <p:spPr>
          <a:xfrm xmlns:a="http://schemas.openxmlformats.org/drawingml/2006/main">
            <a:off x="476250" y="5676900"/>
            <a:ext cx="1123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3047"/>
                </a:solidFill>
                <a:latin typeface="Arial"/>
                <a:ea typeface="Arial"/>
                <a:cs typeface="Arial"/>
              </a:defRPr>
            </a:pPr>
            <a:r>
              <a:rPr sz="1950" b="0">
                <a:solidFill>
                  <a:srgbClr val="173047"/>
                </a:solidFill>
                <a:latin typeface="Arial"/>
                <a:ea typeface="Arial"/>
                <a:cs typeface="Arial"/>
              </a:rPr>
              <a:t>Use the plan and task sheet your teacher gives you.</a:t>
            </a:r>
          </a:p>
        </p:txBody>
      </p:sp>
    </p:spTree>
    <p:extLst>
      <p:ext uri="{BB962C8B-B14F-4D97-AF65-F5344CB8AC3E}">
        <p14:creationId xmlns:p14="http://schemas.microsoft.com/office/powerpoint/2010/main" val="43364907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4312F01-9D9F-4514-B5B1-996DE743F062}"/>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1</a:t>
            </a:r>
          </a:p>
        </p:txBody>
      </p:sp>
      <p:sp>
        <p:nvSpPr>
          <p:cNvPr id="2" name="">
            <a:extLst xmlns:a="http://schemas.openxmlformats.org/drawingml/2006/main">
              <a:ext uri="{FF2B5EF4-FFF2-40B4-BE49-F238E27FC236}">
                <a16:creationId xmlns:a16="http://schemas.microsoft.com/office/drawing/2014/main" id="{47326D11-3CD0-4BA5-B17F-A51400CE626F}"/>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73047"/>
                </a:solidFill>
                <a:latin typeface="Arial"/>
                <a:ea typeface="Arial"/>
                <a:cs typeface="Arial"/>
              </a:defRPr>
            </a:pPr>
            <a:r>
              <a:rPr sz="3225" b="1">
                <a:solidFill>
                  <a:srgbClr val="173047"/>
                </a:solidFill>
                <a:latin typeface="Arial"/>
                <a:ea typeface="Arial"/>
                <a:cs typeface="Arial"/>
              </a:rPr>
              <a:t>Review and improve</a:t>
            </a:r>
          </a:p>
        </p:txBody>
      </p:sp>
      <p:sp>
        <p:nvSpPr>
          <p:cNvPr id="3" name="">
            <a:extLst xmlns:a="http://schemas.openxmlformats.org/drawingml/2006/main">
              <a:ext uri="{FF2B5EF4-FFF2-40B4-BE49-F238E27FC236}">
                <a16:creationId xmlns:a16="http://schemas.microsoft.com/office/drawing/2014/main" id="{56246456-1E73-476A-8889-1F834599CE1F}"/>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15773"/>
                </a:solidFill>
                <a:latin typeface="Arial"/>
                <a:ea typeface="Arial"/>
                <a:cs typeface="Arial"/>
              </a:defRPr>
            </a:pPr>
            <a:r>
              <a:rPr sz="1350" b="0">
                <a:solidFill>
                  <a:srgbClr val="315773"/>
                </a:solidFill>
                <a:latin typeface="Arial"/>
                <a:ea typeface="Arial"/>
                <a:cs typeface="Arial"/>
              </a:rPr>
              <a:t>Review · 3 minutes</a:t>
            </a:r>
          </a:p>
        </p:txBody>
      </p:sp>
      <p:sp>
        <p:nvSpPr>
          <p:cNvPr id="4" name="">
            <a:extLst xmlns:a="http://schemas.openxmlformats.org/drawingml/2006/main">
              <a:ext uri="{FF2B5EF4-FFF2-40B4-BE49-F238E27FC236}">
                <a16:creationId xmlns:a16="http://schemas.microsoft.com/office/drawing/2014/main" id="{4B719CCD-8D2C-46AD-892C-09809769EF3D}"/>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173047"/>
                </a:solidFill>
                <a:latin typeface="Arial"/>
                <a:ea typeface="Arial"/>
                <a:cs typeface="Arial"/>
              </a:defRPr>
            </a:pPr>
            <a:r>
              <a:rPr sz="1350" b="0">
                <a:solidFill>
                  <a:srgbClr val="173047"/>
                </a:solidFill>
                <a:latin typeface="Arial"/>
                <a:ea typeface="Arial"/>
                <a:cs typeface="Arial"/>
              </a:rPr>
              <a:t>8</a:t>
            </a:r>
          </a:p>
        </p:txBody>
      </p:sp>
      <p:sp>
        <p:nvSpPr>
          <p:cNvPr id="5" name="">
            <a:extLst xmlns:a="http://schemas.openxmlformats.org/drawingml/2006/main">
              <a:ext uri="{FF2B5EF4-FFF2-40B4-BE49-F238E27FC236}">
                <a16:creationId xmlns:a16="http://schemas.microsoft.com/office/drawing/2014/main" id="{21899DED-02CB-46B7-9583-696502CF80D0}"/>
              </a:ext>
            </a:extLst>
          </p:cNvPr>
          <p:cNvSpPr>
            <a:spLocks xmlns:a="http://schemas.openxmlformats.org/drawingml/2006/main" noGrp="1"/>
          </p:cNvSpPr>
          <p:nvPr/>
        </p:nvSpPr>
        <p:spPr>
          <a:xfrm xmlns:a="http://schemas.openxmlformats.org/drawingml/2006/main">
            <a:off x="476250" y="2076450"/>
            <a:ext cx="1095375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173047"/>
                </a:solidFill>
                <a:latin typeface="Arial"/>
                <a:ea typeface="Arial"/>
                <a:cs typeface="Arial"/>
              </a:defRPr>
            </a:pPr>
            <a:r>
              <a:rPr sz="2700" b="0">
                <a:solidFill>
                  <a:srgbClr val="173047"/>
                </a:solidFill>
                <a:latin typeface="Arial"/>
                <a:ea typeface="Arial"/>
                <a:cs typeface="Arial"/>
              </a:rPr>
              <a:t>Find the school on your plan.</a:t>
            </a:r>
          </a:p>
          <a:p xmlns:a="http://schemas.openxmlformats.org/drawingml/2006/main">
            <a:r>
              <a:t/>
            </a:r>
          </a:p>
          <a:p xmlns:a="http://schemas.openxmlformats.org/drawingml/2006/main">
            <a:pPr>
              <a:defRPr sz="2700" b="0">
                <a:solidFill>
                  <a:srgbClr val="173047"/>
                </a:solidFill>
                <a:latin typeface="Arial"/>
                <a:ea typeface="Arial"/>
                <a:cs typeface="Arial"/>
              </a:defRPr>
            </a:pPr>
            <a:r>
              <a:rPr sz="2700" b="0">
                <a:solidFill>
                  <a:srgbClr val="173047"/>
                </a:solidFill>
                <a:latin typeface="Arial"/>
                <a:ea typeface="Arial"/>
                <a:cs typeface="Arial"/>
              </a:rPr>
              <a:t>Check a local feature and its label.</a:t>
            </a:r>
          </a:p>
          <a:p xmlns:a="http://schemas.openxmlformats.org/drawingml/2006/main">
            <a:r>
              <a:t/>
            </a:r>
          </a:p>
          <a:p xmlns:a="http://schemas.openxmlformats.org/drawingml/2006/main">
            <a:pPr>
              <a:defRPr sz="2700" b="0">
                <a:solidFill>
                  <a:srgbClr val="173047"/>
                </a:solidFill>
                <a:latin typeface="Arial"/>
                <a:ea typeface="Arial"/>
                <a:cs typeface="Arial"/>
              </a:defRPr>
            </a:pPr>
            <a:r>
              <a:rPr sz="2700" b="0">
                <a:solidFill>
                  <a:srgbClr val="173047"/>
                </a:solidFill>
                <a:latin typeface="Arial"/>
                <a:ea typeface="Arial"/>
                <a:cs typeface="Arial"/>
              </a:rPr>
              <a:t>Improve one response after feedback.</a:t>
            </a:r>
          </a:p>
        </p:txBody>
      </p:sp>
      <p:sp>
        <p:nvSpPr>
          <p:cNvPr id="6" name="">
            <a:extLst xmlns:a="http://schemas.openxmlformats.org/drawingml/2006/main">
              <a:ext uri="{FF2B5EF4-FFF2-40B4-BE49-F238E27FC236}">
                <a16:creationId xmlns:a16="http://schemas.microsoft.com/office/drawing/2014/main" id="{03A15ADD-FD51-4033-BAF5-8A8B59F28563}"/>
              </a:ext>
            </a:extLst>
          </p:cNvPr>
          <p:cNvSpPr>
            <a:spLocks xmlns:a="http://schemas.openxmlformats.org/drawingml/2006/main" noGrp="1"/>
          </p:cNvSpPr>
          <p:nvPr/>
        </p:nvSpPr>
        <p:spPr>
          <a:xfrm xmlns:a="http://schemas.openxmlformats.org/drawingml/2006/main">
            <a:off x="476250" y="5381625"/>
            <a:ext cx="11239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3047"/>
                </a:solidFill>
                <a:latin typeface="Arial"/>
                <a:ea typeface="Arial"/>
                <a:cs typeface="Arial"/>
              </a:defRPr>
            </a:pPr>
            <a:r>
              <a:rPr sz="2175" b="0">
                <a:solidFill>
                  <a:srgbClr val="173047"/>
                </a:solidFill>
                <a:latin typeface="Arial"/>
                <a:ea typeface="Arial"/>
                <a:cs typeface="Arial"/>
              </a:rPr>
              <a:t>What changed? Show or tell your teacher.</a:t>
            </a:r>
          </a:p>
        </p:txBody>
      </p:sp>
    </p:spTree>
    <p:extLst>
      <p:ext uri="{BB962C8B-B14F-4D97-AF65-F5344CB8AC3E}">
        <p14:creationId xmlns:p14="http://schemas.microsoft.com/office/powerpoint/2010/main" val="92466655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BD75076-2BF1-4350-9575-6EF4C69FCE05}"/>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1</a:t>
            </a:r>
          </a:p>
        </p:txBody>
      </p:sp>
      <p:sp>
        <p:nvSpPr>
          <p:cNvPr id="2" name="">
            <a:extLst xmlns:a="http://schemas.openxmlformats.org/drawingml/2006/main">
              <a:ext uri="{FF2B5EF4-FFF2-40B4-BE49-F238E27FC236}">
                <a16:creationId xmlns:a16="http://schemas.microsoft.com/office/drawing/2014/main" id="{B1F4FDA5-35AB-4570-A67A-CF6A73737C8A}"/>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73047"/>
                </a:solidFill>
                <a:latin typeface="Arial"/>
                <a:ea typeface="Arial"/>
                <a:cs typeface="Arial"/>
              </a:defRPr>
            </a:pPr>
            <a:r>
              <a:rPr sz="3225" b="1">
                <a:solidFill>
                  <a:srgbClr val="173047"/>
                </a:solidFill>
                <a:latin typeface="Arial"/>
                <a:ea typeface="Arial"/>
                <a:cs typeface="Arial"/>
              </a:rPr>
              <a:t>Two final checks</a:t>
            </a:r>
          </a:p>
        </p:txBody>
      </p:sp>
      <p:sp>
        <p:nvSpPr>
          <p:cNvPr id="3" name="">
            <a:extLst xmlns:a="http://schemas.openxmlformats.org/drawingml/2006/main">
              <a:ext uri="{FF2B5EF4-FFF2-40B4-BE49-F238E27FC236}">
                <a16:creationId xmlns:a16="http://schemas.microsoft.com/office/drawing/2014/main" id="{37DE2D11-0868-4B5D-9069-DB88C5EE1961}"/>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15773"/>
                </a:solidFill>
                <a:latin typeface="Arial"/>
                <a:ea typeface="Arial"/>
                <a:cs typeface="Arial"/>
              </a:defRPr>
            </a:pPr>
            <a:r>
              <a:rPr sz="1350" b="0">
                <a:solidFill>
                  <a:srgbClr val="315773"/>
                </a:solidFill>
                <a:latin typeface="Arial"/>
                <a:ea typeface="Arial"/>
                <a:cs typeface="Arial"/>
              </a:rPr>
              <a:t>Exit · 3 minutes</a:t>
            </a:r>
          </a:p>
        </p:txBody>
      </p:sp>
      <p:sp>
        <p:nvSpPr>
          <p:cNvPr id="4" name="">
            <a:extLst xmlns:a="http://schemas.openxmlformats.org/drawingml/2006/main">
              <a:ext uri="{FF2B5EF4-FFF2-40B4-BE49-F238E27FC236}">
                <a16:creationId xmlns:a16="http://schemas.microsoft.com/office/drawing/2014/main" id="{2393F186-F829-4333-AC49-0C474B06F1BF}"/>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173047"/>
                </a:solidFill>
                <a:latin typeface="Arial"/>
                <a:ea typeface="Arial"/>
                <a:cs typeface="Arial"/>
              </a:defRPr>
            </a:pPr>
            <a:r>
              <a:rPr sz="1350" b="0">
                <a:solidFill>
                  <a:srgbClr val="173047"/>
                </a:solidFill>
                <a:latin typeface="Arial"/>
                <a:ea typeface="Arial"/>
                <a:cs typeface="Arial"/>
              </a:rPr>
              <a:t>9</a:t>
            </a:r>
          </a:p>
        </p:txBody>
      </p:sp>
      <p:sp>
        <p:nvSpPr>
          <p:cNvPr id="5" name="">
            <a:extLst xmlns:a="http://schemas.openxmlformats.org/drawingml/2006/main">
              <a:ext uri="{FF2B5EF4-FFF2-40B4-BE49-F238E27FC236}">
                <a16:creationId xmlns:a16="http://schemas.microsoft.com/office/drawing/2014/main" id="{437BBDAF-BAD2-4CFE-8523-C9C4D09B6B35}"/>
              </a:ext>
            </a:extLst>
          </p:cNvPr>
          <p:cNvSpPr>
            <a:spLocks xmlns:a="http://schemas.openxmlformats.org/drawingml/2006/main" noGrp="1"/>
          </p:cNvSpPr>
          <p:nvPr/>
        </p:nvSpPr>
        <p:spPr>
          <a:xfrm xmlns:a="http://schemas.openxmlformats.org/drawingml/2006/main">
            <a:off x="476250" y="2000250"/>
            <a:ext cx="1114425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3047"/>
                </a:solidFill>
                <a:latin typeface="Arial"/>
                <a:ea typeface="Arial"/>
                <a:cs typeface="Arial"/>
              </a:defRPr>
            </a:pPr>
            <a:r>
              <a:rPr sz="2850" b="0">
                <a:solidFill>
                  <a:srgbClr val="173047"/>
                </a:solidFill>
                <a:latin typeface="Arial"/>
                <a:ea typeface="Arial"/>
                <a:cs typeface="Arial"/>
              </a:rPr>
              <a:t>1. Name and locate your school on the plan.</a:t>
            </a:r>
          </a:p>
          <a:p xmlns:a="http://schemas.openxmlformats.org/drawingml/2006/main">
            <a:r>
              <a:t/>
            </a:r>
          </a:p>
          <a:p xmlns:a="http://schemas.openxmlformats.org/drawingml/2006/main">
            <a:pPr>
              <a:defRPr sz="2850" b="0">
                <a:solidFill>
                  <a:srgbClr val="173047"/>
                </a:solidFill>
                <a:latin typeface="Arial"/>
                <a:ea typeface="Arial"/>
                <a:cs typeface="Arial"/>
              </a:defRPr>
            </a:pPr>
            <a:r>
              <a:rPr sz="2850" b="0">
                <a:solidFill>
                  <a:srgbClr val="173047"/>
                </a:solidFill>
                <a:latin typeface="Arial"/>
                <a:ea typeface="Arial"/>
                <a:cs typeface="Arial"/>
              </a:rPr>
              <a:t>2. Where is one local feature in relation</a:t>
            </a:r>
          </a:p>
          <a:p xmlns:a="http://schemas.openxmlformats.org/drawingml/2006/main">
            <a:pPr>
              <a:defRPr sz="2850" b="0">
                <a:solidFill>
                  <a:srgbClr val="173047"/>
                </a:solidFill>
                <a:latin typeface="Arial"/>
                <a:ea typeface="Arial"/>
                <a:cs typeface="Arial"/>
              </a:defRPr>
            </a:pPr>
            <a:r>
              <a:rPr sz="2850" b="0">
                <a:solidFill>
                  <a:srgbClr val="173047"/>
                </a:solidFill>
                <a:latin typeface="Arial"/>
                <a:ea typeface="Arial"/>
                <a:cs typeface="Arial"/>
              </a:rPr>
              <a:t>    to the school?</a:t>
            </a:r>
          </a:p>
        </p:txBody>
      </p:sp>
      <p:sp>
        <p:nvSpPr>
          <p:cNvPr id="6" name="">
            <a:extLst xmlns:a="http://schemas.openxmlformats.org/drawingml/2006/main">
              <a:ext uri="{FF2B5EF4-FFF2-40B4-BE49-F238E27FC236}">
                <a16:creationId xmlns:a16="http://schemas.microsoft.com/office/drawing/2014/main" id="{E8374A20-46EE-474A-9C3F-12B1DB523F50}"/>
              </a:ext>
            </a:extLst>
          </p:cNvPr>
          <p:cNvSpPr>
            <a:spLocks xmlns:a="http://schemas.openxmlformats.org/drawingml/2006/main" noGrp="1"/>
          </p:cNvSpPr>
          <p:nvPr/>
        </p:nvSpPr>
        <p:spPr>
          <a:xfrm xmlns:a="http://schemas.openxmlformats.org/drawingml/2006/main">
            <a:off x="476250" y="5295900"/>
            <a:ext cx="11239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3047"/>
                </a:solidFill>
                <a:latin typeface="Arial"/>
                <a:ea typeface="Arial"/>
                <a:cs typeface="Arial"/>
              </a:defRPr>
            </a:pPr>
            <a:r>
              <a:rPr sz="2175" b="0">
                <a:solidFill>
                  <a:srgbClr val="173047"/>
                </a:solidFill>
                <a:latin typeface="Arial"/>
                <a:ea typeface="Arial"/>
                <a:cs typeface="Arial"/>
              </a:rPr>
              <a:t>Give your own response. Point, speak, draw or write.</a:t>
            </a:r>
          </a:p>
        </p:txBody>
      </p:sp>
    </p:spTree>
    <p:extLst>
      <p:ext uri="{BB962C8B-B14F-4D97-AF65-F5344CB8AC3E}">
        <p14:creationId xmlns:p14="http://schemas.microsoft.com/office/powerpoint/2010/main" val="135835749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F6829A5F-1C81-4808-87D9-DACEDA268B54}"/>
              </a:ext>
            </a:extLst>
          </p:cNvPr>
          <p:cNvSpPr>
            <a:spLocks xmlns:a="http://schemas.openxmlformats.org/drawingml/2006/main" noGrp="1"/>
          </p:cNvSpPr>
          <p:nvPr/>
        </p:nvSpPr>
        <p:spPr>
          <a:xfrm xmlns:a="http://schemas.openxmlformats.org/drawingml/2006/main">
            <a:off x="571500" y="2476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315773"/>
                </a:solidFill>
                <a:latin typeface="Arial"/>
                <a:ea typeface="Arial"/>
                <a:cs typeface="Arial"/>
              </a:defRPr>
            </a:pPr>
            <a:r>
              <a:rPr sz="1350" b="1">
                <a:solidFill>
                  <a:srgbClr val="315773"/>
                </a:solidFill>
                <a:latin typeface="Arial"/>
                <a:ea typeface="Arial"/>
                <a:cs typeface="Arial"/>
              </a:rPr>
              <a:t>BUILD HUMANITIES   SUMMER 1   WEEK 1</a:t>
            </a:r>
          </a:p>
        </p:txBody>
      </p:sp>
      <p:sp>
        <p:nvSpPr>
          <p:cNvPr id="2" name="">
            <a:extLst xmlns:a="http://schemas.openxmlformats.org/drawingml/2006/main">
              <a:ext uri="{FF2B5EF4-FFF2-40B4-BE49-F238E27FC236}">
                <a16:creationId xmlns:a16="http://schemas.microsoft.com/office/drawing/2014/main" id="{51D1E1DA-7CDC-4ECA-A69D-E59DF29C5CEA}"/>
              </a:ext>
            </a:extLst>
          </p:cNvPr>
          <p:cNvSpPr>
            <a:spLocks xmlns:a="http://schemas.openxmlformats.org/drawingml/2006/main" noGrp="1"/>
          </p:cNvSpPr>
          <p:nvPr/>
        </p:nvSpPr>
        <p:spPr>
          <a:xfrm xmlns:a="http://schemas.openxmlformats.org/drawingml/2006/main">
            <a:off x="571500" y="809625"/>
            <a:ext cx="11049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173047"/>
                </a:solidFill>
                <a:latin typeface="Arial"/>
                <a:ea typeface="Arial"/>
                <a:cs typeface="Arial"/>
              </a:defRPr>
            </a:pPr>
            <a:r>
              <a:rPr sz="3150" b="1">
                <a:solidFill>
                  <a:srgbClr val="173047"/>
                </a:solidFill>
                <a:latin typeface="Arial"/>
                <a:ea typeface="Arial"/>
                <a:cs typeface="Arial"/>
              </a:rPr>
              <a:t>Lesson vocabulary</a:t>
            </a:r>
          </a:p>
        </p:txBody>
      </p:sp>
      <p:sp>
        <p:nvSpPr>
          <p:cNvPr id="3" name="">
            <a:extLst xmlns:a="http://schemas.openxmlformats.org/drawingml/2006/main">
              <a:ext uri="{FF2B5EF4-FFF2-40B4-BE49-F238E27FC236}">
                <a16:creationId xmlns:a16="http://schemas.microsoft.com/office/drawing/2014/main" id="{50A6EC5B-5E23-4A0D-B5E3-B9BFE31B48D0}"/>
              </a:ext>
            </a:extLst>
          </p:cNvPr>
          <p:cNvSpPr>
            <a:spLocks xmlns:a="http://schemas.openxmlformats.org/drawingml/2006/main" noGrp="1"/>
          </p:cNvSpPr>
          <p:nvPr/>
        </p:nvSpPr>
        <p:spPr>
          <a:xfrm xmlns:a="http://schemas.openxmlformats.org/drawingml/2006/main">
            <a:off x="571500" y="1809750"/>
            <a:ext cx="2381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73047"/>
                </a:solidFill>
                <a:latin typeface="Arial"/>
                <a:ea typeface="Arial"/>
                <a:cs typeface="Arial"/>
              </a:defRPr>
            </a:pPr>
            <a:r>
              <a:rPr sz="2250" b="1">
                <a:solidFill>
                  <a:srgbClr val="173047"/>
                </a:solidFill>
                <a:latin typeface="Arial"/>
                <a:ea typeface="Arial"/>
                <a:cs typeface="Arial"/>
              </a:rPr>
              <a:t>local</a:t>
            </a:r>
          </a:p>
        </p:txBody>
      </p:sp>
      <p:sp>
        <p:nvSpPr>
          <p:cNvPr id="4" name="">
            <a:extLst xmlns:a="http://schemas.openxmlformats.org/drawingml/2006/main">
              <a:ext uri="{FF2B5EF4-FFF2-40B4-BE49-F238E27FC236}">
                <a16:creationId xmlns:a16="http://schemas.microsoft.com/office/drawing/2014/main" id="{F5FA6F97-F99D-4B00-850A-1B4079D682BA}"/>
              </a:ext>
            </a:extLst>
          </p:cNvPr>
          <p:cNvSpPr>
            <a:spLocks xmlns:a="http://schemas.openxmlformats.org/drawingml/2006/main" noGrp="1"/>
          </p:cNvSpPr>
          <p:nvPr/>
        </p:nvSpPr>
        <p:spPr>
          <a:xfrm xmlns:a="http://schemas.openxmlformats.org/drawingml/2006/main">
            <a:off x="3190875" y="1809750"/>
            <a:ext cx="8286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3047"/>
                </a:solidFill>
                <a:latin typeface="Arial"/>
                <a:ea typeface="Arial"/>
                <a:cs typeface="Arial"/>
              </a:defRPr>
            </a:pPr>
            <a:r>
              <a:rPr sz="2100" b="0">
                <a:solidFill>
                  <a:srgbClr val="173047"/>
                </a:solidFill>
                <a:latin typeface="Arial"/>
                <a:ea typeface="Arial"/>
                <a:cs typeface="Arial"/>
              </a:rPr>
              <a:t>Near the place we are talking about.</a:t>
            </a:r>
          </a:p>
        </p:txBody>
      </p:sp>
      <p:sp>
        <p:nvSpPr>
          <p:cNvPr id="5" name="">
            <a:extLst xmlns:a="http://schemas.openxmlformats.org/drawingml/2006/main">
              <a:ext uri="{FF2B5EF4-FFF2-40B4-BE49-F238E27FC236}">
                <a16:creationId xmlns:a16="http://schemas.microsoft.com/office/drawing/2014/main" id="{E3883D12-9777-4D73-B265-D0E9A9AF1DCA}"/>
              </a:ext>
            </a:extLst>
          </p:cNvPr>
          <p:cNvSpPr>
            <a:spLocks xmlns:a="http://schemas.openxmlformats.org/drawingml/2006/main" noGrp="1"/>
          </p:cNvSpPr>
          <p:nvPr/>
        </p:nvSpPr>
        <p:spPr>
          <a:xfrm xmlns:a="http://schemas.openxmlformats.org/drawingml/2006/main">
            <a:off x="571500" y="2809875"/>
            <a:ext cx="2381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73047"/>
                </a:solidFill>
                <a:latin typeface="Arial"/>
                <a:ea typeface="Arial"/>
                <a:cs typeface="Arial"/>
              </a:defRPr>
            </a:pPr>
            <a:r>
              <a:rPr sz="2250" b="1">
                <a:solidFill>
                  <a:srgbClr val="173047"/>
                </a:solidFill>
                <a:latin typeface="Arial"/>
                <a:ea typeface="Arial"/>
                <a:cs typeface="Arial"/>
              </a:rPr>
              <a:t>feature</a:t>
            </a:r>
          </a:p>
        </p:txBody>
      </p:sp>
      <p:sp>
        <p:nvSpPr>
          <p:cNvPr id="6" name="">
            <a:extLst xmlns:a="http://schemas.openxmlformats.org/drawingml/2006/main">
              <a:ext uri="{FF2B5EF4-FFF2-40B4-BE49-F238E27FC236}">
                <a16:creationId xmlns:a16="http://schemas.microsoft.com/office/drawing/2014/main" id="{F6EBE1B2-A7A6-4041-A3C7-6C2E8B5BC373}"/>
              </a:ext>
            </a:extLst>
          </p:cNvPr>
          <p:cNvSpPr>
            <a:spLocks xmlns:a="http://schemas.openxmlformats.org/drawingml/2006/main" noGrp="1"/>
          </p:cNvSpPr>
          <p:nvPr/>
        </p:nvSpPr>
        <p:spPr>
          <a:xfrm xmlns:a="http://schemas.openxmlformats.org/drawingml/2006/main">
            <a:off x="3190875" y="2809875"/>
            <a:ext cx="8286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3047"/>
                </a:solidFill>
                <a:latin typeface="Arial"/>
                <a:ea typeface="Arial"/>
                <a:cs typeface="Arial"/>
              </a:defRPr>
            </a:pPr>
            <a:r>
              <a:rPr sz="2100" b="0">
                <a:solidFill>
                  <a:srgbClr val="173047"/>
                </a:solidFill>
                <a:latin typeface="Arial"/>
                <a:ea typeface="Arial"/>
                <a:cs typeface="Arial"/>
              </a:rPr>
              <a:t>Something in a place, such as a park or road.</a:t>
            </a:r>
          </a:p>
        </p:txBody>
      </p:sp>
      <p:sp>
        <p:nvSpPr>
          <p:cNvPr id="7" name="">
            <a:extLst xmlns:a="http://schemas.openxmlformats.org/drawingml/2006/main">
              <a:ext uri="{FF2B5EF4-FFF2-40B4-BE49-F238E27FC236}">
                <a16:creationId xmlns:a16="http://schemas.microsoft.com/office/drawing/2014/main" id="{A512BCCE-D116-480D-A85C-B26FAAA2476A}"/>
              </a:ext>
            </a:extLst>
          </p:cNvPr>
          <p:cNvSpPr>
            <a:spLocks xmlns:a="http://schemas.openxmlformats.org/drawingml/2006/main" noGrp="1"/>
          </p:cNvSpPr>
          <p:nvPr/>
        </p:nvSpPr>
        <p:spPr>
          <a:xfrm xmlns:a="http://schemas.openxmlformats.org/drawingml/2006/main">
            <a:off x="571500" y="3810000"/>
            <a:ext cx="2381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73047"/>
                </a:solidFill>
                <a:latin typeface="Arial"/>
                <a:ea typeface="Arial"/>
                <a:cs typeface="Arial"/>
              </a:defRPr>
            </a:pPr>
            <a:r>
              <a:rPr sz="2250" b="1">
                <a:solidFill>
                  <a:srgbClr val="173047"/>
                </a:solidFill>
                <a:latin typeface="Arial"/>
                <a:ea typeface="Arial"/>
                <a:cs typeface="Arial"/>
              </a:rPr>
              <a:t>map</a:t>
            </a:r>
          </a:p>
        </p:txBody>
      </p:sp>
      <p:sp>
        <p:nvSpPr>
          <p:cNvPr id="8" name="">
            <a:extLst xmlns:a="http://schemas.openxmlformats.org/drawingml/2006/main">
              <a:ext uri="{FF2B5EF4-FFF2-40B4-BE49-F238E27FC236}">
                <a16:creationId xmlns:a16="http://schemas.microsoft.com/office/drawing/2014/main" id="{F69E6513-683F-4EDB-B5F0-F9E73386F165}"/>
              </a:ext>
            </a:extLst>
          </p:cNvPr>
          <p:cNvSpPr>
            <a:spLocks xmlns:a="http://schemas.openxmlformats.org/drawingml/2006/main" noGrp="1"/>
          </p:cNvSpPr>
          <p:nvPr/>
        </p:nvSpPr>
        <p:spPr>
          <a:xfrm xmlns:a="http://schemas.openxmlformats.org/drawingml/2006/main">
            <a:off x="3190875" y="3810000"/>
            <a:ext cx="8286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3047"/>
                </a:solidFill>
                <a:latin typeface="Arial"/>
                <a:ea typeface="Arial"/>
                <a:cs typeface="Arial"/>
              </a:defRPr>
            </a:pPr>
            <a:r>
              <a:rPr sz="2100" b="0">
                <a:solidFill>
                  <a:srgbClr val="173047"/>
                </a:solidFill>
                <a:latin typeface="Arial"/>
                <a:ea typeface="Arial"/>
                <a:cs typeface="Arial"/>
              </a:rPr>
              <a:t>A picture that shows where places are.</a:t>
            </a:r>
          </a:p>
        </p:txBody>
      </p:sp>
      <p:sp>
        <p:nvSpPr>
          <p:cNvPr id="9" name="">
            <a:extLst xmlns:a="http://schemas.openxmlformats.org/drawingml/2006/main">
              <a:ext uri="{FF2B5EF4-FFF2-40B4-BE49-F238E27FC236}">
                <a16:creationId xmlns:a16="http://schemas.microsoft.com/office/drawing/2014/main" id="{5CC1E95F-DE6A-4FB8-B8B2-CC14CF5CB6DF}"/>
              </a:ext>
            </a:extLst>
          </p:cNvPr>
          <p:cNvSpPr>
            <a:spLocks xmlns:a="http://schemas.openxmlformats.org/drawingml/2006/main" noGrp="1"/>
          </p:cNvSpPr>
          <p:nvPr/>
        </p:nvSpPr>
        <p:spPr>
          <a:xfrm xmlns:a="http://schemas.openxmlformats.org/drawingml/2006/main">
            <a:off x="571500" y="4810125"/>
            <a:ext cx="2381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73047"/>
                </a:solidFill>
                <a:latin typeface="Arial"/>
                <a:ea typeface="Arial"/>
                <a:cs typeface="Arial"/>
              </a:defRPr>
            </a:pPr>
            <a:r>
              <a:rPr sz="2250" b="1">
                <a:solidFill>
                  <a:srgbClr val="173047"/>
                </a:solidFill>
                <a:latin typeface="Arial"/>
                <a:ea typeface="Arial"/>
                <a:cs typeface="Arial"/>
              </a:rPr>
              <a:t>key</a:t>
            </a:r>
          </a:p>
        </p:txBody>
      </p:sp>
      <p:sp>
        <p:nvSpPr>
          <p:cNvPr id="10" name="">
            <a:extLst xmlns:a="http://schemas.openxmlformats.org/drawingml/2006/main">
              <a:ext uri="{FF2B5EF4-FFF2-40B4-BE49-F238E27FC236}">
                <a16:creationId xmlns:a16="http://schemas.microsoft.com/office/drawing/2014/main" id="{D39A352B-357E-4DE7-957E-EB01459D3400}"/>
              </a:ext>
            </a:extLst>
          </p:cNvPr>
          <p:cNvSpPr>
            <a:spLocks xmlns:a="http://schemas.openxmlformats.org/drawingml/2006/main" noGrp="1"/>
          </p:cNvSpPr>
          <p:nvPr/>
        </p:nvSpPr>
        <p:spPr>
          <a:xfrm xmlns:a="http://schemas.openxmlformats.org/drawingml/2006/main">
            <a:off x="3190875" y="4810125"/>
            <a:ext cx="8286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3047"/>
                </a:solidFill>
                <a:latin typeface="Arial"/>
                <a:ea typeface="Arial"/>
                <a:cs typeface="Arial"/>
              </a:defRPr>
            </a:pPr>
            <a:r>
              <a:rPr sz="2100" b="0">
                <a:solidFill>
                  <a:srgbClr val="173047"/>
                </a:solidFill>
                <a:latin typeface="Arial"/>
                <a:ea typeface="Arial"/>
                <a:cs typeface="Arial"/>
              </a:rPr>
              <a:t>A guide to the symbols on a map.</a:t>
            </a:r>
          </a:p>
        </p:txBody>
      </p:sp>
      <p:sp>
        <p:nvSpPr>
          <p:cNvPr id="11" name="">
            <a:extLst xmlns:a="http://schemas.openxmlformats.org/drawingml/2006/main">
              <a:ext uri="{FF2B5EF4-FFF2-40B4-BE49-F238E27FC236}">
                <a16:creationId xmlns:a16="http://schemas.microsoft.com/office/drawing/2014/main" id="{0CAA5772-0CD6-441B-9455-971BA8816AF3}"/>
              </a:ext>
            </a:extLst>
          </p:cNvPr>
          <p:cNvSpPr>
            <a:spLocks xmlns:a="http://schemas.openxmlformats.org/drawingml/2006/main" noGrp="1"/>
          </p:cNvSpPr>
          <p:nvPr/>
        </p:nvSpPr>
        <p:spPr>
          <a:xfrm xmlns:a="http://schemas.openxmlformats.org/drawingml/2006/main">
            <a:off x="571500"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15773"/>
                </a:solidFill>
                <a:latin typeface="Arial"/>
                <a:ea typeface="Arial"/>
                <a:cs typeface="Arial"/>
              </a:defRPr>
            </a:pPr>
            <a:r>
              <a:rPr sz="1350" b="0">
                <a:solidFill>
                  <a:srgbClr val="315773"/>
                </a:solidFill>
                <a:latin typeface="Arial"/>
                <a:ea typeface="Arial"/>
                <a:cs typeface="Arial"/>
              </a:rPr>
              <a:t>Vocabulary reference</a:t>
            </a:r>
          </a:p>
        </p:txBody>
      </p:sp>
      <p:sp>
        <p:nvSpPr>
          <p:cNvPr id="12" name="">
            <a:extLst xmlns:a="http://schemas.openxmlformats.org/drawingml/2006/main">
              <a:ext uri="{FF2B5EF4-FFF2-40B4-BE49-F238E27FC236}">
                <a16:creationId xmlns:a16="http://schemas.microsoft.com/office/drawing/2014/main" id="{129AB321-DED7-4D46-A92A-E637C1EA9D45}"/>
              </a:ext>
            </a:extLst>
          </p:cNvPr>
          <p:cNvSpPr>
            <a:spLocks xmlns:a="http://schemas.openxmlformats.org/drawingml/2006/main" noGrp="1"/>
          </p:cNvSpPr>
          <p:nvPr/>
        </p:nvSpPr>
        <p:spPr>
          <a:xfrm xmlns:a="http://schemas.openxmlformats.org/drawingml/2006/main">
            <a:off x="11430000" y="6334125"/>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173047"/>
                </a:solidFill>
                <a:latin typeface="Arial"/>
                <a:ea typeface="Arial"/>
                <a:cs typeface="Arial"/>
              </a:defRPr>
            </a:pPr>
            <a:r>
              <a:rPr sz="1350" b="0">
                <a:solidFill>
                  <a:srgbClr val="173047"/>
                </a:solidFill>
                <a:latin typeface="Arial"/>
                <a:ea typeface="Arial"/>
                <a:cs typeface="Arial"/>
              </a:rPr>
              <a:t>10</a:t>
            </a:r>
          </a:p>
        </p:txBody>
      </p:sp>
    </p:spTree>
    <p:extLst>
      <p:ext uri="{BB962C8B-B14F-4D97-AF65-F5344CB8AC3E}">
        <p14:creationId xmlns:p14="http://schemas.microsoft.com/office/powerpoint/2010/main" val="81485984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2026-09-21T13:03:27.8900000Z</dcterms:created>
  <dcterms:modified xsi:type="dcterms:W3CDTF">2026-09-21T13:03:27.8900000Z</dcterms:modified>
</coreProperties>
</file>